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95"/>
  </p:notesMasterIdLst>
  <p:sldIdLst>
    <p:sldId id="256" r:id="rId2"/>
    <p:sldId id="257" r:id="rId3"/>
    <p:sldId id="424" r:id="rId4"/>
    <p:sldId id="425" r:id="rId5"/>
    <p:sldId id="427" r:id="rId6"/>
    <p:sldId id="426" r:id="rId7"/>
    <p:sldId id="451" r:id="rId8"/>
    <p:sldId id="428" r:id="rId9"/>
    <p:sldId id="429" r:id="rId10"/>
    <p:sldId id="430" r:id="rId11"/>
    <p:sldId id="431" r:id="rId12"/>
    <p:sldId id="432" r:id="rId13"/>
    <p:sldId id="433" r:id="rId14"/>
    <p:sldId id="434" r:id="rId15"/>
    <p:sldId id="435" r:id="rId16"/>
    <p:sldId id="436" r:id="rId17"/>
    <p:sldId id="437" r:id="rId18"/>
    <p:sldId id="438" r:id="rId19"/>
    <p:sldId id="439" r:id="rId20"/>
    <p:sldId id="445" r:id="rId21"/>
    <p:sldId id="440" r:id="rId22"/>
    <p:sldId id="441" r:id="rId23"/>
    <p:sldId id="442" r:id="rId24"/>
    <p:sldId id="443" r:id="rId25"/>
    <p:sldId id="444" r:id="rId26"/>
    <p:sldId id="446" r:id="rId27"/>
    <p:sldId id="447" r:id="rId28"/>
    <p:sldId id="258" r:id="rId29"/>
    <p:sldId id="448" r:id="rId30"/>
    <p:sldId id="449" r:id="rId31"/>
    <p:sldId id="450" r:id="rId32"/>
    <p:sldId id="319" r:id="rId33"/>
    <p:sldId id="309" r:id="rId34"/>
    <p:sldId id="311" r:id="rId35"/>
    <p:sldId id="312" r:id="rId36"/>
    <p:sldId id="260" r:id="rId37"/>
    <p:sldId id="261" r:id="rId38"/>
    <p:sldId id="263" r:id="rId39"/>
    <p:sldId id="452" r:id="rId40"/>
    <p:sldId id="453" r:id="rId41"/>
    <p:sldId id="454" r:id="rId42"/>
    <p:sldId id="455" r:id="rId43"/>
    <p:sldId id="456" r:id="rId44"/>
    <p:sldId id="457" r:id="rId45"/>
    <p:sldId id="458" r:id="rId46"/>
    <p:sldId id="459" r:id="rId47"/>
    <p:sldId id="460" r:id="rId48"/>
    <p:sldId id="463" r:id="rId49"/>
    <p:sldId id="464" r:id="rId50"/>
    <p:sldId id="465" r:id="rId51"/>
    <p:sldId id="466" r:id="rId52"/>
    <p:sldId id="467" r:id="rId53"/>
    <p:sldId id="468" r:id="rId54"/>
    <p:sldId id="469" r:id="rId55"/>
    <p:sldId id="462" r:id="rId56"/>
    <p:sldId id="461" r:id="rId57"/>
    <p:sldId id="470" r:id="rId58"/>
    <p:sldId id="471" r:id="rId59"/>
    <p:sldId id="472" r:id="rId60"/>
    <p:sldId id="473" r:id="rId61"/>
    <p:sldId id="474" r:id="rId62"/>
    <p:sldId id="475" r:id="rId63"/>
    <p:sldId id="476" r:id="rId64"/>
    <p:sldId id="477" r:id="rId65"/>
    <p:sldId id="478" r:id="rId66"/>
    <p:sldId id="479" r:id="rId67"/>
    <p:sldId id="480" r:id="rId68"/>
    <p:sldId id="481" r:id="rId69"/>
    <p:sldId id="497" r:id="rId70"/>
    <p:sldId id="498" r:id="rId71"/>
    <p:sldId id="756" r:id="rId72"/>
    <p:sldId id="757" r:id="rId73"/>
    <p:sldId id="758" r:id="rId74"/>
    <p:sldId id="760" r:id="rId75"/>
    <p:sldId id="776" r:id="rId76"/>
    <p:sldId id="770" r:id="rId77"/>
    <p:sldId id="777" r:id="rId78"/>
    <p:sldId id="792" r:id="rId79"/>
    <p:sldId id="771" r:id="rId80"/>
    <p:sldId id="772" r:id="rId81"/>
    <p:sldId id="793" r:id="rId82"/>
    <p:sldId id="773" r:id="rId83"/>
    <p:sldId id="774" r:id="rId84"/>
    <p:sldId id="775" r:id="rId85"/>
    <p:sldId id="762" r:id="rId86"/>
    <p:sldId id="763" r:id="rId87"/>
    <p:sldId id="765" r:id="rId88"/>
    <p:sldId id="766" r:id="rId89"/>
    <p:sldId id="767" r:id="rId90"/>
    <p:sldId id="769" r:id="rId91"/>
    <p:sldId id="768" r:id="rId92"/>
    <p:sldId id="778" r:id="rId93"/>
    <p:sldId id="779" r:id="rId94"/>
    <p:sldId id="780" r:id="rId95"/>
    <p:sldId id="781" r:id="rId96"/>
    <p:sldId id="782" r:id="rId97"/>
    <p:sldId id="783" r:id="rId98"/>
    <p:sldId id="784" r:id="rId99"/>
    <p:sldId id="482" r:id="rId100"/>
    <p:sldId id="483" r:id="rId101"/>
    <p:sldId id="490" r:id="rId102"/>
    <p:sldId id="487" r:id="rId103"/>
    <p:sldId id="488" r:id="rId104"/>
    <p:sldId id="489" r:id="rId105"/>
    <p:sldId id="748" r:id="rId106"/>
    <p:sldId id="749" r:id="rId107"/>
    <p:sldId id="750" r:id="rId108"/>
    <p:sldId id="751" r:id="rId109"/>
    <p:sldId id="752" r:id="rId110"/>
    <p:sldId id="753" r:id="rId111"/>
    <p:sldId id="754" r:id="rId112"/>
    <p:sldId id="484" r:id="rId113"/>
    <p:sldId id="485" r:id="rId114"/>
    <p:sldId id="486" r:id="rId115"/>
    <p:sldId id="491" r:id="rId116"/>
    <p:sldId id="492" r:id="rId117"/>
    <p:sldId id="493" r:id="rId118"/>
    <p:sldId id="494" r:id="rId119"/>
    <p:sldId id="495" r:id="rId120"/>
    <p:sldId id="496" r:id="rId121"/>
    <p:sldId id="755" r:id="rId122"/>
    <p:sldId id="731" r:id="rId123"/>
    <p:sldId id="732" r:id="rId124"/>
    <p:sldId id="733" r:id="rId125"/>
    <p:sldId id="747" r:id="rId126"/>
    <p:sldId id="735" r:id="rId127"/>
    <p:sldId id="736" r:id="rId128"/>
    <p:sldId id="738" r:id="rId129"/>
    <p:sldId id="739" r:id="rId130"/>
    <p:sldId id="740" r:id="rId131"/>
    <p:sldId id="741" r:id="rId132"/>
    <p:sldId id="742" r:id="rId133"/>
    <p:sldId id="743" r:id="rId134"/>
    <p:sldId id="744" r:id="rId135"/>
    <p:sldId id="745" r:id="rId136"/>
    <p:sldId id="746" r:id="rId137"/>
    <p:sldId id="729" r:id="rId138"/>
    <p:sldId id="684" r:id="rId139"/>
    <p:sldId id="685" r:id="rId140"/>
    <p:sldId id="686" r:id="rId141"/>
    <p:sldId id="687" r:id="rId142"/>
    <p:sldId id="688" r:id="rId143"/>
    <p:sldId id="689" r:id="rId144"/>
    <p:sldId id="690" r:id="rId145"/>
    <p:sldId id="691" r:id="rId146"/>
    <p:sldId id="692" r:id="rId147"/>
    <p:sldId id="693" r:id="rId148"/>
    <p:sldId id="694" r:id="rId149"/>
    <p:sldId id="695" r:id="rId150"/>
    <p:sldId id="696" r:id="rId151"/>
    <p:sldId id="697" r:id="rId152"/>
    <p:sldId id="698" r:id="rId153"/>
    <p:sldId id="699" r:id="rId154"/>
    <p:sldId id="700" r:id="rId155"/>
    <p:sldId id="701" r:id="rId156"/>
    <p:sldId id="702" r:id="rId157"/>
    <p:sldId id="703" r:id="rId158"/>
    <p:sldId id="704" r:id="rId159"/>
    <p:sldId id="705" r:id="rId160"/>
    <p:sldId id="706" r:id="rId161"/>
    <p:sldId id="707" r:id="rId162"/>
    <p:sldId id="708" r:id="rId163"/>
    <p:sldId id="709" r:id="rId164"/>
    <p:sldId id="730" r:id="rId165"/>
    <p:sldId id="710" r:id="rId166"/>
    <p:sldId id="711" r:id="rId167"/>
    <p:sldId id="712" r:id="rId168"/>
    <p:sldId id="713" r:id="rId169"/>
    <p:sldId id="714" r:id="rId170"/>
    <p:sldId id="715" r:id="rId171"/>
    <p:sldId id="716" r:id="rId172"/>
    <p:sldId id="717" r:id="rId173"/>
    <p:sldId id="718" r:id="rId174"/>
    <p:sldId id="719" r:id="rId175"/>
    <p:sldId id="720" r:id="rId176"/>
    <p:sldId id="721" r:id="rId177"/>
    <p:sldId id="722" r:id="rId178"/>
    <p:sldId id="723" r:id="rId179"/>
    <p:sldId id="724" r:id="rId180"/>
    <p:sldId id="725" r:id="rId181"/>
    <p:sldId id="726" r:id="rId182"/>
    <p:sldId id="727" r:id="rId183"/>
    <p:sldId id="728" r:id="rId184"/>
    <p:sldId id="787" r:id="rId185"/>
    <p:sldId id="785" r:id="rId186"/>
    <p:sldId id="788" r:id="rId187"/>
    <p:sldId id="789" r:id="rId188"/>
    <p:sldId id="786" r:id="rId189"/>
    <p:sldId id="790" r:id="rId190"/>
    <p:sldId id="791" r:id="rId191"/>
    <p:sldId id="499" r:id="rId192"/>
    <p:sldId id="500" r:id="rId193"/>
    <p:sldId id="501" r:id="rId194"/>
    <p:sldId id="502" r:id="rId195"/>
    <p:sldId id="503" r:id="rId196"/>
    <p:sldId id="504" r:id="rId197"/>
    <p:sldId id="505" r:id="rId198"/>
    <p:sldId id="506" r:id="rId199"/>
    <p:sldId id="507" r:id="rId200"/>
    <p:sldId id="508" r:id="rId201"/>
    <p:sldId id="509" r:id="rId202"/>
    <p:sldId id="510" r:id="rId203"/>
    <p:sldId id="511" r:id="rId204"/>
    <p:sldId id="512" r:id="rId205"/>
    <p:sldId id="513" r:id="rId206"/>
    <p:sldId id="514" r:id="rId207"/>
    <p:sldId id="515" r:id="rId208"/>
    <p:sldId id="516" r:id="rId209"/>
    <p:sldId id="517" r:id="rId210"/>
    <p:sldId id="518" r:id="rId211"/>
    <p:sldId id="519" r:id="rId212"/>
    <p:sldId id="520" r:id="rId213"/>
    <p:sldId id="521" r:id="rId214"/>
    <p:sldId id="522" r:id="rId215"/>
    <p:sldId id="523" r:id="rId216"/>
    <p:sldId id="524" r:id="rId217"/>
    <p:sldId id="525" r:id="rId218"/>
    <p:sldId id="526" r:id="rId219"/>
    <p:sldId id="527" r:id="rId220"/>
    <p:sldId id="528" r:id="rId221"/>
    <p:sldId id="529" r:id="rId222"/>
    <p:sldId id="530" r:id="rId223"/>
    <p:sldId id="531" r:id="rId224"/>
    <p:sldId id="532" r:id="rId225"/>
    <p:sldId id="533" r:id="rId226"/>
    <p:sldId id="534" r:id="rId227"/>
    <p:sldId id="535" r:id="rId228"/>
    <p:sldId id="536" r:id="rId229"/>
    <p:sldId id="537" r:id="rId230"/>
    <p:sldId id="538" r:id="rId231"/>
    <p:sldId id="539" r:id="rId232"/>
    <p:sldId id="540" r:id="rId233"/>
    <p:sldId id="541" r:id="rId234"/>
    <p:sldId id="542" r:id="rId235"/>
    <p:sldId id="543" r:id="rId236"/>
    <p:sldId id="544" r:id="rId237"/>
    <p:sldId id="545" r:id="rId238"/>
    <p:sldId id="546" r:id="rId239"/>
    <p:sldId id="547" r:id="rId240"/>
    <p:sldId id="548" r:id="rId241"/>
    <p:sldId id="549" r:id="rId242"/>
    <p:sldId id="550" r:id="rId243"/>
    <p:sldId id="551" r:id="rId244"/>
    <p:sldId id="552" r:id="rId245"/>
    <p:sldId id="553" r:id="rId246"/>
    <p:sldId id="554" r:id="rId247"/>
    <p:sldId id="555" r:id="rId248"/>
    <p:sldId id="556" r:id="rId249"/>
    <p:sldId id="557" r:id="rId250"/>
    <p:sldId id="558" r:id="rId251"/>
    <p:sldId id="559" r:id="rId252"/>
    <p:sldId id="560" r:id="rId253"/>
    <p:sldId id="561" r:id="rId254"/>
    <p:sldId id="562" r:id="rId255"/>
    <p:sldId id="563" r:id="rId256"/>
    <p:sldId id="564" r:id="rId257"/>
    <p:sldId id="565" r:id="rId258"/>
    <p:sldId id="566" r:id="rId259"/>
    <p:sldId id="567" r:id="rId260"/>
    <p:sldId id="568" r:id="rId261"/>
    <p:sldId id="569" r:id="rId262"/>
    <p:sldId id="570" r:id="rId263"/>
    <p:sldId id="571" r:id="rId264"/>
    <p:sldId id="653" r:id="rId265"/>
    <p:sldId id="654" r:id="rId266"/>
    <p:sldId id="655" r:id="rId267"/>
    <p:sldId id="656" r:id="rId268"/>
    <p:sldId id="657" r:id="rId269"/>
    <p:sldId id="658" r:id="rId270"/>
    <p:sldId id="659" r:id="rId271"/>
    <p:sldId id="660" r:id="rId272"/>
    <p:sldId id="661" r:id="rId273"/>
    <p:sldId id="662" r:id="rId274"/>
    <p:sldId id="663" r:id="rId275"/>
    <p:sldId id="664" r:id="rId276"/>
    <p:sldId id="665" r:id="rId277"/>
    <p:sldId id="666" r:id="rId278"/>
    <p:sldId id="667" r:id="rId279"/>
    <p:sldId id="668" r:id="rId280"/>
    <p:sldId id="669" r:id="rId281"/>
    <p:sldId id="670" r:id="rId282"/>
    <p:sldId id="671" r:id="rId283"/>
    <p:sldId id="672" r:id="rId284"/>
    <p:sldId id="673" r:id="rId285"/>
    <p:sldId id="674" r:id="rId286"/>
    <p:sldId id="675" r:id="rId287"/>
    <p:sldId id="676" r:id="rId288"/>
    <p:sldId id="677" r:id="rId289"/>
    <p:sldId id="678" r:id="rId290"/>
    <p:sldId id="679" r:id="rId291"/>
    <p:sldId id="680" r:id="rId292"/>
    <p:sldId id="681" r:id="rId293"/>
    <p:sldId id="682" r:id="rId29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154" autoAdjust="0"/>
    <p:restoredTop sz="86894" autoAdjust="0"/>
  </p:normalViewPr>
  <p:slideViewPr>
    <p:cSldViewPr>
      <p:cViewPr varScale="1">
        <p:scale>
          <a:sx n="65" d="100"/>
          <a:sy n="65" d="100"/>
        </p:scale>
        <p:origin x="1536" y="60"/>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tableStyles" Target="tableStyles.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247" Type="http://schemas.openxmlformats.org/officeDocument/2006/relationships/slide" Target="slides/slide246.xml"/><Relationship Id="rId107" Type="http://schemas.openxmlformats.org/officeDocument/2006/relationships/slide" Target="slides/slide106.xml"/><Relationship Id="rId268" Type="http://schemas.openxmlformats.org/officeDocument/2006/relationships/slide" Target="slides/slide267.xml"/><Relationship Id="rId289" Type="http://schemas.openxmlformats.org/officeDocument/2006/relationships/slide" Target="slides/slide288.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slide" Target="slides/slide236.xml"/><Relationship Id="rId258" Type="http://schemas.openxmlformats.org/officeDocument/2006/relationships/slide" Target="slides/slide257.xml"/><Relationship Id="rId279" Type="http://schemas.openxmlformats.org/officeDocument/2006/relationships/slide" Target="slides/slide278.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290" Type="http://schemas.openxmlformats.org/officeDocument/2006/relationships/slide" Target="slides/slide289.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slide" Target="slides/slide247.xml"/><Relationship Id="rId269" Type="http://schemas.openxmlformats.org/officeDocument/2006/relationships/slide" Target="slides/slide268.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280" Type="http://schemas.openxmlformats.org/officeDocument/2006/relationships/slide" Target="slides/slide279.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291" Type="http://schemas.openxmlformats.org/officeDocument/2006/relationships/slide" Target="slides/slide290.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281" Type="http://schemas.openxmlformats.org/officeDocument/2006/relationships/slide" Target="slides/slide280.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13" Type="http://schemas.openxmlformats.org/officeDocument/2006/relationships/slide" Target="slides/slide212.xml"/><Relationship Id="rId218" Type="http://schemas.openxmlformats.org/officeDocument/2006/relationships/slide" Target="slides/slide217.xml"/><Relationship Id="rId234" Type="http://schemas.openxmlformats.org/officeDocument/2006/relationships/slide" Target="slides/slide233.xml"/><Relationship Id="rId239" Type="http://schemas.openxmlformats.org/officeDocument/2006/relationships/slide" Target="slides/slide238.xml"/><Relationship Id="rId2" Type="http://schemas.openxmlformats.org/officeDocument/2006/relationships/slide" Target="slides/slide1.xml"/><Relationship Id="rId29" Type="http://schemas.openxmlformats.org/officeDocument/2006/relationships/slide" Target="slides/slide28.xml"/><Relationship Id="rId250" Type="http://schemas.openxmlformats.org/officeDocument/2006/relationships/slide" Target="slides/slide249.xml"/><Relationship Id="rId255" Type="http://schemas.openxmlformats.org/officeDocument/2006/relationships/slide" Target="slides/slide254.xml"/><Relationship Id="rId271" Type="http://schemas.openxmlformats.org/officeDocument/2006/relationships/slide" Target="slides/slide270.xml"/><Relationship Id="rId276" Type="http://schemas.openxmlformats.org/officeDocument/2006/relationships/slide" Target="slides/slide275.xml"/><Relationship Id="rId292" Type="http://schemas.openxmlformats.org/officeDocument/2006/relationships/slide" Target="slides/slide291.xml"/><Relationship Id="rId297" Type="http://schemas.openxmlformats.org/officeDocument/2006/relationships/viewProps" Target="viewProps.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slide" Target="slides/slide202.xml"/><Relationship Id="rId208" Type="http://schemas.openxmlformats.org/officeDocument/2006/relationships/slide" Target="slides/slide207.xml"/><Relationship Id="rId229" Type="http://schemas.openxmlformats.org/officeDocument/2006/relationships/slide" Target="slides/slide228.xml"/><Relationship Id="rId19" Type="http://schemas.openxmlformats.org/officeDocument/2006/relationships/slide" Target="slides/slide18.xml"/><Relationship Id="rId224" Type="http://schemas.openxmlformats.org/officeDocument/2006/relationships/slide" Target="slides/slide223.xml"/><Relationship Id="rId240" Type="http://schemas.openxmlformats.org/officeDocument/2006/relationships/slide" Target="slides/slide239.xml"/><Relationship Id="rId245" Type="http://schemas.openxmlformats.org/officeDocument/2006/relationships/slide" Target="slides/slide244.xml"/><Relationship Id="rId261" Type="http://schemas.openxmlformats.org/officeDocument/2006/relationships/slide" Target="slides/slide260.xml"/><Relationship Id="rId266" Type="http://schemas.openxmlformats.org/officeDocument/2006/relationships/slide" Target="slides/slide265.xml"/><Relationship Id="rId287" Type="http://schemas.openxmlformats.org/officeDocument/2006/relationships/slide" Target="slides/slide286.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282" Type="http://schemas.openxmlformats.org/officeDocument/2006/relationships/slide" Target="slides/slide28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219" Type="http://schemas.openxmlformats.org/officeDocument/2006/relationships/slide" Target="slides/slide218.xml"/><Relationship Id="rId3" Type="http://schemas.openxmlformats.org/officeDocument/2006/relationships/slide" Target="slides/slide2.xml"/><Relationship Id="rId214" Type="http://schemas.openxmlformats.org/officeDocument/2006/relationships/slide" Target="slides/slide213.xml"/><Relationship Id="rId230" Type="http://schemas.openxmlformats.org/officeDocument/2006/relationships/slide" Target="slides/slide229.xml"/><Relationship Id="rId235" Type="http://schemas.openxmlformats.org/officeDocument/2006/relationships/slide" Target="slides/slide234.xml"/><Relationship Id="rId251" Type="http://schemas.openxmlformats.org/officeDocument/2006/relationships/slide" Target="slides/slide250.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theme" Target="theme/theme1.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72" Type="http://schemas.openxmlformats.org/officeDocument/2006/relationships/slide" Target="slides/slide271.xml"/><Relationship Id="rId293" Type="http://schemas.openxmlformats.org/officeDocument/2006/relationships/slide" Target="slides/slide292.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slide" Target="slides/slide219.xml"/><Relationship Id="rId225" Type="http://schemas.openxmlformats.org/officeDocument/2006/relationships/slide" Target="slides/slide224.xml"/><Relationship Id="rId241" Type="http://schemas.openxmlformats.org/officeDocument/2006/relationships/slide" Target="slides/slide240.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262" Type="http://schemas.openxmlformats.org/officeDocument/2006/relationships/slide" Target="slides/slide261.xml"/><Relationship Id="rId283" Type="http://schemas.openxmlformats.org/officeDocument/2006/relationships/slide" Target="slides/slide282.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notesMaster" Target="notesMasters/notesMaster1.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presProps" Target="presProps.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3E61FF8-6D0F-4EA4-9751-C2D68EF28D92}" type="datetimeFigureOut">
              <a:rPr lang="en-IN" smtClean="0"/>
              <a:t>06-01-2015</a:t>
            </a:fld>
            <a:endParaRPr lang="en-IN"/>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5A745C2-5D15-48D9-8A99-CA24A9E63219}" type="slidenum">
              <a:rPr lang="en-IN" smtClean="0"/>
              <a:t>‹#›</a:t>
            </a:fld>
            <a:endParaRPr lang="en-IN"/>
          </a:p>
        </p:txBody>
      </p:sp>
    </p:spTree>
    <p:extLst>
      <p:ext uri="{BB962C8B-B14F-4D97-AF65-F5344CB8AC3E}">
        <p14:creationId xmlns:p14="http://schemas.microsoft.com/office/powerpoint/2010/main" val="1825550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2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2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27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27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284.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28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286.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287.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288.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289.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29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a:prstGeom prst="rect">
            <a:avLst/>
          </a:prstGeom>
          <a:noFill/>
          <a:ln w="12700">
            <a:solidFill>
              <a:prstClr val="black"/>
            </a:solidFill>
          </a:ln>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704AA71-C613-6B42-8773-688627DE3311}" type="slidenum">
              <a:rPr lang="en-US" smtClean="0"/>
              <a:pPr/>
              <a:t>81</a:t>
            </a:fld>
            <a:endParaRPr lang="en-US"/>
          </a:p>
        </p:txBody>
      </p:sp>
    </p:spTree>
    <p:extLst>
      <p:ext uri="{BB962C8B-B14F-4D97-AF65-F5344CB8AC3E}">
        <p14:creationId xmlns:p14="http://schemas.microsoft.com/office/powerpoint/2010/main" val="30478059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Slide Image Placeholder 1"/>
          <p:cNvSpPr>
            <a:spLocks noGrp="1" noRot="1" noChangeAspect="1" noTextEdit="1"/>
          </p:cNvSpPr>
          <p:nvPr>
            <p:ph type="sldImg"/>
          </p:nvPr>
        </p:nvSpPr>
        <p:spPr bwMode="auto">
          <a:xfrm>
            <a:off x="1143000" y="685800"/>
            <a:ext cx="4572000" cy="3429000"/>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84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smtClean="0"/>
          </a:p>
        </p:txBody>
      </p:sp>
      <p:sp>
        <p:nvSpPr>
          <p:cNvPr id="148485" name="Slide Number Placeholder 4"/>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algn="r" eaLnBrk="1" hangingPunct="1"/>
            <a:fld id="{2146E803-5016-40A9-8DF3-1A8E0117E691}" type="slidenum">
              <a:rPr lang="en-US" sz="1200"/>
              <a:pPr algn="r" eaLnBrk="1" hangingPunct="1"/>
              <a:t>122</a:t>
            </a:fld>
            <a:endParaRPr lang="en-US" sz="1200"/>
          </a:p>
        </p:txBody>
      </p:sp>
      <p:sp>
        <p:nvSpPr>
          <p:cNvPr id="2" name="Slide Number Placeholder 1"/>
          <p:cNvSpPr>
            <a:spLocks noGrp="1"/>
          </p:cNvSpPr>
          <p:nvPr>
            <p:ph type="sldNum" sz="quarter" idx="10"/>
          </p:nvPr>
        </p:nvSpPr>
        <p:spPr/>
        <p:txBody>
          <a:bodyPr/>
          <a:lstStyle/>
          <a:p>
            <a:fld id="{4704AA71-C613-6B42-8773-688627DE3311}" type="slidenum">
              <a:rPr lang="en-US" smtClean="0"/>
              <a:pPr/>
              <a:t>122</a:t>
            </a:fld>
            <a:endParaRPr lang="en-US"/>
          </a:p>
        </p:txBody>
      </p:sp>
    </p:spTree>
    <p:extLst>
      <p:ext uri="{BB962C8B-B14F-4D97-AF65-F5344CB8AC3E}">
        <p14:creationId xmlns:p14="http://schemas.microsoft.com/office/powerpoint/2010/main" val="16771185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2"/>
          <p:cNvSpPr>
            <a:spLocks noGrp="1" noRot="1" noChangeAspect="1" noTextEdit="1"/>
          </p:cNvSpPr>
          <p:nvPr>
            <p:ph type="sldImg"/>
          </p:nvPr>
        </p:nvSpPr>
        <p:spPr bwMode="auto">
          <a:xfrm>
            <a:off x="1143000" y="685800"/>
            <a:ext cx="4572000" cy="3429000"/>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9507"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lgn="just"/>
            <a:r>
              <a:rPr lang="en-US" dirty="0" smtClean="0"/>
              <a:t>&lt;mark&gt;I am getting marked&lt;/mark&gt;</a:t>
            </a:r>
          </a:p>
          <a:p>
            <a:pPr algn="just"/>
            <a:endParaRPr lang="en-US" dirty="0" smtClean="0"/>
          </a:p>
          <a:p>
            <a:pPr algn="just"/>
            <a:r>
              <a:rPr lang="en-US" dirty="0" smtClean="0"/>
              <a:t>&lt;meter value="2" min="0" max="10"&gt;2 out of 10&lt;/meter&gt;&lt;</a:t>
            </a:r>
            <a:r>
              <a:rPr lang="en-US" dirty="0" err="1" smtClean="0"/>
              <a:t>br</a:t>
            </a:r>
            <a:r>
              <a:rPr lang="en-US" dirty="0" smtClean="0"/>
              <a:t> /&gt;</a:t>
            </a:r>
          </a:p>
          <a:p>
            <a:pPr algn="just"/>
            <a:r>
              <a:rPr lang="en-US" dirty="0" smtClean="0"/>
              <a:t>&lt;meter value="0.6" min="0" max="1"&gt;60%&lt;/meter&gt;</a:t>
            </a:r>
          </a:p>
          <a:p>
            <a:pPr algn="just"/>
            <a:endParaRPr lang="en-US" dirty="0" smtClean="0"/>
          </a:p>
          <a:p>
            <a:pPr algn="just"/>
            <a:r>
              <a:rPr lang="en-US" dirty="0" smtClean="0"/>
              <a:t>Downloading progress:</a:t>
            </a:r>
          </a:p>
          <a:p>
            <a:pPr algn="just"/>
            <a:r>
              <a:rPr lang="en-US" dirty="0" smtClean="0"/>
              <a:t>&lt;progress value="62" max="100"&gt;</a:t>
            </a:r>
          </a:p>
          <a:p>
            <a:pPr algn="just"/>
            <a:r>
              <a:rPr lang="en-US" dirty="0" smtClean="0"/>
              <a:t>&lt;/progress&gt;</a:t>
            </a:r>
          </a:p>
        </p:txBody>
      </p:sp>
      <p:sp>
        <p:nvSpPr>
          <p:cNvPr id="2" name="Slide Number Placeholder 1"/>
          <p:cNvSpPr>
            <a:spLocks noGrp="1"/>
          </p:cNvSpPr>
          <p:nvPr>
            <p:ph type="sldNum" sz="quarter" idx="10"/>
          </p:nvPr>
        </p:nvSpPr>
        <p:spPr/>
        <p:txBody>
          <a:bodyPr/>
          <a:lstStyle/>
          <a:p>
            <a:fld id="{4704AA71-C613-6B42-8773-688627DE3311}" type="slidenum">
              <a:rPr lang="en-US" smtClean="0"/>
              <a:pPr/>
              <a:t>123</a:t>
            </a:fld>
            <a:endParaRPr lang="en-US"/>
          </a:p>
        </p:txBody>
      </p:sp>
    </p:spTree>
    <p:extLst>
      <p:ext uri="{BB962C8B-B14F-4D97-AF65-F5344CB8AC3E}">
        <p14:creationId xmlns:p14="http://schemas.microsoft.com/office/powerpoint/2010/main" val="33328427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a:prstGeom prst="rect">
            <a:avLst/>
          </a:prstGeom>
          <a:noFill/>
          <a:ln w="12700">
            <a:solidFill>
              <a:prstClr val="black"/>
            </a:solidFill>
          </a:ln>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4704AA71-C613-6B42-8773-688627DE3311}" type="slidenum">
              <a:rPr lang="en-US" smtClean="0"/>
              <a:pPr/>
              <a:t>124</a:t>
            </a:fld>
            <a:endParaRPr lang="en-US"/>
          </a:p>
        </p:txBody>
      </p:sp>
    </p:spTree>
    <p:extLst>
      <p:ext uri="{BB962C8B-B14F-4D97-AF65-F5344CB8AC3E}">
        <p14:creationId xmlns:p14="http://schemas.microsoft.com/office/powerpoint/2010/main" val="10751809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a:prstGeom prst="rect">
            <a:avLst/>
          </a:prstGeom>
          <a:noFill/>
          <a:ln w="12700">
            <a:solidFill>
              <a:prstClr val="black"/>
            </a:solidFill>
          </a:ln>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4704AA71-C613-6B42-8773-688627DE3311}" type="slidenum">
              <a:rPr lang="en-US" smtClean="0"/>
              <a:pPr/>
              <a:t>125</a:t>
            </a:fld>
            <a:endParaRPr lang="en-US"/>
          </a:p>
        </p:txBody>
      </p:sp>
    </p:spTree>
    <p:extLst>
      <p:ext uri="{BB962C8B-B14F-4D97-AF65-F5344CB8AC3E}">
        <p14:creationId xmlns:p14="http://schemas.microsoft.com/office/powerpoint/2010/main" val="39723340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a:prstGeom prst="rect">
            <a:avLst/>
          </a:prstGeom>
          <a:noFill/>
          <a:ln w="12700">
            <a:solidFill>
              <a:prstClr val="black"/>
            </a:solidFill>
          </a:ln>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704AA71-C613-6B42-8773-688627DE3311}" type="slidenum">
              <a:rPr lang="en-US" smtClean="0"/>
              <a:pPr/>
              <a:t>126</a:t>
            </a:fld>
            <a:endParaRPr lang="en-US"/>
          </a:p>
        </p:txBody>
      </p:sp>
    </p:spTree>
    <p:extLst>
      <p:ext uri="{BB962C8B-B14F-4D97-AF65-F5344CB8AC3E}">
        <p14:creationId xmlns:p14="http://schemas.microsoft.com/office/powerpoint/2010/main" val="31035021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a:prstGeom prst="rect">
            <a:avLst/>
          </a:prstGeom>
          <a:noFill/>
          <a:ln w="12700">
            <a:solidFill>
              <a:prstClr val="black"/>
            </a:solidFill>
          </a:ln>
        </p:spPr>
      </p:sp>
      <p:sp>
        <p:nvSpPr>
          <p:cNvPr id="3" name="Notes Placeholder 2"/>
          <p:cNvSpPr>
            <a:spLocks noGrp="1"/>
          </p:cNvSpPr>
          <p:nvPr>
            <p:ph type="body" idx="1"/>
          </p:nvPr>
        </p:nvSpPr>
        <p:spPr/>
        <p:txBody>
          <a:bodyPr/>
          <a:lstStyle/>
          <a:p>
            <a:pPr algn="just"/>
            <a:r>
              <a:rPr lang="en-US" sz="1200" b="0" i="0" u="none" strike="noStrike" kern="1200" baseline="0" dirty="0" smtClean="0">
                <a:solidFill>
                  <a:schemeClr val="tx1"/>
                </a:solidFill>
                <a:latin typeface="+mn-lt"/>
                <a:ea typeface="+mn-ea"/>
                <a:cs typeface="+mn-cs"/>
              </a:rPr>
              <a:t>To understand why W3C created so many new HTML elements, we need to understand the World Wide Web. The World Wide Web is a collection of billions of websites and applications. Every website or application is made of textual and/or media content. In the past, to lay out a webpage, developers created</a:t>
            </a:r>
          </a:p>
          <a:p>
            <a:pPr algn="just"/>
            <a:r>
              <a:rPr lang="en-US" sz="1200" b="0" i="0" u="none" strike="noStrike" kern="1200" baseline="0" dirty="0" smtClean="0">
                <a:solidFill>
                  <a:schemeClr val="tx1"/>
                </a:solidFill>
                <a:latin typeface="+mn-lt"/>
                <a:ea typeface="+mn-ea"/>
                <a:cs typeface="+mn-cs"/>
              </a:rPr>
              <a:t>container elements (mostly div elements) and repeated some patterns in creating these containers. For example, searching inside the source code of some websites might reveal that most of them have a </a:t>
            </a:r>
            <a:r>
              <a:rPr lang="en-US" sz="1200" b="1" i="0" u="none" strike="noStrike" kern="1200" baseline="0" dirty="0" smtClean="0">
                <a:solidFill>
                  <a:schemeClr val="tx1"/>
                </a:solidFill>
                <a:latin typeface="+mn-lt"/>
                <a:ea typeface="+mn-ea"/>
                <a:cs typeface="+mn-cs"/>
              </a:rPr>
              <a:t>div </a:t>
            </a:r>
            <a:r>
              <a:rPr lang="en-US" sz="1200" b="0" i="0" u="none" strike="noStrike" kern="1200" baseline="0" dirty="0" smtClean="0">
                <a:solidFill>
                  <a:schemeClr val="tx1"/>
                </a:solidFill>
                <a:latin typeface="+mn-lt"/>
                <a:ea typeface="+mn-ea"/>
                <a:cs typeface="+mn-cs"/>
              </a:rPr>
              <a:t>element with a </a:t>
            </a:r>
            <a:r>
              <a:rPr lang="en-US" sz="1200" b="1" i="0" u="none" strike="noStrike" kern="1200" baseline="0" dirty="0" smtClean="0">
                <a:solidFill>
                  <a:schemeClr val="tx1"/>
                </a:solidFill>
                <a:latin typeface="+mn-lt"/>
                <a:ea typeface="+mn-ea"/>
                <a:cs typeface="+mn-cs"/>
              </a:rPr>
              <a:t>header </a:t>
            </a:r>
            <a:r>
              <a:rPr lang="en-US" sz="1200" b="0" i="0" u="none" strike="noStrike" kern="1200" baseline="0" dirty="0" smtClean="0">
                <a:solidFill>
                  <a:schemeClr val="tx1"/>
                </a:solidFill>
                <a:latin typeface="+mn-lt"/>
                <a:ea typeface="+mn-ea"/>
                <a:cs typeface="+mn-cs"/>
              </a:rPr>
              <a:t>id or class name. HTML5 introduces the </a:t>
            </a:r>
            <a:r>
              <a:rPr lang="en-US" sz="1200" b="1" i="0" u="none" strike="noStrike" kern="1200" baseline="0" dirty="0" smtClean="0">
                <a:solidFill>
                  <a:schemeClr val="tx1"/>
                </a:solidFill>
                <a:latin typeface="+mn-lt"/>
                <a:ea typeface="+mn-ea"/>
                <a:cs typeface="+mn-cs"/>
              </a:rPr>
              <a:t>header </a:t>
            </a:r>
            <a:r>
              <a:rPr lang="en-US" sz="1200" b="0" i="0" u="none" strike="noStrike" kern="1200" baseline="0" dirty="0" smtClean="0">
                <a:solidFill>
                  <a:schemeClr val="tx1"/>
                </a:solidFill>
                <a:latin typeface="+mn-lt"/>
                <a:ea typeface="+mn-ea"/>
                <a:cs typeface="+mn-cs"/>
              </a:rPr>
              <a:t>element to replace the way developers wrote webpages in the past. Like the header, a lot of other semantic elements were added to the HTML5 specification. These elements aren’t merely nice to have–they should be used whenever possible. The problem with that is that when the browser encounters an element that it does not recognize, the element simply won’t be rendered. The problem can be solved by using CSS or external</a:t>
            </a:r>
          </a:p>
        </p:txBody>
      </p:sp>
      <p:sp>
        <p:nvSpPr>
          <p:cNvPr id="4" name="Slide Number Placeholder 3"/>
          <p:cNvSpPr>
            <a:spLocks noGrp="1"/>
          </p:cNvSpPr>
          <p:nvPr>
            <p:ph type="sldNum" sz="quarter" idx="10"/>
          </p:nvPr>
        </p:nvSpPr>
        <p:spPr/>
        <p:txBody>
          <a:bodyPr/>
          <a:lstStyle/>
          <a:p>
            <a:fld id="{4704AA71-C613-6B42-8773-688627DE3311}" type="slidenum">
              <a:rPr lang="en-US" smtClean="0"/>
              <a:pPr/>
              <a:t>127</a:t>
            </a:fld>
            <a:endParaRPr lang="en-US"/>
          </a:p>
        </p:txBody>
      </p:sp>
    </p:spTree>
    <p:extLst>
      <p:ext uri="{BB962C8B-B14F-4D97-AF65-F5344CB8AC3E}">
        <p14:creationId xmlns:p14="http://schemas.microsoft.com/office/powerpoint/2010/main" val="35610072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a:prstGeom prst="rect">
            <a:avLst/>
          </a:prstGeom>
          <a:noFill/>
          <a:ln w="12700">
            <a:solidFill>
              <a:prstClr val="black"/>
            </a:solidFill>
          </a:ln>
        </p:spPr>
      </p:sp>
      <p:sp>
        <p:nvSpPr>
          <p:cNvPr id="3" name="Notes Placeholder 2"/>
          <p:cNvSpPr>
            <a:spLocks noGrp="1"/>
          </p:cNvSpPr>
          <p:nvPr>
            <p:ph type="body" idx="1"/>
          </p:nvPr>
        </p:nvSpPr>
        <p:spPr>
          <a:xfrm>
            <a:off x="1026366" y="4319649"/>
            <a:ext cx="5145833" cy="3873375"/>
          </a:xfrm>
        </p:spPr>
        <p:txBody>
          <a:bodyPr/>
          <a:lstStyle/>
          <a:p>
            <a:pPr algn="just"/>
            <a:r>
              <a:rPr lang="en-US" sz="1200" b="0" i="0" u="none" strike="noStrike" kern="1200" baseline="0" dirty="0" smtClean="0">
                <a:solidFill>
                  <a:schemeClr val="tx1"/>
                </a:solidFill>
                <a:latin typeface="+mn-lt"/>
                <a:ea typeface="+mn-ea"/>
                <a:cs typeface="+mn-cs"/>
              </a:rPr>
              <a:t>In previous versions of HTML, developers mostly used </a:t>
            </a:r>
            <a:r>
              <a:rPr lang="en-US" sz="1200" b="1" i="0" u="none" strike="noStrike" kern="1200" baseline="0" dirty="0" smtClean="0">
                <a:solidFill>
                  <a:schemeClr val="tx1"/>
                </a:solidFill>
                <a:latin typeface="+mn-lt"/>
                <a:ea typeface="+mn-ea"/>
                <a:cs typeface="+mn-cs"/>
              </a:rPr>
              <a:t>div </a:t>
            </a:r>
            <a:r>
              <a:rPr lang="en-US" sz="1200" b="0" i="0" u="none" strike="noStrike" kern="1200" baseline="0" dirty="0" smtClean="0">
                <a:solidFill>
                  <a:schemeClr val="tx1"/>
                </a:solidFill>
                <a:latin typeface="+mn-lt"/>
                <a:ea typeface="+mn-ea"/>
                <a:cs typeface="+mn-cs"/>
              </a:rPr>
              <a:t>elements to create structural elements in their webpages. Even though the use of </a:t>
            </a:r>
            <a:r>
              <a:rPr lang="en-US" sz="1200" b="1" i="0" u="none" strike="noStrike" kern="1200" baseline="0" dirty="0" smtClean="0">
                <a:solidFill>
                  <a:schemeClr val="tx1"/>
                </a:solidFill>
                <a:latin typeface="+mn-lt"/>
                <a:ea typeface="+mn-ea"/>
                <a:cs typeface="+mn-cs"/>
              </a:rPr>
              <a:t>div </a:t>
            </a:r>
            <a:r>
              <a:rPr lang="en-US" sz="1200" b="0" i="0" u="none" strike="noStrike" kern="1200" baseline="0" dirty="0" smtClean="0">
                <a:solidFill>
                  <a:schemeClr val="tx1"/>
                </a:solidFill>
                <a:latin typeface="+mn-lt"/>
                <a:ea typeface="+mn-ea"/>
                <a:cs typeface="+mn-cs"/>
              </a:rPr>
              <a:t>remains a valid way to structure a webpage, HTML5 introduces new structural elements that can play a more effective role. These new structural elements should be implemented in new webpages and applications, and even incorporated into already-existing ones. The elements help organize the content in a more coherent way, make the code more readable, and make the webpage more accessible. The main structural elements are the following:</a:t>
            </a:r>
          </a:p>
          <a:p>
            <a:pPr algn="just"/>
            <a:endParaRPr lang="en-US" sz="1200" b="0" i="0" u="none" strike="noStrike" kern="1200" baseline="0" dirty="0" smtClean="0">
              <a:solidFill>
                <a:schemeClr val="tx1"/>
              </a:solidFill>
              <a:latin typeface="+mn-lt"/>
              <a:ea typeface="+mn-ea"/>
              <a:cs typeface="+mn-cs"/>
            </a:endParaRPr>
          </a:p>
          <a:p>
            <a:pPr algn="just"/>
            <a:r>
              <a:rPr lang="en-US" sz="1200" b="0" i="0" u="none" strike="noStrike" kern="1200" baseline="0" dirty="0" smtClean="0">
                <a:solidFill>
                  <a:schemeClr val="tx1"/>
                </a:solidFill>
                <a:latin typeface="+mn-lt"/>
                <a:ea typeface="+mn-ea"/>
                <a:cs typeface="+mn-cs"/>
              </a:rPr>
              <a:t>Article. Represented by the &lt;article&gt; tag. This element defines a self-contained composition. Articles are mostly used to present article content, such as blog entries, magazine articles, user comments, interactive widgets and gadgets, and any other type of independent content. </a:t>
            </a:r>
            <a:r>
              <a:rPr lang="en-US" sz="1200" b="1" i="0" u="none" strike="noStrike" kern="1200" baseline="0" dirty="0" smtClean="0">
                <a:solidFill>
                  <a:schemeClr val="tx1"/>
                </a:solidFill>
                <a:latin typeface="+mn-lt"/>
                <a:ea typeface="+mn-ea"/>
                <a:cs typeface="+mn-cs"/>
              </a:rPr>
              <a:t>Footer</a:t>
            </a:r>
            <a:r>
              <a:rPr lang="en-US" sz="1200" b="0" i="0" u="none" strike="noStrike" kern="1200" baseline="0" dirty="0" smtClean="0">
                <a:solidFill>
                  <a:schemeClr val="tx1"/>
                </a:solidFill>
                <a:latin typeface="+mn-lt"/>
                <a:ea typeface="+mn-ea"/>
                <a:cs typeface="+mn-cs"/>
              </a:rPr>
              <a:t>. Represented by the </a:t>
            </a:r>
            <a:r>
              <a:rPr lang="en-US" sz="1200" b="1" i="0" u="none" strike="noStrike" kern="1200" baseline="0" dirty="0" smtClean="0">
                <a:solidFill>
                  <a:schemeClr val="tx1"/>
                </a:solidFill>
                <a:latin typeface="+mn-lt"/>
                <a:ea typeface="+mn-ea"/>
                <a:cs typeface="+mn-cs"/>
              </a:rPr>
              <a:t>&lt;footer&gt; </a:t>
            </a:r>
            <a:r>
              <a:rPr lang="en-US" sz="1200" b="0" i="0" u="none" strike="noStrike" kern="1200" baseline="0" dirty="0" smtClean="0">
                <a:solidFill>
                  <a:schemeClr val="tx1"/>
                </a:solidFill>
                <a:latin typeface="+mn-lt"/>
                <a:ea typeface="+mn-ea"/>
                <a:cs typeface="+mn-cs"/>
              </a:rPr>
              <a:t>tag. This element contains information about its containing element: its author, copyright information, and so on. Footers should be used at the lowermost part of a section or webpage. A webpage can have more than one footer element. </a:t>
            </a:r>
            <a:r>
              <a:rPr lang="en-US" sz="1200" b="1" i="0" u="none" strike="noStrike" kern="1200" baseline="0" dirty="0" smtClean="0">
                <a:solidFill>
                  <a:schemeClr val="tx1"/>
                </a:solidFill>
                <a:latin typeface="+mn-lt"/>
                <a:ea typeface="+mn-ea"/>
                <a:cs typeface="+mn-cs"/>
              </a:rPr>
              <a:t>Header</a:t>
            </a:r>
            <a:r>
              <a:rPr lang="en-US" sz="1200" b="0" i="0" u="none" strike="noStrike" kern="1200" baseline="0" dirty="0" smtClean="0">
                <a:solidFill>
                  <a:schemeClr val="tx1"/>
                </a:solidFill>
                <a:latin typeface="+mn-lt"/>
                <a:ea typeface="+mn-ea"/>
                <a:cs typeface="+mn-cs"/>
              </a:rPr>
              <a:t>. Represented by the </a:t>
            </a:r>
            <a:r>
              <a:rPr lang="en-US" sz="1200" b="1" i="0" u="none" strike="noStrike" kern="1200" baseline="0" dirty="0" smtClean="0">
                <a:solidFill>
                  <a:schemeClr val="tx1"/>
                </a:solidFill>
                <a:latin typeface="+mn-lt"/>
                <a:ea typeface="+mn-ea"/>
                <a:cs typeface="+mn-cs"/>
              </a:rPr>
              <a:t>&lt;header&gt; </a:t>
            </a:r>
            <a:r>
              <a:rPr lang="en-US" sz="1200" b="0" i="0" u="none" strike="noStrike" kern="1200" baseline="0" dirty="0" smtClean="0">
                <a:solidFill>
                  <a:schemeClr val="tx1"/>
                </a:solidFill>
                <a:latin typeface="+mn-lt"/>
                <a:ea typeface="+mn-ea"/>
                <a:cs typeface="+mn-cs"/>
              </a:rPr>
              <a:t>tag. This element represents a group of introductory or navigation aids. Headers hold headings; navigation links and buttons; tables of contents, logos; and more.</a:t>
            </a:r>
          </a:p>
        </p:txBody>
      </p:sp>
      <p:sp>
        <p:nvSpPr>
          <p:cNvPr id="4" name="Slide Number Placeholder 3"/>
          <p:cNvSpPr>
            <a:spLocks noGrp="1"/>
          </p:cNvSpPr>
          <p:nvPr>
            <p:ph type="sldNum" sz="quarter" idx="10"/>
          </p:nvPr>
        </p:nvSpPr>
        <p:spPr/>
        <p:txBody>
          <a:bodyPr/>
          <a:lstStyle/>
          <a:p>
            <a:fld id="{4704AA71-C613-6B42-8773-688627DE3311}" type="slidenum">
              <a:rPr lang="en-US" smtClean="0"/>
              <a:pPr/>
              <a:t>128</a:t>
            </a:fld>
            <a:endParaRPr lang="en-US"/>
          </a:p>
        </p:txBody>
      </p:sp>
    </p:spTree>
    <p:extLst>
      <p:ext uri="{BB962C8B-B14F-4D97-AF65-F5344CB8AC3E}">
        <p14:creationId xmlns:p14="http://schemas.microsoft.com/office/powerpoint/2010/main" val="1188759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a:prstGeom prst="rect">
            <a:avLst/>
          </a:prstGeom>
          <a:noFill/>
          <a:ln w="12700">
            <a:solidFill>
              <a:prstClr val="black"/>
            </a:solidFill>
          </a:ln>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704AA71-C613-6B42-8773-688627DE3311}" type="slidenum">
              <a:rPr lang="en-US" smtClean="0"/>
              <a:pPr/>
              <a:t>129</a:t>
            </a:fld>
            <a:endParaRPr lang="en-US"/>
          </a:p>
        </p:txBody>
      </p:sp>
    </p:spTree>
    <p:extLst>
      <p:ext uri="{BB962C8B-B14F-4D97-AF65-F5344CB8AC3E}">
        <p14:creationId xmlns:p14="http://schemas.microsoft.com/office/powerpoint/2010/main" val="23095596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a:prstGeom prst="rect">
            <a:avLst/>
          </a:prstGeom>
          <a:noFill/>
          <a:ln w="12700">
            <a:solidFill>
              <a:prstClr val="black"/>
            </a:solidFill>
          </a:ln>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704AA71-C613-6B42-8773-688627DE3311}" type="slidenum">
              <a:rPr lang="en-US" smtClean="0"/>
              <a:pPr/>
              <a:t>130</a:t>
            </a:fld>
            <a:endParaRPr lang="en-US"/>
          </a:p>
        </p:txBody>
      </p:sp>
    </p:spTree>
    <p:extLst>
      <p:ext uri="{BB962C8B-B14F-4D97-AF65-F5344CB8AC3E}">
        <p14:creationId xmlns:p14="http://schemas.microsoft.com/office/powerpoint/2010/main" val="5999856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a:prstGeom prst="rect">
            <a:avLst/>
          </a:prstGeom>
          <a:noFill/>
          <a:ln w="12700">
            <a:solidFill>
              <a:prstClr val="black"/>
            </a:solidFill>
          </a:ln>
        </p:spPr>
      </p:sp>
      <p:sp>
        <p:nvSpPr>
          <p:cNvPr id="3" name="Notes Placeholder 2"/>
          <p:cNvSpPr>
            <a:spLocks noGrp="1"/>
          </p:cNvSpPr>
          <p:nvPr>
            <p:ph type="body" idx="1"/>
          </p:nvPr>
        </p:nvSpPr>
        <p:spPr/>
        <p:txBody>
          <a:bodyPr/>
          <a:lstStyle/>
          <a:p>
            <a:pPr algn="just"/>
            <a:r>
              <a:rPr lang="en-US" sz="1200" b="1" i="0" kern="1200" dirty="0" smtClean="0">
                <a:solidFill>
                  <a:schemeClr val="tx1"/>
                </a:solidFill>
                <a:effectLst/>
                <a:latin typeface="+mn-lt"/>
                <a:ea typeface="+mn-ea"/>
                <a:cs typeface="+mn-cs"/>
              </a:rPr>
              <a:t>The &lt;details&gt; and &lt;summary&gt; Elements</a:t>
            </a:r>
            <a:endParaRPr lang="en-US" sz="1200" b="0" i="0" kern="1200" dirty="0" smtClean="0">
              <a:solidFill>
                <a:schemeClr val="tx1"/>
              </a:solidFill>
              <a:effectLst/>
              <a:latin typeface="+mn-lt"/>
              <a:ea typeface="+mn-ea"/>
              <a:cs typeface="+mn-cs"/>
            </a:endParaRPr>
          </a:p>
          <a:p>
            <a:pPr algn="just"/>
            <a:r>
              <a:rPr lang="en-US" sz="1200" b="0" i="0" kern="1200" dirty="0" smtClean="0">
                <a:solidFill>
                  <a:schemeClr val="tx1"/>
                </a:solidFill>
                <a:effectLst/>
                <a:latin typeface="+mn-lt"/>
                <a:ea typeface="+mn-ea"/>
                <a:cs typeface="+mn-cs"/>
              </a:rPr>
              <a:t>The </a:t>
            </a:r>
            <a:r>
              <a:rPr lang="en-US" sz="1200" b="0" i="1" kern="1200" dirty="0" smtClean="0">
                <a:solidFill>
                  <a:schemeClr val="tx1"/>
                </a:solidFill>
                <a:effectLst/>
                <a:latin typeface="+mn-lt"/>
                <a:ea typeface="+mn-ea"/>
                <a:cs typeface="+mn-cs"/>
              </a:rPr>
              <a:t>details</a:t>
            </a:r>
            <a:r>
              <a:rPr lang="en-US" sz="1200" b="0" i="0" kern="1200" dirty="0" smtClean="0">
                <a:solidFill>
                  <a:schemeClr val="tx1"/>
                </a:solidFill>
                <a:effectLst/>
                <a:latin typeface="+mn-lt"/>
                <a:ea typeface="+mn-ea"/>
                <a:cs typeface="+mn-cs"/>
              </a:rPr>
              <a:t> and </a:t>
            </a:r>
            <a:r>
              <a:rPr lang="en-US" sz="1200" b="0" i="1" kern="1200" dirty="0" smtClean="0">
                <a:solidFill>
                  <a:schemeClr val="tx1"/>
                </a:solidFill>
                <a:effectLst/>
                <a:latin typeface="+mn-lt"/>
                <a:ea typeface="+mn-ea"/>
                <a:cs typeface="+mn-cs"/>
              </a:rPr>
              <a:t>summary</a:t>
            </a:r>
            <a:r>
              <a:rPr lang="en-US" sz="1200" b="0" i="0" kern="1200" dirty="0" smtClean="0">
                <a:solidFill>
                  <a:schemeClr val="tx1"/>
                </a:solidFill>
                <a:effectLst/>
                <a:latin typeface="+mn-lt"/>
                <a:ea typeface="+mn-ea"/>
                <a:cs typeface="+mn-cs"/>
              </a:rPr>
              <a:t> elements are designed to work together. The purpose of the </a:t>
            </a:r>
            <a:r>
              <a:rPr lang="en-US" sz="1200" b="0" i="1" kern="1200" dirty="0" err="1" smtClean="0">
                <a:solidFill>
                  <a:schemeClr val="tx1"/>
                </a:solidFill>
                <a:effectLst/>
                <a:latin typeface="+mn-lt"/>
                <a:ea typeface="+mn-ea"/>
                <a:cs typeface="+mn-cs"/>
              </a:rPr>
              <a:t>details</a:t>
            </a:r>
            <a:r>
              <a:rPr lang="en-US" sz="1200" b="0" i="0" kern="1200" dirty="0" err="1" smtClean="0">
                <a:solidFill>
                  <a:schemeClr val="tx1"/>
                </a:solidFill>
                <a:effectLst/>
                <a:latin typeface="+mn-lt"/>
                <a:ea typeface="+mn-ea"/>
                <a:cs typeface="+mn-cs"/>
              </a:rPr>
              <a:t>element</a:t>
            </a:r>
            <a:r>
              <a:rPr lang="en-US" sz="1200" b="0" i="0" kern="1200" dirty="0" smtClean="0">
                <a:solidFill>
                  <a:schemeClr val="tx1"/>
                </a:solidFill>
                <a:effectLst/>
                <a:latin typeface="+mn-lt"/>
                <a:ea typeface="+mn-ea"/>
                <a:cs typeface="+mn-cs"/>
              </a:rPr>
              <a:t> is to allow developers to hide text that may be relevant to a topic but not necessarily important. This allows developers greater control over what content initially appears to the viewer which is especially useful when there is a great deal of content and limited screen space.</a:t>
            </a:r>
          </a:p>
          <a:p>
            <a:pPr algn="just"/>
            <a:endParaRPr lang="en-US" dirty="0"/>
          </a:p>
        </p:txBody>
      </p:sp>
      <p:sp>
        <p:nvSpPr>
          <p:cNvPr id="4" name="Slide Number Placeholder 3"/>
          <p:cNvSpPr>
            <a:spLocks noGrp="1"/>
          </p:cNvSpPr>
          <p:nvPr>
            <p:ph type="sldNum" sz="quarter" idx="10"/>
          </p:nvPr>
        </p:nvSpPr>
        <p:spPr/>
        <p:txBody>
          <a:bodyPr/>
          <a:lstStyle/>
          <a:p>
            <a:fld id="{4704AA71-C613-6B42-8773-688627DE3311}" type="slidenum">
              <a:rPr lang="en-US" smtClean="0"/>
              <a:pPr/>
              <a:t>131</a:t>
            </a:fld>
            <a:endParaRPr lang="en-US"/>
          </a:p>
        </p:txBody>
      </p:sp>
    </p:spTree>
    <p:extLst>
      <p:ext uri="{BB962C8B-B14F-4D97-AF65-F5344CB8AC3E}">
        <p14:creationId xmlns:p14="http://schemas.microsoft.com/office/powerpoint/2010/main" val="31481643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a:prstGeom prst="rect">
            <a:avLst/>
          </a:prstGeom>
          <a:noFill/>
          <a:ln w="12700">
            <a:solidFill>
              <a:prstClr val="black"/>
            </a:solidFill>
          </a:ln>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704AA71-C613-6B42-8773-688627DE3311}" type="slidenum">
              <a:rPr lang="en-US" smtClean="0"/>
              <a:pPr/>
              <a:t>105</a:t>
            </a:fld>
            <a:endParaRPr lang="en-US"/>
          </a:p>
        </p:txBody>
      </p:sp>
    </p:spTree>
    <p:extLst>
      <p:ext uri="{BB962C8B-B14F-4D97-AF65-F5344CB8AC3E}">
        <p14:creationId xmlns:p14="http://schemas.microsoft.com/office/powerpoint/2010/main" val="216954456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a:prstGeom prst="rect">
            <a:avLst/>
          </a:prstGeom>
          <a:noFill/>
          <a:ln w="12700">
            <a:solidFill>
              <a:prstClr val="black"/>
            </a:solidFill>
          </a:ln>
        </p:spPr>
      </p:sp>
      <p:sp>
        <p:nvSpPr>
          <p:cNvPr id="3" name="Notes Placeholder 2"/>
          <p:cNvSpPr>
            <a:spLocks noGrp="1"/>
          </p:cNvSpPr>
          <p:nvPr>
            <p:ph type="body" idx="1"/>
          </p:nvPr>
        </p:nvSpPr>
        <p:spPr/>
        <p:txBody>
          <a:bodyPr/>
          <a:lstStyle/>
          <a:p>
            <a:pPr algn="just"/>
            <a:r>
              <a:rPr lang="en-US" sz="1200" b="0" i="0" u="none" strike="noStrike" kern="1200" baseline="0" dirty="0" smtClean="0">
                <a:solidFill>
                  <a:schemeClr val="tx1"/>
                </a:solidFill>
                <a:latin typeface="+mn-lt"/>
                <a:ea typeface="+mn-ea"/>
                <a:cs typeface="+mn-cs"/>
              </a:rPr>
              <a:t>The two most fundamental goals of the World Wide Web are to make it easy to publish content and to link related content. HTML is used as the publishing format, and anchor (</a:t>
            </a:r>
            <a:r>
              <a:rPr lang="en-US" sz="1200" b="1" i="0" u="none" strike="noStrike" kern="1200" baseline="0" dirty="0" smtClean="0">
                <a:solidFill>
                  <a:schemeClr val="tx1"/>
                </a:solidFill>
                <a:latin typeface="+mn-lt"/>
                <a:ea typeface="+mn-ea"/>
                <a:cs typeface="+mn-cs"/>
              </a:rPr>
              <a:t>&lt;a&gt;</a:t>
            </a:r>
            <a:r>
              <a:rPr lang="en-US" sz="1200" b="0" i="0" u="none" strike="noStrike" kern="1200" baseline="0" dirty="0" smtClean="0">
                <a:solidFill>
                  <a:schemeClr val="tx1"/>
                </a:solidFill>
                <a:latin typeface="+mn-lt"/>
                <a:ea typeface="+mn-ea"/>
                <a:cs typeface="+mn-cs"/>
              </a:rPr>
              <a:t>) tags are used to create links. When users go anywhere on the web, they do so by following links, going from one piece of information to another. However, the web has grown tremendously since its beginning. </a:t>
            </a:r>
          </a:p>
          <a:p>
            <a:pPr algn="just"/>
            <a:r>
              <a:rPr lang="en-US" sz="1200" b="0" i="0" u="none" strike="noStrike" kern="1200" baseline="0" dirty="0" smtClean="0">
                <a:solidFill>
                  <a:schemeClr val="tx1"/>
                </a:solidFill>
                <a:latin typeface="+mn-lt"/>
                <a:ea typeface="+mn-ea"/>
                <a:cs typeface="+mn-cs"/>
              </a:rPr>
              <a:t>The amount of content, and with it the number of links, has grown exponentially. Organizing all these links has become quite a challenge.</a:t>
            </a:r>
          </a:p>
          <a:p>
            <a:pPr algn="just"/>
            <a:r>
              <a:rPr lang="en-US" sz="1200" b="0" i="0" u="none" strike="noStrike" kern="1200" baseline="0" dirty="0" smtClean="0">
                <a:solidFill>
                  <a:schemeClr val="tx1"/>
                </a:solidFill>
                <a:latin typeface="+mn-lt"/>
                <a:ea typeface="+mn-ea"/>
                <a:cs typeface="+mn-cs"/>
              </a:rPr>
              <a:t>The use of HTML is no longer reserved for traditional websites alone. HTML is also used to build robust and highly interactive web applications that look and behave very much like desktop applications. More and more frameworks make use of HTML in desktop applications, such as Windows 8 Metro-style applications.</a:t>
            </a:r>
          </a:p>
          <a:p>
            <a:pPr algn="just"/>
            <a:r>
              <a:rPr lang="en-US" sz="1200" b="0" i="0" u="none" strike="noStrike" kern="1200" baseline="0" dirty="0" smtClean="0">
                <a:solidFill>
                  <a:schemeClr val="tx1"/>
                </a:solidFill>
                <a:latin typeface="+mn-lt"/>
                <a:ea typeface="+mn-ea"/>
                <a:cs typeface="+mn-cs"/>
              </a:rPr>
              <a:t>Such applications have often used links and buttons interchangeably, similar to how toolbars and context menus work in regular desktop applications. However, there has been no standard or consensus on how to create these menus in web applications, no common mechanism for interacting directly with the browser, and no way to distinguish between links used to connect related information and links used as</a:t>
            </a:r>
          </a:p>
          <a:p>
            <a:pPr algn="just"/>
            <a:r>
              <a:rPr lang="en-US" sz="1200" b="0" i="0" u="none" strike="noStrike" kern="1200" baseline="0" dirty="0" smtClean="0">
                <a:solidFill>
                  <a:schemeClr val="tx1"/>
                </a:solidFill>
                <a:latin typeface="+mn-lt"/>
                <a:ea typeface="+mn-ea"/>
                <a:cs typeface="+mn-cs"/>
              </a:rPr>
              <a:t>actions or commands.</a:t>
            </a:r>
            <a:endParaRPr lang="en-US" sz="1200" dirty="0"/>
          </a:p>
        </p:txBody>
      </p:sp>
      <p:sp>
        <p:nvSpPr>
          <p:cNvPr id="4" name="Slide Number Placeholder 3"/>
          <p:cNvSpPr>
            <a:spLocks noGrp="1"/>
          </p:cNvSpPr>
          <p:nvPr>
            <p:ph type="sldNum" sz="quarter" idx="10"/>
          </p:nvPr>
        </p:nvSpPr>
        <p:spPr/>
        <p:txBody>
          <a:bodyPr/>
          <a:lstStyle/>
          <a:p>
            <a:fld id="{4704AA71-C613-6B42-8773-688627DE3311}" type="slidenum">
              <a:rPr lang="en-US" smtClean="0"/>
              <a:pPr/>
              <a:t>132</a:t>
            </a:fld>
            <a:endParaRPr lang="en-US"/>
          </a:p>
        </p:txBody>
      </p:sp>
    </p:spTree>
    <p:extLst>
      <p:ext uri="{BB962C8B-B14F-4D97-AF65-F5344CB8AC3E}">
        <p14:creationId xmlns:p14="http://schemas.microsoft.com/office/powerpoint/2010/main" val="1951603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a:prstGeom prst="rect">
            <a:avLst/>
          </a:prstGeom>
          <a:noFill/>
          <a:ln w="12700">
            <a:solidFill>
              <a:prstClr val="black"/>
            </a:solidFill>
          </a:ln>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704AA71-C613-6B42-8773-688627DE3311}" type="slidenum">
              <a:rPr lang="en-US" smtClean="0"/>
              <a:pPr/>
              <a:t>133</a:t>
            </a:fld>
            <a:endParaRPr lang="en-US"/>
          </a:p>
        </p:txBody>
      </p:sp>
    </p:spTree>
    <p:extLst>
      <p:ext uri="{BB962C8B-B14F-4D97-AF65-F5344CB8AC3E}">
        <p14:creationId xmlns:p14="http://schemas.microsoft.com/office/powerpoint/2010/main" val="34835493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a:prstGeom prst="rect">
            <a:avLst/>
          </a:prstGeom>
          <a:noFill/>
          <a:ln w="12700">
            <a:solidFill>
              <a:prstClr val="black"/>
            </a:solidFill>
          </a:ln>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704AA71-C613-6B42-8773-688627DE3311}" type="slidenum">
              <a:rPr lang="en-US" smtClean="0"/>
              <a:pPr/>
              <a:t>134</a:t>
            </a:fld>
            <a:endParaRPr lang="en-US"/>
          </a:p>
        </p:txBody>
      </p:sp>
    </p:spTree>
    <p:extLst>
      <p:ext uri="{BB962C8B-B14F-4D97-AF65-F5344CB8AC3E}">
        <p14:creationId xmlns:p14="http://schemas.microsoft.com/office/powerpoint/2010/main" val="41853431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a:prstGeom prst="rect">
            <a:avLst/>
          </a:prstGeom>
          <a:noFill/>
          <a:ln w="12700">
            <a:solidFill>
              <a:prstClr val="black"/>
            </a:solidFill>
          </a:ln>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704AA71-C613-6B42-8773-688627DE3311}" type="slidenum">
              <a:rPr lang="en-US" smtClean="0"/>
              <a:pPr/>
              <a:t>135</a:t>
            </a:fld>
            <a:endParaRPr lang="en-US"/>
          </a:p>
        </p:txBody>
      </p:sp>
    </p:spTree>
    <p:extLst>
      <p:ext uri="{BB962C8B-B14F-4D97-AF65-F5344CB8AC3E}">
        <p14:creationId xmlns:p14="http://schemas.microsoft.com/office/powerpoint/2010/main" val="231021161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a:prstGeom prst="rect">
            <a:avLst/>
          </a:prstGeom>
          <a:noFill/>
          <a:ln w="12700">
            <a:solidFill>
              <a:prstClr val="black"/>
            </a:solidFill>
          </a:ln>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704AA71-C613-6B42-8773-688627DE3311}" type="slidenum">
              <a:rPr lang="en-US" smtClean="0"/>
              <a:pPr/>
              <a:t>136</a:t>
            </a:fld>
            <a:endParaRPr lang="en-US"/>
          </a:p>
        </p:txBody>
      </p:sp>
    </p:spTree>
    <p:extLst>
      <p:ext uri="{BB962C8B-B14F-4D97-AF65-F5344CB8AC3E}">
        <p14:creationId xmlns:p14="http://schemas.microsoft.com/office/powerpoint/2010/main" val="377578401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a:prstGeom prst="rect">
            <a:avLst/>
          </a:prstGeom>
          <a:noFill/>
          <a:ln w="12700">
            <a:solidFill>
              <a:prstClr val="black"/>
            </a:solidFill>
          </a:ln>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704AA71-C613-6B42-8773-688627DE3311}" type="slidenum">
              <a:rPr lang="en-US" smtClean="0"/>
              <a:pPr/>
              <a:t>138</a:t>
            </a:fld>
            <a:endParaRPr lang="en-US"/>
          </a:p>
        </p:txBody>
      </p:sp>
    </p:spTree>
    <p:extLst>
      <p:ext uri="{BB962C8B-B14F-4D97-AF65-F5344CB8AC3E}">
        <p14:creationId xmlns:p14="http://schemas.microsoft.com/office/powerpoint/2010/main" val="142662900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Slide Image Placeholder 1"/>
          <p:cNvSpPr>
            <a:spLocks noGrp="1" noRot="1" noChangeAspect="1" noTextEdit="1"/>
          </p:cNvSpPr>
          <p:nvPr>
            <p:ph type="sldImg"/>
          </p:nvPr>
        </p:nvSpPr>
        <p:spPr bwMode="auto">
          <a:xfrm>
            <a:off x="1143000" y="685800"/>
            <a:ext cx="4572000" cy="3429000"/>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486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smtClean="0"/>
          </a:p>
        </p:txBody>
      </p:sp>
      <p:sp>
        <p:nvSpPr>
          <p:cNvPr id="164868" name="Slide Number Placeholder 4"/>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algn="r" eaLnBrk="1" hangingPunct="1"/>
            <a:fld id="{05696EF2-88CC-4EC4-9B30-14E7FD3E692B}" type="slidenum">
              <a:rPr lang="en-US" sz="1200"/>
              <a:pPr algn="r" eaLnBrk="1" hangingPunct="1"/>
              <a:t>139</a:t>
            </a:fld>
            <a:endParaRPr lang="en-US" sz="1200"/>
          </a:p>
        </p:txBody>
      </p:sp>
      <p:sp>
        <p:nvSpPr>
          <p:cNvPr id="164869" name="Slide Number Placeholder 5"/>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algn="r" eaLnBrk="1" hangingPunct="1"/>
            <a:fld id="{0D8C2B40-FD88-45BC-91B2-3301AEF08B21}" type="slidenum">
              <a:rPr lang="en-US" sz="1200"/>
              <a:pPr algn="r" eaLnBrk="1" hangingPunct="1"/>
              <a:t>139</a:t>
            </a:fld>
            <a:endParaRPr lang="en-US" sz="1200"/>
          </a:p>
        </p:txBody>
      </p:sp>
      <p:sp>
        <p:nvSpPr>
          <p:cNvPr id="2" name="Slide Number Placeholder 1"/>
          <p:cNvSpPr>
            <a:spLocks noGrp="1"/>
          </p:cNvSpPr>
          <p:nvPr>
            <p:ph type="sldNum" sz="quarter" idx="10"/>
          </p:nvPr>
        </p:nvSpPr>
        <p:spPr/>
        <p:txBody>
          <a:bodyPr/>
          <a:lstStyle/>
          <a:p>
            <a:fld id="{4704AA71-C613-6B42-8773-688627DE3311}" type="slidenum">
              <a:rPr lang="en-US" smtClean="0"/>
              <a:pPr/>
              <a:t>139</a:t>
            </a:fld>
            <a:endParaRPr lang="en-US"/>
          </a:p>
        </p:txBody>
      </p:sp>
    </p:spTree>
    <p:extLst>
      <p:ext uri="{BB962C8B-B14F-4D97-AF65-F5344CB8AC3E}">
        <p14:creationId xmlns:p14="http://schemas.microsoft.com/office/powerpoint/2010/main" val="385880865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Slide Image Placeholder 1"/>
          <p:cNvSpPr>
            <a:spLocks noGrp="1" noRot="1" noChangeAspect="1" noTextEdit="1"/>
          </p:cNvSpPr>
          <p:nvPr>
            <p:ph type="sldImg"/>
          </p:nvPr>
        </p:nvSpPr>
        <p:spPr bwMode="auto">
          <a:xfrm>
            <a:off x="1143000" y="685800"/>
            <a:ext cx="4572000" cy="3429000"/>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589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smtClean="0"/>
          </a:p>
        </p:txBody>
      </p:sp>
      <p:sp>
        <p:nvSpPr>
          <p:cNvPr id="165892" name="Slide Number Placeholder 4"/>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algn="r" eaLnBrk="1" hangingPunct="1"/>
            <a:fld id="{FF6590EE-FE21-48B5-A703-BAFA04337590}" type="slidenum">
              <a:rPr lang="en-US" sz="1200"/>
              <a:pPr algn="r" eaLnBrk="1" hangingPunct="1"/>
              <a:t>140</a:t>
            </a:fld>
            <a:endParaRPr lang="en-US" sz="1200"/>
          </a:p>
        </p:txBody>
      </p:sp>
      <p:sp>
        <p:nvSpPr>
          <p:cNvPr id="165893" name="Slide Number Placeholder 5"/>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algn="r" eaLnBrk="1" hangingPunct="1"/>
            <a:fld id="{1B17C2DD-A0DA-4590-B911-18C4B66536D9}" type="slidenum">
              <a:rPr lang="en-US" sz="1200"/>
              <a:pPr algn="r" eaLnBrk="1" hangingPunct="1"/>
              <a:t>140</a:t>
            </a:fld>
            <a:endParaRPr lang="en-US" sz="1200"/>
          </a:p>
        </p:txBody>
      </p:sp>
      <p:sp>
        <p:nvSpPr>
          <p:cNvPr id="2" name="Slide Number Placeholder 1"/>
          <p:cNvSpPr>
            <a:spLocks noGrp="1"/>
          </p:cNvSpPr>
          <p:nvPr>
            <p:ph type="sldNum" sz="quarter" idx="10"/>
          </p:nvPr>
        </p:nvSpPr>
        <p:spPr/>
        <p:txBody>
          <a:bodyPr/>
          <a:lstStyle/>
          <a:p>
            <a:fld id="{4704AA71-C613-6B42-8773-688627DE3311}" type="slidenum">
              <a:rPr lang="en-US" smtClean="0"/>
              <a:pPr/>
              <a:t>140</a:t>
            </a:fld>
            <a:endParaRPr lang="en-US"/>
          </a:p>
        </p:txBody>
      </p:sp>
    </p:spTree>
    <p:extLst>
      <p:ext uri="{BB962C8B-B14F-4D97-AF65-F5344CB8AC3E}">
        <p14:creationId xmlns:p14="http://schemas.microsoft.com/office/powerpoint/2010/main" val="66206558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2"/>
          <p:cNvSpPr>
            <a:spLocks noGrp="1" noRot="1" noChangeAspect="1" noTextEdit="1"/>
          </p:cNvSpPr>
          <p:nvPr>
            <p:ph type="sldImg"/>
          </p:nvPr>
        </p:nvSpPr>
        <p:spPr bwMode="auto">
          <a:xfrm>
            <a:off x="1143000" y="685800"/>
            <a:ext cx="4572000" cy="3429000"/>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6915"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lgn="just"/>
            <a:r>
              <a:rPr lang="en-US" dirty="0" smtClean="0"/>
              <a:t>&lt;!DOCTYPE html&gt;</a:t>
            </a:r>
          </a:p>
          <a:p>
            <a:pPr algn="just"/>
            <a:r>
              <a:rPr lang="en-US" dirty="0" smtClean="0"/>
              <a:t>&lt;html </a:t>
            </a:r>
            <a:r>
              <a:rPr lang="en-US" dirty="0" err="1" smtClean="0"/>
              <a:t>lang</a:t>
            </a:r>
            <a:r>
              <a:rPr lang="en-US" dirty="0" smtClean="0"/>
              <a:t>="en"&gt;</a:t>
            </a:r>
          </a:p>
          <a:p>
            <a:pPr algn="just"/>
            <a:r>
              <a:rPr lang="en-US" dirty="0" smtClean="0"/>
              <a:t>&lt;head&gt;</a:t>
            </a:r>
          </a:p>
          <a:p>
            <a:pPr algn="just"/>
            <a:r>
              <a:rPr lang="en-US" dirty="0" smtClean="0"/>
              <a:t>&lt;title&gt;Input-Email&lt;/title&gt;</a:t>
            </a:r>
          </a:p>
          <a:p>
            <a:pPr algn="just"/>
            <a:r>
              <a:rPr lang="en-US" dirty="0" smtClean="0"/>
              <a:t>&lt;/head&gt;</a:t>
            </a:r>
          </a:p>
          <a:p>
            <a:pPr algn="just"/>
            <a:r>
              <a:rPr lang="en-US" dirty="0" smtClean="0"/>
              <a:t>&lt;body&gt;</a:t>
            </a:r>
          </a:p>
          <a:p>
            <a:pPr algn="just"/>
            <a:r>
              <a:rPr lang="en-US" dirty="0" smtClean="0"/>
              <a:t>&lt;form&gt;</a:t>
            </a:r>
          </a:p>
          <a:p>
            <a:pPr algn="just"/>
            <a:r>
              <a:rPr lang="en-US" dirty="0" smtClean="0"/>
              <a:t>  &lt;input type="email" placeholder="Please enter your email" required multiple="multiple"&gt;</a:t>
            </a:r>
          </a:p>
          <a:p>
            <a:pPr algn="just"/>
            <a:r>
              <a:rPr lang="en-US" dirty="0" smtClean="0"/>
              <a:t>  &lt;input type="submit"&gt;</a:t>
            </a:r>
          </a:p>
          <a:p>
            <a:pPr algn="just"/>
            <a:r>
              <a:rPr lang="en-US" dirty="0" smtClean="0"/>
              <a:t>&lt;/form&gt;</a:t>
            </a:r>
          </a:p>
          <a:p>
            <a:pPr algn="just"/>
            <a:r>
              <a:rPr lang="en-US" dirty="0" smtClean="0"/>
              <a:t>&lt;/body&gt;</a:t>
            </a:r>
          </a:p>
          <a:p>
            <a:pPr algn="just"/>
            <a:r>
              <a:rPr lang="en-US" dirty="0" smtClean="0"/>
              <a:t>&lt;/html&gt;</a:t>
            </a:r>
          </a:p>
        </p:txBody>
      </p:sp>
      <p:sp>
        <p:nvSpPr>
          <p:cNvPr id="166916" name="Slide Number Placeholder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algn="r" eaLnBrk="1" hangingPunct="1"/>
            <a:fld id="{865791AC-575A-41C3-8865-F395F2A6D920}" type="slidenum">
              <a:rPr lang="en-US" sz="1200"/>
              <a:pPr algn="r" eaLnBrk="1" hangingPunct="1"/>
              <a:t>141</a:t>
            </a:fld>
            <a:endParaRPr lang="en-US" sz="1200"/>
          </a:p>
        </p:txBody>
      </p:sp>
      <p:sp>
        <p:nvSpPr>
          <p:cNvPr id="2" name="Slide Number Placeholder 1"/>
          <p:cNvSpPr>
            <a:spLocks noGrp="1"/>
          </p:cNvSpPr>
          <p:nvPr>
            <p:ph type="sldNum" sz="quarter" idx="10"/>
          </p:nvPr>
        </p:nvSpPr>
        <p:spPr/>
        <p:txBody>
          <a:bodyPr/>
          <a:lstStyle/>
          <a:p>
            <a:fld id="{4704AA71-C613-6B42-8773-688627DE3311}" type="slidenum">
              <a:rPr lang="en-US" smtClean="0"/>
              <a:pPr/>
              <a:t>141</a:t>
            </a:fld>
            <a:endParaRPr lang="en-US"/>
          </a:p>
        </p:txBody>
      </p:sp>
    </p:spTree>
    <p:extLst>
      <p:ext uri="{BB962C8B-B14F-4D97-AF65-F5344CB8AC3E}">
        <p14:creationId xmlns:p14="http://schemas.microsoft.com/office/powerpoint/2010/main" val="351467849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Slide Image Placeholder 1"/>
          <p:cNvSpPr>
            <a:spLocks noGrp="1" noRot="1" noChangeAspect="1" noTextEdit="1"/>
          </p:cNvSpPr>
          <p:nvPr>
            <p:ph type="sldImg"/>
          </p:nvPr>
        </p:nvSpPr>
        <p:spPr bwMode="auto">
          <a:xfrm>
            <a:off x="1143000" y="685800"/>
            <a:ext cx="4572000" cy="3429000"/>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79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sz="1600" dirty="0" smtClean="0"/>
          </a:p>
        </p:txBody>
      </p:sp>
      <p:sp>
        <p:nvSpPr>
          <p:cNvPr id="167940" name="Slide Number Placeholder 4"/>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algn="r" eaLnBrk="1" hangingPunct="1"/>
            <a:fld id="{E0305490-8F9C-4CC9-AC14-99FC2B529381}" type="slidenum">
              <a:rPr lang="en-US" sz="1200"/>
              <a:pPr algn="r" eaLnBrk="1" hangingPunct="1"/>
              <a:t>142</a:t>
            </a:fld>
            <a:endParaRPr lang="en-US" sz="1200"/>
          </a:p>
        </p:txBody>
      </p:sp>
      <p:sp>
        <p:nvSpPr>
          <p:cNvPr id="167941" name="Slide Number Placeholder 5"/>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algn="r" eaLnBrk="1" hangingPunct="1"/>
            <a:fld id="{B4B58542-3893-4CBB-8587-736C87CE10A2}" type="slidenum">
              <a:rPr lang="en-US" sz="1200"/>
              <a:pPr algn="r" eaLnBrk="1" hangingPunct="1"/>
              <a:t>142</a:t>
            </a:fld>
            <a:endParaRPr lang="en-US" sz="1200"/>
          </a:p>
        </p:txBody>
      </p:sp>
      <p:sp>
        <p:nvSpPr>
          <p:cNvPr id="2" name="Slide Number Placeholder 1"/>
          <p:cNvSpPr>
            <a:spLocks noGrp="1"/>
          </p:cNvSpPr>
          <p:nvPr>
            <p:ph type="sldNum" sz="quarter" idx="10"/>
          </p:nvPr>
        </p:nvSpPr>
        <p:spPr/>
        <p:txBody>
          <a:bodyPr/>
          <a:lstStyle/>
          <a:p>
            <a:fld id="{4704AA71-C613-6B42-8773-688627DE3311}" type="slidenum">
              <a:rPr lang="en-US" smtClean="0"/>
              <a:pPr/>
              <a:t>142</a:t>
            </a:fld>
            <a:endParaRPr lang="en-US"/>
          </a:p>
        </p:txBody>
      </p:sp>
    </p:spTree>
    <p:extLst>
      <p:ext uri="{BB962C8B-B14F-4D97-AF65-F5344CB8AC3E}">
        <p14:creationId xmlns:p14="http://schemas.microsoft.com/office/powerpoint/2010/main" val="18444714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a:prstGeom prst="rect">
            <a:avLst/>
          </a:prstGeom>
          <a:noFill/>
          <a:ln w="12700">
            <a:solidFill>
              <a:prstClr val="black"/>
            </a:solidFill>
          </a:ln>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704AA71-C613-6B42-8773-688627DE3311}" type="slidenum">
              <a:rPr lang="en-US" smtClean="0"/>
              <a:pPr/>
              <a:t>106</a:t>
            </a:fld>
            <a:endParaRPr lang="en-US"/>
          </a:p>
        </p:txBody>
      </p:sp>
    </p:spTree>
    <p:extLst>
      <p:ext uri="{BB962C8B-B14F-4D97-AF65-F5344CB8AC3E}">
        <p14:creationId xmlns:p14="http://schemas.microsoft.com/office/powerpoint/2010/main" val="161870680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a:prstGeom prst="rect">
            <a:avLst/>
          </a:prstGeom>
        </p:spPr>
      </p:sp>
      <p:sp>
        <p:nvSpPr>
          <p:cNvPr id="3" name="Notes Placeholder 2"/>
          <p:cNvSpPr>
            <a:spLocks noGrp="1"/>
          </p:cNvSpPr>
          <p:nvPr>
            <p:ph type="body" idx="1"/>
          </p:nvPr>
        </p:nvSpPr>
        <p:spPr/>
        <p:txBody>
          <a:bodyPr/>
          <a:lstStyle/>
          <a:p>
            <a:endParaRPr lang="en-US"/>
          </a:p>
        </p:txBody>
      </p:sp>
      <p:sp>
        <p:nvSpPr>
          <p:cNvPr id="5" name="Slide Number Placeholder 4"/>
          <p:cNvSpPr>
            <a:spLocks noGrp="1"/>
          </p:cNvSpPr>
          <p:nvPr>
            <p:ph type="sldNum" sz="quarter" idx="11"/>
          </p:nvPr>
        </p:nvSpPr>
        <p:spPr/>
        <p:txBody>
          <a:bodyPr/>
          <a:lstStyle/>
          <a:p>
            <a:pPr>
              <a:defRPr/>
            </a:pPr>
            <a:fld id="{2AB2B34F-73FA-4481-AE4A-F528F495DE95}" type="slidenum">
              <a:rPr lang="en-US" smtClean="0"/>
              <a:pPr>
                <a:defRPr/>
              </a:pPr>
              <a:t>143</a:t>
            </a:fld>
            <a:endParaRPr lang="en-US"/>
          </a:p>
        </p:txBody>
      </p:sp>
    </p:spTree>
    <p:extLst>
      <p:ext uri="{BB962C8B-B14F-4D97-AF65-F5344CB8AC3E}">
        <p14:creationId xmlns:p14="http://schemas.microsoft.com/office/powerpoint/2010/main" val="209522211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2"/>
          <p:cNvSpPr>
            <a:spLocks noGrp="1" noRot="1" noChangeAspect="1" noTextEdit="1"/>
          </p:cNvSpPr>
          <p:nvPr>
            <p:ph type="sldImg"/>
          </p:nvPr>
        </p:nvSpPr>
        <p:spPr bwMode="auto">
          <a:xfrm>
            <a:off x="1143000" y="685800"/>
            <a:ext cx="4572000" cy="3429000"/>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8963"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dirty="0" smtClean="0"/>
          </a:p>
          <a:p>
            <a:endParaRPr lang="en-US" dirty="0" smtClean="0"/>
          </a:p>
        </p:txBody>
      </p:sp>
      <p:sp>
        <p:nvSpPr>
          <p:cNvPr id="168964" name="Slide Number Placeholder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algn="r" eaLnBrk="1" hangingPunct="1"/>
            <a:fld id="{79467946-E58E-44EA-904B-C75250DC7CAF}" type="slidenum">
              <a:rPr lang="en-US" sz="1200"/>
              <a:pPr algn="r" eaLnBrk="1" hangingPunct="1"/>
              <a:t>144</a:t>
            </a:fld>
            <a:endParaRPr lang="en-US" sz="1200"/>
          </a:p>
        </p:txBody>
      </p:sp>
      <p:sp>
        <p:nvSpPr>
          <p:cNvPr id="2" name="Slide Number Placeholder 1"/>
          <p:cNvSpPr>
            <a:spLocks noGrp="1"/>
          </p:cNvSpPr>
          <p:nvPr>
            <p:ph type="sldNum" sz="quarter" idx="10"/>
          </p:nvPr>
        </p:nvSpPr>
        <p:spPr/>
        <p:txBody>
          <a:bodyPr/>
          <a:lstStyle/>
          <a:p>
            <a:fld id="{4704AA71-C613-6B42-8773-688627DE3311}" type="slidenum">
              <a:rPr lang="en-US" smtClean="0"/>
              <a:pPr/>
              <a:t>144</a:t>
            </a:fld>
            <a:endParaRPr lang="en-US"/>
          </a:p>
        </p:txBody>
      </p:sp>
    </p:spTree>
    <p:extLst>
      <p:ext uri="{BB962C8B-B14F-4D97-AF65-F5344CB8AC3E}">
        <p14:creationId xmlns:p14="http://schemas.microsoft.com/office/powerpoint/2010/main" val="416093516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2"/>
          <p:cNvSpPr>
            <a:spLocks noGrp="1" noRot="1" noChangeAspect="1" noTextEdit="1"/>
          </p:cNvSpPr>
          <p:nvPr>
            <p:ph type="sldImg"/>
          </p:nvPr>
        </p:nvSpPr>
        <p:spPr bwMode="auto">
          <a:xfrm>
            <a:off x="1143000" y="685800"/>
            <a:ext cx="4572000" cy="3429000"/>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9987"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smtClean="0"/>
          </a:p>
        </p:txBody>
      </p:sp>
      <p:sp>
        <p:nvSpPr>
          <p:cNvPr id="169988" name="Slide Number Placeholder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algn="r" eaLnBrk="1" hangingPunct="1"/>
            <a:fld id="{976BBD98-D56A-4DB1-A456-0DD70A9AC0B3}" type="slidenum">
              <a:rPr lang="en-US" sz="1200"/>
              <a:pPr algn="r" eaLnBrk="1" hangingPunct="1"/>
              <a:t>145</a:t>
            </a:fld>
            <a:endParaRPr lang="en-US" sz="1200"/>
          </a:p>
        </p:txBody>
      </p:sp>
      <p:sp>
        <p:nvSpPr>
          <p:cNvPr id="2" name="Slide Number Placeholder 1"/>
          <p:cNvSpPr>
            <a:spLocks noGrp="1"/>
          </p:cNvSpPr>
          <p:nvPr>
            <p:ph type="sldNum" sz="quarter" idx="10"/>
          </p:nvPr>
        </p:nvSpPr>
        <p:spPr/>
        <p:txBody>
          <a:bodyPr/>
          <a:lstStyle/>
          <a:p>
            <a:fld id="{4704AA71-C613-6B42-8773-688627DE3311}" type="slidenum">
              <a:rPr lang="en-US" smtClean="0"/>
              <a:pPr/>
              <a:t>145</a:t>
            </a:fld>
            <a:endParaRPr lang="en-US"/>
          </a:p>
        </p:txBody>
      </p:sp>
    </p:spTree>
    <p:extLst>
      <p:ext uri="{BB962C8B-B14F-4D97-AF65-F5344CB8AC3E}">
        <p14:creationId xmlns:p14="http://schemas.microsoft.com/office/powerpoint/2010/main" val="359019392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Slide Image Placeholder 1"/>
          <p:cNvSpPr>
            <a:spLocks noGrp="1" noRot="1" noChangeAspect="1" noTextEdit="1"/>
          </p:cNvSpPr>
          <p:nvPr>
            <p:ph type="sldImg"/>
          </p:nvPr>
        </p:nvSpPr>
        <p:spPr bwMode="auto">
          <a:xfrm>
            <a:off x="1143000" y="685800"/>
            <a:ext cx="4572000" cy="3429000"/>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10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sz="1400" smtClean="0"/>
          </a:p>
          <a:p>
            <a:r>
              <a:rPr lang="en-US" sz="1400" smtClean="0"/>
              <a:t>	</a:t>
            </a:r>
            <a:endParaRPr lang="en-US" sz="1400" smtClean="0">
              <a:latin typeface="Verdana" pitchFamily="34" charset="0"/>
            </a:endParaRPr>
          </a:p>
          <a:p>
            <a:endParaRPr lang="en-US" smtClean="0"/>
          </a:p>
          <a:p>
            <a:endParaRPr lang="en-US" sz="1400" b="1" smtClean="0"/>
          </a:p>
        </p:txBody>
      </p:sp>
      <p:sp>
        <p:nvSpPr>
          <p:cNvPr id="171012" name="Slide Number Placeholder 4"/>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algn="r" eaLnBrk="1" hangingPunct="1"/>
            <a:fld id="{D32A9131-E3CA-43A6-A00E-399FB726515A}" type="slidenum">
              <a:rPr lang="en-US" sz="1200"/>
              <a:pPr algn="r" eaLnBrk="1" hangingPunct="1"/>
              <a:t>146</a:t>
            </a:fld>
            <a:endParaRPr lang="en-US" sz="1200"/>
          </a:p>
        </p:txBody>
      </p:sp>
      <p:sp>
        <p:nvSpPr>
          <p:cNvPr id="171013" name="Slide Number Placeholder 5"/>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algn="r" eaLnBrk="1" hangingPunct="1"/>
            <a:fld id="{0C928477-877B-4235-9A6B-E0CB0FBA548F}" type="slidenum">
              <a:rPr lang="en-US" sz="1200"/>
              <a:pPr algn="r" eaLnBrk="1" hangingPunct="1"/>
              <a:t>146</a:t>
            </a:fld>
            <a:endParaRPr lang="en-US" sz="1200"/>
          </a:p>
        </p:txBody>
      </p:sp>
      <p:sp>
        <p:nvSpPr>
          <p:cNvPr id="2" name="Slide Number Placeholder 1"/>
          <p:cNvSpPr>
            <a:spLocks noGrp="1"/>
          </p:cNvSpPr>
          <p:nvPr>
            <p:ph type="sldNum" sz="quarter" idx="10"/>
          </p:nvPr>
        </p:nvSpPr>
        <p:spPr/>
        <p:txBody>
          <a:bodyPr/>
          <a:lstStyle/>
          <a:p>
            <a:fld id="{4704AA71-C613-6B42-8773-688627DE3311}" type="slidenum">
              <a:rPr lang="en-US" smtClean="0"/>
              <a:pPr/>
              <a:t>146</a:t>
            </a:fld>
            <a:endParaRPr lang="en-US"/>
          </a:p>
        </p:txBody>
      </p:sp>
    </p:spTree>
    <p:extLst>
      <p:ext uri="{BB962C8B-B14F-4D97-AF65-F5344CB8AC3E}">
        <p14:creationId xmlns:p14="http://schemas.microsoft.com/office/powerpoint/2010/main" val="182897435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Slide Image Placeholder 1"/>
          <p:cNvSpPr>
            <a:spLocks noGrp="1" noRot="1" noChangeAspect="1" noTextEdit="1"/>
          </p:cNvSpPr>
          <p:nvPr>
            <p:ph type="sldImg"/>
          </p:nvPr>
        </p:nvSpPr>
        <p:spPr bwMode="auto">
          <a:xfrm>
            <a:off x="1143000" y="685800"/>
            <a:ext cx="4572000" cy="3429000"/>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20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lgn="just"/>
            <a:r>
              <a:rPr lang="en-US" sz="1200" dirty="0" smtClean="0">
                <a:latin typeface="+mn-lt"/>
              </a:rPr>
              <a:t>min = month </a:t>
            </a:r>
          </a:p>
          <a:p>
            <a:pPr algn="just"/>
            <a:endParaRPr lang="en-US" sz="1200" dirty="0" smtClean="0">
              <a:latin typeface="+mn-lt"/>
            </a:endParaRPr>
          </a:p>
          <a:p>
            <a:pPr algn="just"/>
            <a:r>
              <a:rPr lang="en-US" sz="1200" dirty="0" smtClean="0">
                <a:latin typeface="+mn-lt"/>
              </a:rPr>
              <a:t>The expected lower bound for the element’s value</a:t>
            </a:r>
          </a:p>
          <a:p>
            <a:pPr algn="just"/>
            <a:endParaRPr lang="en-US" sz="1200" dirty="0" smtClean="0">
              <a:latin typeface="+mn-lt"/>
            </a:endParaRPr>
          </a:p>
          <a:p>
            <a:pPr algn="just"/>
            <a:r>
              <a:rPr lang="en-US" sz="1200" dirty="0" smtClean="0">
                <a:latin typeface="+mn-lt"/>
              </a:rPr>
              <a:t>The following parts, in exactly the following order: </a:t>
            </a:r>
          </a:p>
          <a:p>
            <a:pPr algn="just"/>
            <a:r>
              <a:rPr lang="en-US" sz="1200" dirty="0" smtClean="0">
                <a:latin typeface="+mn-lt"/>
              </a:rPr>
              <a:t>Four or more digits representing a number greater than 0. </a:t>
            </a:r>
          </a:p>
          <a:p>
            <a:pPr algn="just"/>
            <a:r>
              <a:rPr lang="en-US" sz="1200" dirty="0" smtClean="0">
                <a:latin typeface="+mn-lt"/>
              </a:rPr>
              <a:t>The literal string "-". </a:t>
            </a:r>
          </a:p>
          <a:p>
            <a:pPr algn="just"/>
            <a:r>
              <a:rPr lang="en-US" sz="1200" dirty="0" smtClean="0">
                <a:latin typeface="+mn-lt"/>
              </a:rPr>
              <a:t>Two digits, representing the month </a:t>
            </a:r>
            <a:r>
              <a:rPr lang="en-US" sz="1200" dirty="0" err="1" smtClean="0">
                <a:latin typeface="+mn-lt"/>
              </a:rPr>
              <a:t>month</a:t>
            </a:r>
            <a:r>
              <a:rPr lang="en-US" sz="1200" dirty="0" smtClean="0">
                <a:latin typeface="+mn-lt"/>
              </a:rPr>
              <a:t>, in the range 1 ≤ month, ≤ 12. </a:t>
            </a:r>
          </a:p>
          <a:p>
            <a:pPr algn="just"/>
            <a:r>
              <a:rPr lang="en-US" sz="1200" dirty="0" smtClean="0">
                <a:latin typeface="+mn-lt"/>
              </a:rPr>
              <a:t>Example:</a:t>
            </a:r>
          </a:p>
          <a:p>
            <a:pPr algn="just"/>
            <a:endParaRPr lang="en-US" sz="1200" dirty="0" smtClean="0">
              <a:latin typeface="+mn-lt"/>
            </a:endParaRPr>
          </a:p>
          <a:p>
            <a:pPr algn="just"/>
            <a:r>
              <a:rPr lang="en-US" sz="1200" dirty="0" smtClean="0">
                <a:latin typeface="+mn-lt"/>
              </a:rPr>
              <a:t>2011-01</a:t>
            </a:r>
          </a:p>
          <a:p>
            <a:pPr algn="just"/>
            <a:r>
              <a:rPr lang="en-US" sz="1200" dirty="0" smtClean="0">
                <a:latin typeface="+mn-lt"/>
              </a:rPr>
              <a:t>max = month </a:t>
            </a:r>
          </a:p>
          <a:p>
            <a:pPr algn="just"/>
            <a:r>
              <a:rPr lang="en-US" sz="1200" dirty="0" smtClean="0">
                <a:latin typeface="+mn-lt"/>
              </a:rPr>
              <a:t>The expected upper bound for the element’s value</a:t>
            </a:r>
          </a:p>
          <a:p>
            <a:pPr algn="just"/>
            <a:r>
              <a:rPr lang="en-US" sz="1200" dirty="0" smtClean="0">
                <a:latin typeface="+mn-lt"/>
              </a:rPr>
              <a:t>The following parts, in exactly the following order:</a:t>
            </a:r>
          </a:p>
          <a:p>
            <a:pPr algn="just"/>
            <a:r>
              <a:rPr lang="en-US" sz="1200" dirty="0" smtClean="0">
                <a:latin typeface="+mn-lt"/>
              </a:rPr>
              <a:t>Four or more digits representing a number greater than 0. </a:t>
            </a:r>
          </a:p>
          <a:p>
            <a:pPr algn="just"/>
            <a:r>
              <a:rPr lang="en-US" sz="1200" dirty="0" smtClean="0">
                <a:latin typeface="+mn-lt"/>
              </a:rPr>
              <a:t>The literal string "-". </a:t>
            </a:r>
          </a:p>
          <a:p>
            <a:pPr algn="just"/>
            <a:r>
              <a:rPr lang="en-US" sz="1200" dirty="0" smtClean="0">
                <a:latin typeface="+mn-lt"/>
              </a:rPr>
              <a:t>Two digits, representing the month </a:t>
            </a:r>
            <a:r>
              <a:rPr lang="en-US" sz="1200" dirty="0" err="1" smtClean="0">
                <a:latin typeface="+mn-lt"/>
              </a:rPr>
              <a:t>month</a:t>
            </a:r>
            <a:r>
              <a:rPr lang="en-US" sz="1200" dirty="0" smtClean="0">
                <a:latin typeface="+mn-lt"/>
              </a:rPr>
              <a:t>, in the range 1 ≤ month, ≤ 12. </a:t>
            </a:r>
          </a:p>
          <a:p>
            <a:pPr algn="just"/>
            <a:r>
              <a:rPr lang="en-US" sz="1200" dirty="0" smtClean="0">
                <a:latin typeface="+mn-lt"/>
              </a:rPr>
              <a:t>Example:</a:t>
            </a:r>
          </a:p>
          <a:p>
            <a:pPr algn="just"/>
            <a:endParaRPr lang="en-US" sz="1200" dirty="0" smtClean="0">
              <a:latin typeface="+mn-lt"/>
            </a:endParaRPr>
          </a:p>
          <a:p>
            <a:pPr algn="just"/>
            <a:r>
              <a:rPr lang="en-US" sz="1200" dirty="0" smtClean="0">
                <a:latin typeface="+mn-lt"/>
              </a:rPr>
              <a:t>2011-12</a:t>
            </a:r>
          </a:p>
          <a:p>
            <a:pPr algn="just"/>
            <a:endParaRPr lang="en-US" sz="1200" dirty="0" smtClean="0">
              <a:latin typeface="+mn-lt"/>
            </a:endParaRPr>
          </a:p>
          <a:p>
            <a:pPr algn="just"/>
            <a:endParaRPr lang="en-US" sz="1200" dirty="0" smtClean="0">
              <a:latin typeface="+mn-lt"/>
            </a:endParaRPr>
          </a:p>
          <a:p>
            <a:pPr algn="just"/>
            <a:r>
              <a:rPr lang="en-US" sz="1200" dirty="0" smtClean="0">
                <a:latin typeface="+mn-lt"/>
              </a:rPr>
              <a:t>	</a:t>
            </a:r>
          </a:p>
          <a:p>
            <a:pPr algn="just"/>
            <a:endParaRPr lang="en-US" sz="1200" dirty="0" smtClean="0">
              <a:latin typeface="+mn-lt"/>
            </a:endParaRPr>
          </a:p>
          <a:p>
            <a:pPr algn="just"/>
            <a:endParaRPr lang="en-US" sz="1200" b="1" dirty="0" smtClean="0">
              <a:latin typeface="+mn-lt"/>
            </a:endParaRPr>
          </a:p>
        </p:txBody>
      </p:sp>
      <p:sp>
        <p:nvSpPr>
          <p:cNvPr id="172036" name="Slide Number Placeholder 4"/>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algn="r" eaLnBrk="1" hangingPunct="1"/>
            <a:fld id="{51437B9E-CF28-4D52-94A6-71216B5E46E8}" type="slidenum">
              <a:rPr lang="en-US" sz="1200"/>
              <a:pPr algn="r" eaLnBrk="1" hangingPunct="1"/>
              <a:t>147</a:t>
            </a:fld>
            <a:endParaRPr lang="en-US" sz="1200"/>
          </a:p>
        </p:txBody>
      </p:sp>
      <p:sp>
        <p:nvSpPr>
          <p:cNvPr id="172037" name="Slide Number Placeholder 5"/>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algn="r" eaLnBrk="1" hangingPunct="1"/>
            <a:fld id="{E8AC3009-2C15-47E8-9B37-F97F764AEFCF}" type="slidenum">
              <a:rPr lang="en-US" sz="1200"/>
              <a:pPr algn="r" eaLnBrk="1" hangingPunct="1"/>
              <a:t>147</a:t>
            </a:fld>
            <a:endParaRPr lang="en-US" sz="1200"/>
          </a:p>
        </p:txBody>
      </p:sp>
      <p:sp>
        <p:nvSpPr>
          <p:cNvPr id="2" name="Slide Number Placeholder 1"/>
          <p:cNvSpPr>
            <a:spLocks noGrp="1"/>
          </p:cNvSpPr>
          <p:nvPr>
            <p:ph type="sldNum" sz="quarter" idx="10"/>
          </p:nvPr>
        </p:nvSpPr>
        <p:spPr/>
        <p:txBody>
          <a:bodyPr/>
          <a:lstStyle/>
          <a:p>
            <a:fld id="{4704AA71-C613-6B42-8773-688627DE3311}" type="slidenum">
              <a:rPr lang="en-US" smtClean="0"/>
              <a:pPr/>
              <a:t>147</a:t>
            </a:fld>
            <a:endParaRPr lang="en-US"/>
          </a:p>
        </p:txBody>
      </p:sp>
    </p:spTree>
    <p:extLst>
      <p:ext uri="{BB962C8B-B14F-4D97-AF65-F5344CB8AC3E}">
        <p14:creationId xmlns:p14="http://schemas.microsoft.com/office/powerpoint/2010/main" val="192422333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Slide Image Placeholder 1"/>
          <p:cNvSpPr>
            <a:spLocks noGrp="1" noRot="1" noChangeAspect="1" noTextEdit="1"/>
          </p:cNvSpPr>
          <p:nvPr>
            <p:ph type="sldImg"/>
          </p:nvPr>
        </p:nvSpPr>
        <p:spPr bwMode="auto">
          <a:xfrm>
            <a:off x="1143000" y="685800"/>
            <a:ext cx="4572000" cy="3429000"/>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30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sz="1400" b="1" smtClean="0"/>
          </a:p>
        </p:txBody>
      </p:sp>
      <p:sp>
        <p:nvSpPr>
          <p:cNvPr id="173060" name="Slide Number Placeholder 4"/>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algn="r" eaLnBrk="1" hangingPunct="1"/>
            <a:fld id="{3F9EC8E4-2779-425A-B550-A2273800D933}" type="slidenum">
              <a:rPr lang="en-US" sz="1200"/>
              <a:pPr algn="r" eaLnBrk="1" hangingPunct="1"/>
              <a:t>148</a:t>
            </a:fld>
            <a:endParaRPr lang="en-US" sz="1200"/>
          </a:p>
        </p:txBody>
      </p:sp>
      <p:sp>
        <p:nvSpPr>
          <p:cNvPr id="173061" name="Slide Number Placeholder 5"/>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algn="r" eaLnBrk="1" hangingPunct="1"/>
            <a:fld id="{E066DCBD-8D6C-4AE0-BE15-991C6D4BDD93}" type="slidenum">
              <a:rPr lang="en-US" sz="1200"/>
              <a:pPr algn="r" eaLnBrk="1" hangingPunct="1"/>
              <a:t>148</a:t>
            </a:fld>
            <a:endParaRPr lang="en-US" sz="1200"/>
          </a:p>
        </p:txBody>
      </p:sp>
      <p:sp>
        <p:nvSpPr>
          <p:cNvPr id="2" name="Slide Number Placeholder 1"/>
          <p:cNvSpPr>
            <a:spLocks noGrp="1"/>
          </p:cNvSpPr>
          <p:nvPr>
            <p:ph type="sldNum" sz="quarter" idx="10"/>
          </p:nvPr>
        </p:nvSpPr>
        <p:spPr/>
        <p:txBody>
          <a:bodyPr/>
          <a:lstStyle/>
          <a:p>
            <a:fld id="{4704AA71-C613-6B42-8773-688627DE3311}" type="slidenum">
              <a:rPr lang="en-US" smtClean="0"/>
              <a:pPr/>
              <a:t>148</a:t>
            </a:fld>
            <a:endParaRPr lang="en-US"/>
          </a:p>
        </p:txBody>
      </p:sp>
    </p:spTree>
    <p:extLst>
      <p:ext uri="{BB962C8B-B14F-4D97-AF65-F5344CB8AC3E}">
        <p14:creationId xmlns:p14="http://schemas.microsoft.com/office/powerpoint/2010/main" val="332987266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Slide Image Placeholder 1"/>
          <p:cNvSpPr>
            <a:spLocks noGrp="1" noRot="1" noChangeAspect="1" noTextEdit="1"/>
          </p:cNvSpPr>
          <p:nvPr>
            <p:ph type="sldImg"/>
          </p:nvPr>
        </p:nvSpPr>
        <p:spPr bwMode="auto">
          <a:xfrm>
            <a:off x="1143000" y="685800"/>
            <a:ext cx="4572000" cy="3429000"/>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0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lgn="just"/>
            <a:r>
              <a:rPr lang="en-US" b="1" dirty="0" smtClean="0"/>
              <a:t>min = time </a:t>
            </a:r>
          </a:p>
          <a:p>
            <a:pPr algn="just"/>
            <a:r>
              <a:rPr lang="en-US" b="1" dirty="0" smtClean="0"/>
              <a:t>The expected lower bound for the element’s value. </a:t>
            </a:r>
          </a:p>
          <a:p>
            <a:pPr algn="just"/>
            <a:r>
              <a:rPr lang="en-US" b="1" dirty="0" smtClean="0"/>
              <a:t>Examples:</a:t>
            </a:r>
          </a:p>
          <a:p>
            <a:pPr algn="just"/>
            <a:endParaRPr lang="en-US" b="1" dirty="0" smtClean="0"/>
          </a:p>
          <a:p>
            <a:pPr algn="just"/>
            <a:r>
              <a:rPr lang="en-US" b="1" dirty="0" smtClean="0"/>
              <a:t>23:20:50.52</a:t>
            </a:r>
          </a:p>
          <a:p>
            <a:pPr algn="just"/>
            <a:r>
              <a:rPr lang="en-US" b="1" dirty="0" smtClean="0"/>
              <a:t>17:39:57</a:t>
            </a:r>
          </a:p>
          <a:p>
            <a:pPr algn="just"/>
            <a:endParaRPr lang="en-US" b="1" dirty="0" smtClean="0"/>
          </a:p>
          <a:p>
            <a:pPr algn="just"/>
            <a:r>
              <a:rPr lang="en-US" b="1" dirty="0" smtClean="0"/>
              <a:t> max = time  </a:t>
            </a:r>
          </a:p>
          <a:p>
            <a:pPr algn="just"/>
            <a:r>
              <a:rPr lang="en-US" b="1" dirty="0" smtClean="0"/>
              <a:t>The expected upper bound for the element’s value. </a:t>
            </a:r>
          </a:p>
          <a:p>
            <a:pPr algn="just"/>
            <a:r>
              <a:rPr lang="en-US" b="1" dirty="0" smtClean="0"/>
              <a:t>Examples:</a:t>
            </a:r>
          </a:p>
          <a:p>
            <a:pPr algn="just"/>
            <a:endParaRPr lang="en-US" b="1" dirty="0" smtClean="0"/>
          </a:p>
          <a:p>
            <a:pPr algn="just"/>
            <a:r>
              <a:rPr lang="en-US" b="1" dirty="0" smtClean="0"/>
              <a:t>23:20:50.52</a:t>
            </a:r>
          </a:p>
          <a:p>
            <a:pPr algn="just"/>
            <a:r>
              <a:rPr lang="en-US" b="1" dirty="0" smtClean="0"/>
              <a:t>17:39:57</a:t>
            </a:r>
          </a:p>
        </p:txBody>
      </p:sp>
      <p:sp>
        <p:nvSpPr>
          <p:cNvPr id="174084" name="Slide Number Placeholder 4"/>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algn="r" eaLnBrk="1" hangingPunct="1"/>
            <a:fld id="{D96A925B-319A-4CA8-BF1A-ADD434671F8B}" type="slidenum">
              <a:rPr lang="en-US" sz="1200"/>
              <a:pPr algn="r" eaLnBrk="1" hangingPunct="1"/>
              <a:t>149</a:t>
            </a:fld>
            <a:endParaRPr lang="en-US" sz="1200"/>
          </a:p>
        </p:txBody>
      </p:sp>
      <p:sp>
        <p:nvSpPr>
          <p:cNvPr id="174085" name="Slide Number Placeholder 5"/>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algn="r" eaLnBrk="1" hangingPunct="1"/>
            <a:fld id="{3D7AC35F-8756-4A58-9E10-1BDBE2292B18}" type="slidenum">
              <a:rPr lang="en-US" sz="1200"/>
              <a:pPr algn="r" eaLnBrk="1" hangingPunct="1"/>
              <a:t>149</a:t>
            </a:fld>
            <a:endParaRPr lang="en-US" sz="1200"/>
          </a:p>
        </p:txBody>
      </p:sp>
      <p:sp>
        <p:nvSpPr>
          <p:cNvPr id="2" name="Slide Number Placeholder 1"/>
          <p:cNvSpPr>
            <a:spLocks noGrp="1"/>
          </p:cNvSpPr>
          <p:nvPr>
            <p:ph type="sldNum" sz="quarter" idx="10"/>
          </p:nvPr>
        </p:nvSpPr>
        <p:spPr/>
        <p:txBody>
          <a:bodyPr/>
          <a:lstStyle/>
          <a:p>
            <a:fld id="{4704AA71-C613-6B42-8773-688627DE3311}" type="slidenum">
              <a:rPr lang="en-US" smtClean="0"/>
              <a:pPr/>
              <a:t>149</a:t>
            </a:fld>
            <a:endParaRPr lang="en-US"/>
          </a:p>
        </p:txBody>
      </p:sp>
    </p:spTree>
    <p:extLst>
      <p:ext uri="{BB962C8B-B14F-4D97-AF65-F5344CB8AC3E}">
        <p14:creationId xmlns:p14="http://schemas.microsoft.com/office/powerpoint/2010/main" val="204462151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Slide Image Placeholder 1"/>
          <p:cNvSpPr>
            <a:spLocks noGrp="1" noRot="1" noChangeAspect="1" noTextEdit="1"/>
          </p:cNvSpPr>
          <p:nvPr>
            <p:ph type="sldImg"/>
          </p:nvPr>
        </p:nvSpPr>
        <p:spPr bwMode="auto">
          <a:xfrm>
            <a:off x="1143000" y="685800"/>
            <a:ext cx="4572000" cy="3429000"/>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51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sz="1400" smtClean="0"/>
          </a:p>
          <a:p>
            <a:r>
              <a:rPr lang="en-US" sz="1400" smtClean="0"/>
              <a:t>	</a:t>
            </a:r>
            <a:endParaRPr lang="en-US" sz="1400" smtClean="0">
              <a:latin typeface="Verdana" pitchFamily="34" charset="0"/>
            </a:endParaRPr>
          </a:p>
          <a:p>
            <a:endParaRPr lang="en-US" smtClean="0"/>
          </a:p>
          <a:p>
            <a:endParaRPr lang="en-US" sz="1400" b="1" smtClean="0"/>
          </a:p>
        </p:txBody>
      </p:sp>
      <p:sp>
        <p:nvSpPr>
          <p:cNvPr id="175108" name="Slide Number Placeholder 4"/>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algn="r" eaLnBrk="1" hangingPunct="1"/>
            <a:fld id="{E5263D26-4A5B-4234-A12E-8E6797FCC8A1}" type="slidenum">
              <a:rPr lang="en-US" sz="1200"/>
              <a:pPr algn="r" eaLnBrk="1" hangingPunct="1"/>
              <a:t>150</a:t>
            </a:fld>
            <a:endParaRPr lang="en-US" sz="1200"/>
          </a:p>
        </p:txBody>
      </p:sp>
      <p:sp>
        <p:nvSpPr>
          <p:cNvPr id="175109" name="Slide Number Placeholder 5"/>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algn="r" eaLnBrk="1" hangingPunct="1"/>
            <a:fld id="{EDF4D223-1A38-447E-BD9B-E4DD3240559C}" type="slidenum">
              <a:rPr lang="en-US" sz="1200"/>
              <a:pPr algn="r" eaLnBrk="1" hangingPunct="1"/>
              <a:t>150</a:t>
            </a:fld>
            <a:endParaRPr lang="en-US" sz="1200"/>
          </a:p>
        </p:txBody>
      </p:sp>
      <p:sp>
        <p:nvSpPr>
          <p:cNvPr id="2" name="Slide Number Placeholder 1"/>
          <p:cNvSpPr>
            <a:spLocks noGrp="1"/>
          </p:cNvSpPr>
          <p:nvPr>
            <p:ph type="sldNum" sz="quarter" idx="10"/>
          </p:nvPr>
        </p:nvSpPr>
        <p:spPr/>
        <p:txBody>
          <a:bodyPr/>
          <a:lstStyle/>
          <a:p>
            <a:fld id="{4704AA71-C613-6B42-8773-688627DE3311}" type="slidenum">
              <a:rPr lang="en-US" smtClean="0"/>
              <a:pPr/>
              <a:t>150</a:t>
            </a:fld>
            <a:endParaRPr lang="en-US"/>
          </a:p>
        </p:txBody>
      </p:sp>
    </p:spTree>
    <p:extLst>
      <p:ext uri="{BB962C8B-B14F-4D97-AF65-F5344CB8AC3E}">
        <p14:creationId xmlns:p14="http://schemas.microsoft.com/office/powerpoint/2010/main" val="160429253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Rectangle 2"/>
          <p:cNvSpPr>
            <a:spLocks noGrp="1" noRot="1" noChangeAspect="1" noTextEdit="1"/>
          </p:cNvSpPr>
          <p:nvPr>
            <p:ph type="sldImg"/>
          </p:nvPr>
        </p:nvSpPr>
        <p:spPr bwMode="auto">
          <a:xfrm>
            <a:off x="1143000" y="685800"/>
            <a:ext cx="4572000" cy="3429000"/>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6131"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lgn="just"/>
            <a:r>
              <a:rPr lang="en-US" dirty="0" smtClean="0"/>
              <a:t>This input type expects a search term. In Safari this adds a history of recent results, using the results=n attribute. The difference between search and text type is only stylistic, and in Safari on the Mac, it takes the operating system’s default rounded-corners style for search.</a:t>
            </a:r>
          </a:p>
        </p:txBody>
      </p:sp>
      <p:sp>
        <p:nvSpPr>
          <p:cNvPr id="176132" name="Slide Number Placeholder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algn="r" eaLnBrk="1" hangingPunct="1"/>
            <a:fld id="{C51F6B84-F8C2-4A0F-ADCD-D2275A4BCC65}" type="slidenum">
              <a:rPr lang="en-US" sz="1200"/>
              <a:pPr algn="r" eaLnBrk="1" hangingPunct="1"/>
              <a:t>151</a:t>
            </a:fld>
            <a:endParaRPr lang="en-US" sz="1200"/>
          </a:p>
        </p:txBody>
      </p:sp>
      <p:sp>
        <p:nvSpPr>
          <p:cNvPr id="2" name="Slide Number Placeholder 1"/>
          <p:cNvSpPr>
            <a:spLocks noGrp="1"/>
          </p:cNvSpPr>
          <p:nvPr>
            <p:ph type="sldNum" sz="quarter" idx="10"/>
          </p:nvPr>
        </p:nvSpPr>
        <p:spPr/>
        <p:txBody>
          <a:bodyPr/>
          <a:lstStyle/>
          <a:p>
            <a:fld id="{4704AA71-C613-6B42-8773-688627DE3311}" type="slidenum">
              <a:rPr lang="en-US" smtClean="0"/>
              <a:pPr/>
              <a:t>151</a:t>
            </a:fld>
            <a:endParaRPr lang="en-US"/>
          </a:p>
        </p:txBody>
      </p:sp>
    </p:spTree>
    <p:extLst>
      <p:ext uri="{BB962C8B-B14F-4D97-AF65-F5344CB8AC3E}">
        <p14:creationId xmlns:p14="http://schemas.microsoft.com/office/powerpoint/2010/main" val="20583672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Slide Image Placeholder 1"/>
          <p:cNvSpPr>
            <a:spLocks noGrp="1" noRot="1" noChangeAspect="1" noTextEdit="1"/>
          </p:cNvSpPr>
          <p:nvPr>
            <p:ph type="sldImg"/>
          </p:nvPr>
        </p:nvSpPr>
        <p:spPr bwMode="auto">
          <a:xfrm>
            <a:off x="1143000" y="685800"/>
            <a:ext cx="4572000" cy="3429000"/>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71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lgn="just"/>
            <a:r>
              <a:rPr lang="en-US" b="1" dirty="0" smtClean="0"/>
              <a:t>&lt;input type=“color” name=“</a:t>
            </a:r>
            <a:r>
              <a:rPr lang="en-US" b="1" dirty="0" err="1" smtClean="0"/>
              <a:t>get_color</a:t>
            </a:r>
            <a:r>
              <a:rPr lang="en-US" b="1" dirty="0" smtClean="0"/>
              <a:t>” value=“#000000</a:t>
            </a:r>
            <a:r>
              <a:rPr lang="en-US" dirty="0" smtClean="0"/>
              <a:t>”&gt;</a:t>
            </a:r>
            <a:endParaRPr lang="en-US" b="1" dirty="0" smtClean="0"/>
          </a:p>
          <a:p>
            <a:pPr algn="just"/>
            <a:r>
              <a:rPr lang="en-US" b="1" dirty="0" smtClean="0"/>
              <a:t>value attribute of color</a:t>
            </a:r>
          </a:p>
          <a:p>
            <a:pPr algn="just"/>
            <a:r>
              <a:rPr lang="en-US" b="1" dirty="0" smtClean="0"/>
              <a:t>-------------------------</a:t>
            </a:r>
          </a:p>
          <a:p>
            <a:pPr algn="just"/>
            <a:r>
              <a:rPr lang="en-US" b="1" dirty="0" smtClean="0"/>
              <a:t>value = simple color</a:t>
            </a:r>
          </a:p>
          <a:p>
            <a:pPr algn="just"/>
            <a:r>
              <a:rPr lang="en-US" b="1" dirty="0" smtClean="0"/>
              <a:t>A string representing a color. </a:t>
            </a:r>
          </a:p>
          <a:p>
            <a:pPr algn="just"/>
            <a:r>
              <a:rPr lang="en-US" b="1" dirty="0" smtClean="0"/>
              <a:t>A string exactly seven characters long, consisting of the following parts, in exactly the following order: </a:t>
            </a:r>
          </a:p>
          <a:p>
            <a:pPr algn="just"/>
            <a:r>
              <a:rPr lang="en-US" b="1" dirty="0" smtClean="0"/>
              <a:t>A "#" character. </a:t>
            </a:r>
          </a:p>
          <a:p>
            <a:pPr algn="just"/>
            <a:r>
              <a:rPr lang="en-US" b="1" dirty="0" smtClean="0"/>
              <a:t>Six characters in the range 0–9, a–f, and A–F. </a:t>
            </a:r>
          </a:p>
          <a:p>
            <a:pPr algn="just"/>
            <a:r>
              <a:rPr lang="en-US" b="1" dirty="0" smtClean="0"/>
              <a:t>Color keywords (for example, strings such as “red” or “green”) are not allowed</a:t>
            </a:r>
          </a:p>
          <a:p>
            <a:pPr algn="just"/>
            <a:endParaRPr lang="en-US" sz="1100" b="1" dirty="0" smtClean="0"/>
          </a:p>
        </p:txBody>
      </p:sp>
      <p:sp>
        <p:nvSpPr>
          <p:cNvPr id="177156" name="Slide Number Placeholder 4"/>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algn="r" eaLnBrk="1" hangingPunct="1"/>
            <a:fld id="{F6C96EC4-1FB2-4F59-AD6A-78618BE200EF}" type="slidenum">
              <a:rPr lang="en-US" sz="1200"/>
              <a:pPr algn="r" eaLnBrk="1" hangingPunct="1"/>
              <a:t>152</a:t>
            </a:fld>
            <a:endParaRPr lang="en-US" sz="1200"/>
          </a:p>
        </p:txBody>
      </p:sp>
      <p:sp>
        <p:nvSpPr>
          <p:cNvPr id="177157" name="Slide Number Placeholder 5"/>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algn="r" eaLnBrk="1" hangingPunct="1"/>
            <a:fld id="{03526B0E-75B0-445F-8A89-A449C80227D9}" type="slidenum">
              <a:rPr lang="en-US" sz="1200"/>
              <a:pPr algn="r" eaLnBrk="1" hangingPunct="1"/>
              <a:t>152</a:t>
            </a:fld>
            <a:endParaRPr lang="en-US" sz="1200"/>
          </a:p>
        </p:txBody>
      </p:sp>
      <p:sp>
        <p:nvSpPr>
          <p:cNvPr id="2" name="Slide Number Placeholder 1"/>
          <p:cNvSpPr>
            <a:spLocks noGrp="1"/>
          </p:cNvSpPr>
          <p:nvPr>
            <p:ph type="sldNum" sz="quarter" idx="10"/>
          </p:nvPr>
        </p:nvSpPr>
        <p:spPr/>
        <p:txBody>
          <a:bodyPr/>
          <a:lstStyle/>
          <a:p>
            <a:fld id="{4704AA71-C613-6B42-8773-688627DE3311}" type="slidenum">
              <a:rPr lang="en-US" smtClean="0"/>
              <a:pPr/>
              <a:t>152</a:t>
            </a:fld>
            <a:endParaRPr lang="en-US"/>
          </a:p>
        </p:txBody>
      </p:sp>
    </p:spTree>
    <p:extLst>
      <p:ext uri="{BB962C8B-B14F-4D97-AF65-F5344CB8AC3E}">
        <p14:creationId xmlns:p14="http://schemas.microsoft.com/office/powerpoint/2010/main" val="12557053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a:prstGeom prst="rect">
            <a:avLst/>
          </a:prstGeom>
          <a:noFill/>
          <a:ln w="12700">
            <a:solidFill>
              <a:prstClr val="black"/>
            </a:solidFill>
          </a:ln>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704AA71-C613-6B42-8773-688627DE3311}" type="slidenum">
              <a:rPr lang="en-US" smtClean="0"/>
              <a:pPr/>
              <a:t>107</a:t>
            </a:fld>
            <a:endParaRPr lang="en-US"/>
          </a:p>
        </p:txBody>
      </p:sp>
    </p:spTree>
    <p:extLst>
      <p:ext uri="{BB962C8B-B14F-4D97-AF65-F5344CB8AC3E}">
        <p14:creationId xmlns:p14="http://schemas.microsoft.com/office/powerpoint/2010/main" val="121355601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a:prstGeom prst="rect">
            <a:avLst/>
          </a:prstGeom>
        </p:spPr>
      </p:sp>
      <p:sp>
        <p:nvSpPr>
          <p:cNvPr id="3" name="Notes Placeholder 2"/>
          <p:cNvSpPr>
            <a:spLocks noGrp="1"/>
          </p:cNvSpPr>
          <p:nvPr>
            <p:ph type="body" idx="1"/>
          </p:nvPr>
        </p:nvSpPr>
        <p:spPr/>
        <p:txBody>
          <a:bodyPr/>
          <a:lstStyle/>
          <a:p>
            <a:endParaRPr lang="en-US"/>
          </a:p>
        </p:txBody>
      </p:sp>
      <p:sp>
        <p:nvSpPr>
          <p:cNvPr id="5" name="Slide Number Placeholder 4"/>
          <p:cNvSpPr>
            <a:spLocks noGrp="1"/>
          </p:cNvSpPr>
          <p:nvPr>
            <p:ph type="sldNum" sz="quarter" idx="11"/>
          </p:nvPr>
        </p:nvSpPr>
        <p:spPr/>
        <p:txBody>
          <a:bodyPr/>
          <a:lstStyle/>
          <a:p>
            <a:pPr>
              <a:defRPr/>
            </a:pPr>
            <a:fld id="{2AB2B34F-73FA-4481-AE4A-F528F495DE95}" type="slidenum">
              <a:rPr lang="en-US" smtClean="0"/>
              <a:pPr>
                <a:defRPr/>
              </a:pPr>
              <a:t>153</a:t>
            </a:fld>
            <a:endParaRPr lang="en-US"/>
          </a:p>
        </p:txBody>
      </p:sp>
    </p:spTree>
    <p:extLst>
      <p:ext uri="{BB962C8B-B14F-4D97-AF65-F5344CB8AC3E}">
        <p14:creationId xmlns:p14="http://schemas.microsoft.com/office/powerpoint/2010/main" val="164243751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a:prstGeom prst="rect">
            <a:avLst/>
          </a:prstGeom>
        </p:spPr>
      </p:sp>
      <p:sp>
        <p:nvSpPr>
          <p:cNvPr id="3" name="Notes Placeholder 2"/>
          <p:cNvSpPr>
            <a:spLocks noGrp="1"/>
          </p:cNvSpPr>
          <p:nvPr>
            <p:ph type="body" idx="1"/>
          </p:nvPr>
        </p:nvSpPr>
        <p:spPr/>
        <p:txBody>
          <a:bodyPr/>
          <a:lstStyle/>
          <a:p>
            <a:endParaRPr lang="en-US"/>
          </a:p>
        </p:txBody>
      </p:sp>
      <p:sp>
        <p:nvSpPr>
          <p:cNvPr id="5" name="Slide Number Placeholder 4"/>
          <p:cNvSpPr>
            <a:spLocks noGrp="1"/>
          </p:cNvSpPr>
          <p:nvPr>
            <p:ph type="sldNum" sz="quarter" idx="11"/>
          </p:nvPr>
        </p:nvSpPr>
        <p:spPr/>
        <p:txBody>
          <a:bodyPr/>
          <a:lstStyle/>
          <a:p>
            <a:pPr>
              <a:defRPr/>
            </a:pPr>
            <a:fld id="{2AB2B34F-73FA-4481-AE4A-F528F495DE95}" type="slidenum">
              <a:rPr lang="en-US" smtClean="0"/>
              <a:pPr>
                <a:defRPr/>
              </a:pPr>
              <a:t>154</a:t>
            </a:fld>
            <a:endParaRPr lang="en-US"/>
          </a:p>
        </p:txBody>
      </p:sp>
    </p:spTree>
    <p:extLst>
      <p:ext uri="{BB962C8B-B14F-4D97-AF65-F5344CB8AC3E}">
        <p14:creationId xmlns:p14="http://schemas.microsoft.com/office/powerpoint/2010/main" val="327379158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2"/>
          <p:cNvSpPr>
            <a:spLocks noGrp="1" noRot="1" noChangeAspect="1" noTextEdit="1"/>
          </p:cNvSpPr>
          <p:nvPr>
            <p:ph type="sldImg"/>
          </p:nvPr>
        </p:nvSpPr>
        <p:spPr bwMode="auto">
          <a:xfrm>
            <a:off x="1143000" y="685800"/>
            <a:ext cx="4572000" cy="3429000"/>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0227"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smtClean="0"/>
          </a:p>
        </p:txBody>
      </p:sp>
      <p:sp>
        <p:nvSpPr>
          <p:cNvPr id="2" name="Slide Number Placeholder 1"/>
          <p:cNvSpPr>
            <a:spLocks noGrp="1"/>
          </p:cNvSpPr>
          <p:nvPr>
            <p:ph type="sldNum" sz="quarter" idx="10"/>
          </p:nvPr>
        </p:nvSpPr>
        <p:spPr/>
        <p:txBody>
          <a:bodyPr/>
          <a:lstStyle/>
          <a:p>
            <a:fld id="{4704AA71-C613-6B42-8773-688627DE3311}" type="slidenum">
              <a:rPr lang="en-US" smtClean="0"/>
              <a:pPr/>
              <a:t>155</a:t>
            </a:fld>
            <a:endParaRPr lang="en-US"/>
          </a:p>
        </p:txBody>
      </p:sp>
    </p:spTree>
    <p:extLst>
      <p:ext uri="{BB962C8B-B14F-4D97-AF65-F5344CB8AC3E}">
        <p14:creationId xmlns:p14="http://schemas.microsoft.com/office/powerpoint/2010/main" val="232257762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a:prstGeom prst="rect">
            <a:avLst/>
          </a:prstGeom>
        </p:spPr>
      </p:sp>
      <p:sp>
        <p:nvSpPr>
          <p:cNvPr id="3" name="Notes Placeholder 2"/>
          <p:cNvSpPr>
            <a:spLocks noGrp="1"/>
          </p:cNvSpPr>
          <p:nvPr>
            <p:ph type="body" idx="1"/>
          </p:nvPr>
        </p:nvSpPr>
        <p:spPr/>
        <p:txBody>
          <a:bodyPr/>
          <a:lstStyle/>
          <a:p>
            <a:endParaRPr lang="en-US"/>
          </a:p>
        </p:txBody>
      </p:sp>
      <p:sp>
        <p:nvSpPr>
          <p:cNvPr id="5" name="Slide Number Placeholder 4"/>
          <p:cNvSpPr>
            <a:spLocks noGrp="1"/>
          </p:cNvSpPr>
          <p:nvPr>
            <p:ph type="sldNum" sz="quarter" idx="11"/>
          </p:nvPr>
        </p:nvSpPr>
        <p:spPr/>
        <p:txBody>
          <a:bodyPr/>
          <a:lstStyle/>
          <a:p>
            <a:pPr>
              <a:defRPr/>
            </a:pPr>
            <a:fld id="{2AB2B34F-73FA-4481-AE4A-F528F495DE95}" type="slidenum">
              <a:rPr lang="en-US" smtClean="0"/>
              <a:pPr>
                <a:defRPr/>
              </a:pPr>
              <a:t>156</a:t>
            </a:fld>
            <a:endParaRPr lang="en-US"/>
          </a:p>
        </p:txBody>
      </p:sp>
    </p:spTree>
    <p:extLst>
      <p:ext uri="{BB962C8B-B14F-4D97-AF65-F5344CB8AC3E}">
        <p14:creationId xmlns:p14="http://schemas.microsoft.com/office/powerpoint/2010/main" val="129178994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a:prstGeom prst="rect">
            <a:avLst/>
          </a:prstGeom>
        </p:spPr>
      </p:sp>
      <p:sp>
        <p:nvSpPr>
          <p:cNvPr id="3" name="Notes Placeholder 2"/>
          <p:cNvSpPr>
            <a:spLocks noGrp="1"/>
          </p:cNvSpPr>
          <p:nvPr>
            <p:ph type="body" idx="1"/>
          </p:nvPr>
        </p:nvSpPr>
        <p:spPr/>
        <p:txBody>
          <a:bodyPr/>
          <a:lstStyle/>
          <a:p>
            <a:endParaRPr lang="en-US"/>
          </a:p>
        </p:txBody>
      </p:sp>
      <p:sp>
        <p:nvSpPr>
          <p:cNvPr id="5" name="Slide Number Placeholder 4"/>
          <p:cNvSpPr>
            <a:spLocks noGrp="1"/>
          </p:cNvSpPr>
          <p:nvPr>
            <p:ph type="sldNum" sz="quarter" idx="11"/>
          </p:nvPr>
        </p:nvSpPr>
        <p:spPr/>
        <p:txBody>
          <a:bodyPr/>
          <a:lstStyle/>
          <a:p>
            <a:pPr>
              <a:defRPr/>
            </a:pPr>
            <a:fld id="{2AB2B34F-73FA-4481-AE4A-F528F495DE95}" type="slidenum">
              <a:rPr lang="en-US" smtClean="0"/>
              <a:pPr>
                <a:defRPr/>
              </a:pPr>
              <a:t>157</a:t>
            </a:fld>
            <a:endParaRPr lang="en-US"/>
          </a:p>
        </p:txBody>
      </p:sp>
    </p:spTree>
    <p:extLst>
      <p:ext uri="{BB962C8B-B14F-4D97-AF65-F5344CB8AC3E}">
        <p14:creationId xmlns:p14="http://schemas.microsoft.com/office/powerpoint/2010/main" val="273301339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Rectangle 2"/>
          <p:cNvSpPr>
            <a:spLocks noGrp="1" noRot="1" noChangeAspect="1" noTextEdit="1"/>
          </p:cNvSpPr>
          <p:nvPr>
            <p:ph type="sldImg"/>
          </p:nvPr>
        </p:nvSpPr>
        <p:spPr bwMode="auto">
          <a:xfrm>
            <a:off x="1143000" y="685800"/>
            <a:ext cx="4572000" cy="3429000"/>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5347"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lgn="just"/>
            <a:r>
              <a:rPr lang="en-US" dirty="0" smtClean="0"/>
              <a:t>&lt;!DOCTYPE html&gt;</a:t>
            </a:r>
          </a:p>
          <a:p>
            <a:pPr algn="just"/>
            <a:r>
              <a:rPr lang="en-US" dirty="0" smtClean="0"/>
              <a:t>&lt;html&gt;</a:t>
            </a:r>
          </a:p>
          <a:p>
            <a:pPr algn="just"/>
            <a:r>
              <a:rPr lang="en-US" dirty="0" smtClean="0"/>
              <a:t>&lt;body&gt;</a:t>
            </a:r>
          </a:p>
          <a:p>
            <a:pPr algn="just"/>
            <a:endParaRPr lang="en-US" dirty="0" smtClean="0"/>
          </a:p>
          <a:p>
            <a:pPr algn="just"/>
            <a:r>
              <a:rPr lang="en-US" dirty="0" smtClean="0"/>
              <a:t>&lt;form action="color.jsp" method="get"&gt;</a:t>
            </a:r>
          </a:p>
          <a:p>
            <a:pPr algn="just"/>
            <a:r>
              <a:rPr lang="en-US" dirty="0" err="1" smtClean="0"/>
              <a:t>Url</a:t>
            </a:r>
            <a:r>
              <a:rPr lang="en-US" dirty="0" smtClean="0"/>
              <a:t>: &lt;input type="text" list="</a:t>
            </a:r>
            <a:r>
              <a:rPr lang="en-US" dirty="0" err="1" smtClean="0"/>
              <a:t>url_list</a:t>
            </a:r>
            <a:r>
              <a:rPr lang="en-US" dirty="0" smtClean="0"/>
              <a:t>" name="</a:t>
            </a:r>
            <a:r>
              <a:rPr lang="en-US" dirty="0" err="1" smtClean="0"/>
              <a:t>url</a:t>
            </a:r>
            <a:r>
              <a:rPr lang="en-US" dirty="0" smtClean="0"/>
              <a:t>" /&gt;</a:t>
            </a:r>
          </a:p>
          <a:p>
            <a:pPr algn="just"/>
            <a:r>
              <a:rPr lang="en-US" dirty="0" smtClean="0"/>
              <a:t>&lt;</a:t>
            </a:r>
            <a:r>
              <a:rPr lang="en-US" dirty="0" err="1" smtClean="0"/>
              <a:t>datalist</a:t>
            </a:r>
            <a:r>
              <a:rPr lang="en-US" dirty="0" smtClean="0"/>
              <a:t> id="</a:t>
            </a:r>
            <a:r>
              <a:rPr lang="en-US" dirty="0" err="1" smtClean="0"/>
              <a:t>url_list</a:t>
            </a:r>
            <a:r>
              <a:rPr lang="en-US" dirty="0" smtClean="0"/>
              <a:t>"&gt;</a:t>
            </a:r>
          </a:p>
          <a:p>
            <a:pPr algn="just"/>
            <a:r>
              <a:rPr lang="en-US" dirty="0" smtClean="0"/>
              <a:t>	&lt;option label="</a:t>
            </a:r>
            <a:r>
              <a:rPr lang="en-US" dirty="0" err="1" smtClean="0"/>
              <a:t>gmail</a:t>
            </a:r>
            <a:r>
              <a:rPr lang="en-US" dirty="0" smtClean="0"/>
              <a:t>" value="http://www.gmail.com" /&gt;</a:t>
            </a:r>
          </a:p>
          <a:p>
            <a:pPr algn="just"/>
            <a:r>
              <a:rPr lang="en-US" dirty="0" smtClean="0"/>
              <a:t>	&lt;option label="Google" value="http://www.google.com" /&gt;</a:t>
            </a:r>
          </a:p>
          <a:p>
            <a:pPr algn="just"/>
            <a:r>
              <a:rPr lang="en-US" dirty="0" smtClean="0"/>
              <a:t>	&lt;option label="Microsoft" value="http://www.microsoft.com" /&gt;</a:t>
            </a:r>
          </a:p>
          <a:p>
            <a:pPr algn="just"/>
            <a:r>
              <a:rPr lang="en-US" dirty="0" smtClean="0"/>
              <a:t>&lt;/</a:t>
            </a:r>
            <a:r>
              <a:rPr lang="en-US" dirty="0" err="1" smtClean="0"/>
              <a:t>datalist</a:t>
            </a:r>
            <a:r>
              <a:rPr lang="en-US" dirty="0" smtClean="0"/>
              <a:t>&gt;</a:t>
            </a:r>
          </a:p>
          <a:p>
            <a:pPr algn="just"/>
            <a:r>
              <a:rPr lang="en-US" dirty="0" smtClean="0"/>
              <a:t>&lt;input type="submit" /&gt;</a:t>
            </a:r>
          </a:p>
          <a:p>
            <a:pPr algn="just"/>
            <a:r>
              <a:rPr lang="en-US" dirty="0" smtClean="0"/>
              <a:t>&lt;/form&gt;</a:t>
            </a:r>
          </a:p>
          <a:p>
            <a:pPr algn="just"/>
            <a:endParaRPr lang="en-US" dirty="0" smtClean="0"/>
          </a:p>
          <a:p>
            <a:pPr algn="just"/>
            <a:r>
              <a:rPr lang="en-US" dirty="0" smtClean="0"/>
              <a:t>&lt;/body&gt;</a:t>
            </a:r>
          </a:p>
          <a:p>
            <a:pPr algn="just"/>
            <a:r>
              <a:rPr lang="en-US" dirty="0" smtClean="0"/>
              <a:t>&lt;/html&gt;</a:t>
            </a:r>
          </a:p>
          <a:p>
            <a:pPr algn="just"/>
            <a:endParaRPr lang="en-US" dirty="0" smtClean="0"/>
          </a:p>
        </p:txBody>
      </p:sp>
      <p:sp>
        <p:nvSpPr>
          <p:cNvPr id="2" name="Slide Number Placeholder 1"/>
          <p:cNvSpPr>
            <a:spLocks noGrp="1"/>
          </p:cNvSpPr>
          <p:nvPr>
            <p:ph type="sldNum" sz="quarter" idx="10"/>
          </p:nvPr>
        </p:nvSpPr>
        <p:spPr/>
        <p:txBody>
          <a:bodyPr/>
          <a:lstStyle/>
          <a:p>
            <a:fld id="{4704AA71-C613-6B42-8773-688627DE3311}" type="slidenum">
              <a:rPr lang="en-US" smtClean="0"/>
              <a:pPr/>
              <a:t>158</a:t>
            </a:fld>
            <a:endParaRPr lang="en-US"/>
          </a:p>
        </p:txBody>
      </p:sp>
    </p:spTree>
    <p:extLst>
      <p:ext uri="{BB962C8B-B14F-4D97-AF65-F5344CB8AC3E}">
        <p14:creationId xmlns:p14="http://schemas.microsoft.com/office/powerpoint/2010/main" val="80428973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a:prstGeom prst="rect">
            <a:avLst/>
          </a:prstGeom>
          <a:noFill/>
          <a:ln w="12700">
            <a:solidFill>
              <a:prstClr val="black"/>
            </a:solidFill>
          </a:ln>
        </p:spPr>
      </p:sp>
      <p:sp>
        <p:nvSpPr>
          <p:cNvPr id="3" name="Notes Placeholder 2"/>
          <p:cNvSpPr>
            <a:spLocks noGrp="1"/>
          </p:cNvSpPr>
          <p:nvPr>
            <p:ph type="body" idx="1"/>
          </p:nvPr>
        </p:nvSpPr>
        <p:spPr/>
        <p:txBody>
          <a:bodyPr/>
          <a:lstStyle/>
          <a:p>
            <a:pPr algn="just"/>
            <a:r>
              <a:rPr lang="en-US" sz="1200" b="1" i="0" u="none" strike="noStrike" kern="1200" baseline="0" dirty="0" smtClean="0">
                <a:solidFill>
                  <a:schemeClr val="tx1"/>
                </a:solidFill>
                <a:latin typeface="+mn-lt"/>
                <a:ea typeface="+mn-ea"/>
                <a:cs typeface="+mn-cs"/>
              </a:rPr>
              <a:t>The list attribute and its corresponding </a:t>
            </a:r>
            <a:r>
              <a:rPr lang="en-US" sz="1200" b="1" i="0" u="none" strike="noStrike" kern="1200" baseline="0" dirty="0" err="1" smtClean="0">
                <a:solidFill>
                  <a:schemeClr val="tx1"/>
                </a:solidFill>
                <a:latin typeface="+mn-lt"/>
                <a:ea typeface="+mn-ea"/>
                <a:cs typeface="+mn-cs"/>
              </a:rPr>
              <a:t>datalist</a:t>
            </a:r>
            <a:r>
              <a:rPr lang="en-US" sz="1200" b="1" i="0" u="none" strike="noStrike" kern="1200" baseline="0" dirty="0" smtClean="0">
                <a:solidFill>
                  <a:schemeClr val="tx1"/>
                </a:solidFill>
                <a:latin typeface="+mn-lt"/>
                <a:ea typeface="+mn-ea"/>
                <a:cs typeface="+mn-cs"/>
              </a:rPr>
              <a:t> element</a:t>
            </a:r>
          </a:p>
          <a:p>
            <a:pPr algn="just"/>
            <a:r>
              <a:rPr lang="en-US" sz="1200" b="0" i="0" u="none" strike="noStrike" kern="1200" baseline="0" dirty="0" smtClean="0">
                <a:solidFill>
                  <a:schemeClr val="tx1"/>
                </a:solidFill>
                <a:latin typeface="+mn-lt"/>
                <a:ea typeface="+mn-ea"/>
                <a:cs typeface="+mn-cs"/>
              </a:rPr>
              <a:t>&lt;input type="text" name="country" list="countries" /&gt;</a:t>
            </a:r>
          </a:p>
          <a:p>
            <a:pPr algn="just"/>
            <a:r>
              <a:rPr lang="en-US" sz="1200" b="0" i="0" u="none" strike="noStrike" kern="1200" baseline="0" dirty="0" smtClean="0">
                <a:solidFill>
                  <a:schemeClr val="tx1"/>
                </a:solidFill>
                <a:latin typeface="+mn-lt"/>
                <a:ea typeface="+mn-ea"/>
                <a:cs typeface="+mn-cs"/>
              </a:rPr>
              <a:t>&lt;</a:t>
            </a:r>
            <a:r>
              <a:rPr lang="en-US" sz="1200" b="0" i="0" u="none" strike="noStrike" kern="1200" baseline="0" dirty="0" err="1" smtClean="0">
                <a:solidFill>
                  <a:schemeClr val="tx1"/>
                </a:solidFill>
                <a:latin typeface="+mn-lt"/>
                <a:ea typeface="+mn-ea"/>
                <a:cs typeface="+mn-cs"/>
              </a:rPr>
              <a:t>datalist</a:t>
            </a:r>
            <a:r>
              <a:rPr lang="en-US" sz="1200" b="0" i="0" u="none" strike="noStrike" kern="1200" baseline="0" dirty="0" smtClean="0">
                <a:solidFill>
                  <a:schemeClr val="tx1"/>
                </a:solidFill>
                <a:latin typeface="+mn-lt"/>
                <a:ea typeface="+mn-ea"/>
                <a:cs typeface="+mn-cs"/>
              </a:rPr>
              <a:t> id="countries"&gt;</a:t>
            </a:r>
          </a:p>
          <a:p>
            <a:pPr algn="just"/>
            <a:r>
              <a:rPr lang="en-US" sz="1200" b="0" i="0" u="none" strike="noStrike" kern="1200" baseline="0" dirty="0" smtClean="0">
                <a:solidFill>
                  <a:schemeClr val="tx1"/>
                </a:solidFill>
                <a:latin typeface="+mn-lt"/>
                <a:ea typeface="+mn-ea"/>
                <a:cs typeface="+mn-cs"/>
              </a:rPr>
              <a:t>&lt;option value="Canada" /&gt;</a:t>
            </a:r>
          </a:p>
          <a:p>
            <a:pPr algn="just"/>
            <a:r>
              <a:rPr lang="en-US" sz="1200" b="0" i="0" u="none" strike="noStrike" kern="1200" baseline="0" dirty="0" smtClean="0">
                <a:solidFill>
                  <a:schemeClr val="tx1"/>
                </a:solidFill>
                <a:latin typeface="+mn-lt"/>
                <a:ea typeface="+mn-ea"/>
                <a:cs typeface="+mn-cs"/>
              </a:rPr>
              <a:t>&lt;option value="England" /&gt;</a:t>
            </a:r>
          </a:p>
          <a:p>
            <a:pPr algn="just"/>
            <a:r>
              <a:rPr lang="en-US" sz="1200" b="0" i="0" u="none" strike="noStrike" kern="1200" baseline="0" dirty="0" smtClean="0">
                <a:solidFill>
                  <a:schemeClr val="tx1"/>
                </a:solidFill>
                <a:latin typeface="+mn-lt"/>
                <a:ea typeface="+mn-ea"/>
                <a:cs typeface="+mn-cs"/>
              </a:rPr>
              <a:t>&lt;option value="France" /&gt;</a:t>
            </a:r>
          </a:p>
          <a:p>
            <a:pPr algn="just"/>
            <a:r>
              <a:rPr lang="en-US" sz="1200" b="0" i="0" u="none" strike="noStrike" kern="1200" baseline="0" dirty="0" smtClean="0">
                <a:solidFill>
                  <a:schemeClr val="tx1"/>
                </a:solidFill>
                <a:latin typeface="+mn-lt"/>
                <a:ea typeface="+mn-ea"/>
                <a:cs typeface="+mn-cs"/>
              </a:rPr>
              <a:t>&lt;option value="Germany" /&gt;</a:t>
            </a:r>
          </a:p>
          <a:p>
            <a:pPr algn="just"/>
            <a:r>
              <a:rPr lang="en-US" sz="1200" b="0" i="0" u="none" strike="noStrike" kern="1200" baseline="0" dirty="0" smtClean="0">
                <a:solidFill>
                  <a:schemeClr val="tx1"/>
                </a:solidFill>
                <a:latin typeface="+mn-lt"/>
                <a:ea typeface="+mn-ea"/>
                <a:cs typeface="+mn-cs"/>
              </a:rPr>
              <a:t>&lt;option value="Japan" /&gt;</a:t>
            </a:r>
          </a:p>
          <a:p>
            <a:pPr algn="just"/>
            <a:r>
              <a:rPr lang="en-US" sz="1200" b="0" i="0" u="none" strike="noStrike" kern="1200" baseline="0" dirty="0" smtClean="0">
                <a:solidFill>
                  <a:schemeClr val="tx1"/>
                </a:solidFill>
                <a:latin typeface="+mn-lt"/>
                <a:ea typeface="+mn-ea"/>
                <a:cs typeface="+mn-cs"/>
              </a:rPr>
              <a:t>&lt;option value="Russia" /&gt;</a:t>
            </a:r>
          </a:p>
          <a:p>
            <a:pPr algn="just"/>
            <a:r>
              <a:rPr lang="en-US" sz="1200" b="0" i="0" u="none" strike="noStrike" kern="1200" baseline="0" dirty="0" smtClean="0">
                <a:solidFill>
                  <a:schemeClr val="tx1"/>
                </a:solidFill>
                <a:latin typeface="+mn-lt"/>
                <a:ea typeface="+mn-ea"/>
                <a:cs typeface="+mn-cs"/>
              </a:rPr>
              <a:t>&lt;option value="United States" /&gt;</a:t>
            </a:r>
          </a:p>
          <a:p>
            <a:pPr algn="just"/>
            <a:r>
              <a:rPr lang="en-US" sz="1200" b="0" i="0" u="none" strike="noStrike" kern="1200" baseline="0" dirty="0" smtClean="0">
                <a:solidFill>
                  <a:schemeClr val="tx1"/>
                </a:solidFill>
                <a:latin typeface="+mn-lt"/>
                <a:ea typeface="+mn-ea"/>
                <a:cs typeface="+mn-cs"/>
              </a:rPr>
              <a:t>&lt;/</a:t>
            </a:r>
            <a:r>
              <a:rPr lang="en-US" sz="1200" b="0" i="0" u="none" strike="noStrike" kern="1200" baseline="0" dirty="0" err="1" smtClean="0">
                <a:solidFill>
                  <a:schemeClr val="tx1"/>
                </a:solidFill>
                <a:latin typeface="+mn-lt"/>
                <a:ea typeface="+mn-ea"/>
                <a:cs typeface="+mn-cs"/>
              </a:rPr>
              <a:t>datalist</a:t>
            </a:r>
            <a:r>
              <a:rPr lang="en-US" sz="1200" b="0" i="0" u="none" strike="noStrike" kern="1200" baseline="0" dirty="0" smtClean="0">
                <a:solidFill>
                  <a:schemeClr val="tx1"/>
                </a:solidFill>
                <a:latin typeface="+mn-lt"/>
                <a:ea typeface="+mn-ea"/>
                <a:cs typeface="+mn-cs"/>
              </a:rPr>
              <a:t>&gt;</a:t>
            </a:r>
          </a:p>
          <a:p>
            <a:pPr algn="just"/>
            <a:endParaRPr lang="en-US" sz="1200" b="0" i="0" u="none" strike="noStrike" kern="1200" baseline="0" dirty="0" smtClean="0">
              <a:solidFill>
                <a:schemeClr val="tx1"/>
              </a:solidFill>
              <a:latin typeface="+mn-lt"/>
              <a:ea typeface="+mn-ea"/>
              <a:cs typeface="+mn-cs"/>
            </a:endParaRPr>
          </a:p>
          <a:p>
            <a:pPr algn="just"/>
            <a:endParaRPr lang="en-US" sz="1200" b="0" i="0" u="none" strike="noStrike" kern="1200" baseline="0" dirty="0" smtClean="0">
              <a:solidFill>
                <a:schemeClr val="tx1"/>
              </a:solidFill>
              <a:latin typeface="+mn-lt"/>
              <a:ea typeface="+mn-ea"/>
              <a:cs typeface="+mn-cs"/>
            </a:endParaRPr>
          </a:p>
          <a:p>
            <a:pPr algn="just"/>
            <a:r>
              <a:rPr lang="en-US" sz="1200" b="1" i="0" u="none" strike="noStrike" kern="1200" baseline="0" dirty="0" smtClean="0">
                <a:solidFill>
                  <a:schemeClr val="tx1"/>
                </a:solidFill>
                <a:latin typeface="+mn-lt"/>
                <a:ea typeface="+mn-ea"/>
                <a:cs typeface="+mn-cs"/>
              </a:rPr>
              <a:t>Data List option Elements with Text Content</a:t>
            </a:r>
          </a:p>
          <a:p>
            <a:pPr algn="just"/>
            <a:r>
              <a:rPr lang="en-US" sz="1200" b="0" i="0" u="none" strike="noStrike" kern="1200" baseline="0" dirty="0" smtClean="0">
                <a:solidFill>
                  <a:schemeClr val="tx1"/>
                </a:solidFill>
                <a:latin typeface="+mn-lt"/>
                <a:ea typeface="+mn-ea"/>
                <a:cs typeface="+mn-cs"/>
              </a:rPr>
              <a:t>&lt;input type="text" name="country" list="countries" /&gt;</a:t>
            </a:r>
          </a:p>
          <a:p>
            <a:pPr algn="just"/>
            <a:r>
              <a:rPr lang="en-US" sz="1200" b="0" i="0" u="none" strike="noStrike" kern="1200" baseline="0" dirty="0" smtClean="0">
                <a:solidFill>
                  <a:schemeClr val="tx1"/>
                </a:solidFill>
                <a:latin typeface="+mn-lt"/>
                <a:ea typeface="+mn-ea"/>
                <a:cs typeface="+mn-cs"/>
              </a:rPr>
              <a:t>&lt;</a:t>
            </a:r>
            <a:r>
              <a:rPr lang="en-US" sz="1200" b="0" i="0" u="none" strike="noStrike" kern="1200" baseline="0" dirty="0" err="1" smtClean="0">
                <a:solidFill>
                  <a:schemeClr val="tx1"/>
                </a:solidFill>
                <a:latin typeface="+mn-lt"/>
                <a:ea typeface="+mn-ea"/>
                <a:cs typeface="+mn-cs"/>
              </a:rPr>
              <a:t>datalist</a:t>
            </a:r>
            <a:r>
              <a:rPr lang="en-US" sz="1200" b="0" i="0" u="none" strike="noStrike" kern="1200" baseline="0" dirty="0" smtClean="0">
                <a:solidFill>
                  <a:schemeClr val="tx1"/>
                </a:solidFill>
                <a:latin typeface="+mn-lt"/>
                <a:ea typeface="+mn-ea"/>
                <a:cs typeface="+mn-cs"/>
              </a:rPr>
              <a:t> id="countries"&gt;</a:t>
            </a:r>
          </a:p>
          <a:p>
            <a:pPr algn="just"/>
            <a:r>
              <a:rPr lang="en-US" sz="1200" b="0" i="0" u="none" strike="noStrike" kern="1200" baseline="0" dirty="0" smtClean="0">
                <a:solidFill>
                  <a:schemeClr val="tx1"/>
                </a:solidFill>
                <a:latin typeface="+mn-lt"/>
                <a:ea typeface="+mn-ea"/>
                <a:cs typeface="+mn-cs"/>
              </a:rPr>
              <a:t>&lt;option&gt;United States&lt;/option&gt;</a:t>
            </a:r>
          </a:p>
          <a:p>
            <a:pPr algn="just"/>
            <a:r>
              <a:rPr lang="en-US" sz="1200" b="0" i="0" u="none" strike="noStrike" kern="1200" baseline="0" dirty="0" smtClean="0">
                <a:solidFill>
                  <a:schemeClr val="tx1"/>
                </a:solidFill>
                <a:latin typeface="+mn-lt"/>
                <a:ea typeface="+mn-ea"/>
                <a:cs typeface="+mn-cs"/>
              </a:rPr>
              <a:t>&lt;option&gt;Canada&lt;/option&gt;</a:t>
            </a:r>
          </a:p>
          <a:p>
            <a:pPr algn="just"/>
            <a:r>
              <a:rPr lang="en-US" sz="1200" b="0" i="0" u="none" strike="noStrike" kern="1200" baseline="0" dirty="0" smtClean="0">
                <a:solidFill>
                  <a:schemeClr val="tx1"/>
                </a:solidFill>
                <a:latin typeface="+mn-lt"/>
                <a:ea typeface="+mn-ea"/>
                <a:cs typeface="+mn-cs"/>
              </a:rPr>
              <a:t>&lt;option&gt;England&lt;/option&gt;</a:t>
            </a:r>
          </a:p>
          <a:p>
            <a:pPr algn="just"/>
            <a:r>
              <a:rPr lang="en-US" sz="1200" b="0" i="0" u="none" strike="noStrike" kern="1200" baseline="0" dirty="0" smtClean="0">
                <a:solidFill>
                  <a:schemeClr val="tx1"/>
                </a:solidFill>
                <a:latin typeface="+mn-lt"/>
                <a:ea typeface="+mn-ea"/>
                <a:cs typeface="+mn-cs"/>
              </a:rPr>
              <a:t>&lt;option&gt;France&lt;/option&gt;</a:t>
            </a:r>
          </a:p>
          <a:p>
            <a:pPr algn="just"/>
            <a:r>
              <a:rPr lang="en-US" sz="1200" b="0" i="0" u="none" strike="noStrike" kern="1200" baseline="0" dirty="0" smtClean="0">
                <a:solidFill>
                  <a:schemeClr val="tx1"/>
                </a:solidFill>
                <a:latin typeface="+mn-lt"/>
                <a:ea typeface="+mn-ea"/>
                <a:cs typeface="+mn-cs"/>
              </a:rPr>
              <a:t>&lt;option&gt;Germany&lt;/option&gt;</a:t>
            </a:r>
          </a:p>
          <a:p>
            <a:pPr algn="just"/>
            <a:r>
              <a:rPr lang="en-US" sz="1200" b="0" i="0" u="none" strike="noStrike" kern="1200" baseline="0" dirty="0" smtClean="0">
                <a:solidFill>
                  <a:schemeClr val="tx1"/>
                </a:solidFill>
                <a:latin typeface="+mn-lt"/>
                <a:ea typeface="+mn-ea"/>
                <a:cs typeface="+mn-cs"/>
              </a:rPr>
              <a:t>&lt;option&gt;Russia&lt;/option&gt;</a:t>
            </a:r>
          </a:p>
          <a:p>
            <a:pPr algn="just"/>
            <a:r>
              <a:rPr lang="en-US" sz="1200" b="0" i="0" u="none" strike="noStrike" kern="1200" baseline="0" dirty="0" smtClean="0">
                <a:solidFill>
                  <a:schemeClr val="tx1"/>
                </a:solidFill>
                <a:latin typeface="+mn-lt"/>
                <a:ea typeface="+mn-ea"/>
                <a:cs typeface="+mn-cs"/>
              </a:rPr>
              <a:t>&lt;option&gt;Japan&lt;/option&gt;</a:t>
            </a:r>
          </a:p>
          <a:p>
            <a:pPr algn="just"/>
            <a:r>
              <a:rPr lang="en-US" sz="1200" b="0" i="0" u="none" strike="noStrike" kern="1200" baseline="0" dirty="0" smtClean="0">
                <a:solidFill>
                  <a:schemeClr val="tx1"/>
                </a:solidFill>
                <a:latin typeface="+mn-lt"/>
                <a:ea typeface="+mn-ea"/>
                <a:cs typeface="+mn-cs"/>
              </a:rPr>
              <a:t>&lt;/</a:t>
            </a:r>
            <a:r>
              <a:rPr lang="en-US" sz="1200" b="0" i="0" u="none" strike="noStrike" kern="1200" baseline="0" dirty="0" err="1" smtClean="0">
                <a:solidFill>
                  <a:schemeClr val="tx1"/>
                </a:solidFill>
                <a:latin typeface="+mn-lt"/>
                <a:ea typeface="+mn-ea"/>
                <a:cs typeface="+mn-cs"/>
              </a:rPr>
              <a:t>datalist</a:t>
            </a:r>
            <a:r>
              <a:rPr lang="en-US" sz="1200" b="0" i="0" u="none" strike="noStrike" kern="1200" baseline="0" dirty="0" smtClean="0">
                <a:solidFill>
                  <a:schemeClr val="tx1"/>
                </a:solidFill>
                <a:latin typeface="+mn-lt"/>
                <a:ea typeface="+mn-ea"/>
                <a:cs typeface="+mn-cs"/>
              </a:rPr>
              <a:t>&gt;</a:t>
            </a:r>
            <a:endParaRPr lang="en-US" dirty="0"/>
          </a:p>
        </p:txBody>
      </p:sp>
      <p:sp>
        <p:nvSpPr>
          <p:cNvPr id="4" name="Slide Number Placeholder 3"/>
          <p:cNvSpPr>
            <a:spLocks noGrp="1"/>
          </p:cNvSpPr>
          <p:nvPr>
            <p:ph type="sldNum" sz="quarter" idx="10"/>
          </p:nvPr>
        </p:nvSpPr>
        <p:spPr/>
        <p:txBody>
          <a:bodyPr/>
          <a:lstStyle/>
          <a:p>
            <a:fld id="{4704AA71-C613-6B42-8773-688627DE3311}" type="slidenum">
              <a:rPr lang="en-US" smtClean="0"/>
              <a:pPr/>
              <a:t>159</a:t>
            </a:fld>
            <a:endParaRPr lang="en-US"/>
          </a:p>
        </p:txBody>
      </p:sp>
    </p:spTree>
    <p:extLst>
      <p:ext uri="{BB962C8B-B14F-4D97-AF65-F5344CB8AC3E}">
        <p14:creationId xmlns:p14="http://schemas.microsoft.com/office/powerpoint/2010/main" val="418863559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a:prstGeom prst="rect">
            <a:avLst/>
          </a:prstGeom>
          <a:noFill/>
          <a:ln w="12700">
            <a:solidFill>
              <a:prstClr val="black"/>
            </a:solidFill>
          </a:ln>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704AA71-C613-6B42-8773-688627DE3311}" type="slidenum">
              <a:rPr lang="en-US" smtClean="0"/>
              <a:pPr/>
              <a:t>160</a:t>
            </a:fld>
            <a:endParaRPr lang="en-US"/>
          </a:p>
        </p:txBody>
      </p:sp>
    </p:spTree>
    <p:extLst>
      <p:ext uri="{BB962C8B-B14F-4D97-AF65-F5344CB8AC3E}">
        <p14:creationId xmlns:p14="http://schemas.microsoft.com/office/powerpoint/2010/main" val="247986161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Rectangle 2"/>
          <p:cNvSpPr>
            <a:spLocks noGrp="1" noRot="1" noChangeAspect="1" noTextEdit="1"/>
          </p:cNvSpPr>
          <p:nvPr>
            <p:ph type="sldImg"/>
          </p:nvPr>
        </p:nvSpPr>
        <p:spPr bwMode="auto">
          <a:xfrm>
            <a:off x="1143000" y="685800"/>
            <a:ext cx="4572000" cy="3429000"/>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8179"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lgn="just"/>
            <a:r>
              <a:rPr lang="en-US" dirty="0" smtClean="0"/>
              <a:t>&lt;!DOCTYPE html&gt;</a:t>
            </a:r>
          </a:p>
          <a:p>
            <a:pPr algn="just"/>
            <a:r>
              <a:rPr lang="en-US" dirty="0" smtClean="0"/>
              <a:t>&lt;html&gt;</a:t>
            </a:r>
          </a:p>
          <a:p>
            <a:pPr algn="just"/>
            <a:r>
              <a:rPr lang="en-US" dirty="0" smtClean="0"/>
              <a:t>  &lt;head&gt;</a:t>
            </a:r>
          </a:p>
          <a:p>
            <a:pPr algn="just"/>
            <a:r>
              <a:rPr lang="en-US" dirty="0" smtClean="0"/>
              <a:t>      &lt;title&gt;Example of </a:t>
            </a:r>
            <a:r>
              <a:rPr lang="en-US" dirty="0" err="1" smtClean="0"/>
              <a:t>datalist</a:t>
            </a:r>
            <a:r>
              <a:rPr lang="en-US" dirty="0" smtClean="0"/>
              <a:t> Tag&lt;/title&gt;</a:t>
            </a:r>
          </a:p>
          <a:p>
            <a:pPr algn="just"/>
            <a:r>
              <a:rPr lang="en-US" dirty="0" smtClean="0"/>
              <a:t>  &lt;/head&gt;</a:t>
            </a:r>
          </a:p>
          <a:p>
            <a:pPr algn="just"/>
            <a:r>
              <a:rPr lang="en-US" dirty="0" smtClean="0"/>
              <a:t>&lt;body&gt;</a:t>
            </a:r>
          </a:p>
          <a:p>
            <a:pPr algn="just"/>
            <a:r>
              <a:rPr lang="en-US" dirty="0" smtClean="0"/>
              <a:t>   Enter Your title:</a:t>
            </a:r>
          </a:p>
          <a:p>
            <a:pPr algn="just"/>
            <a:r>
              <a:rPr lang="en-US" dirty="0" smtClean="0"/>
              <a:t>   &lt;input type="text" list="title" /&gt;</a:t>
            </a:r>
          </a:p>
          <a:p>
            <a:pPr algn="just"/>
            <a:r>
              <a:rPr lang="en-US" dirty="0" smtClean="0"/>
              <a:t>     &lt;</a:t>
            </a:r>
            <a:r>
              <a:rPr lang="en-US" dirty="0" err="1" smtClean="0"/>
              <a:t>datalist</a:t>
            </a:r>
            <a:r>
              <a:rPr lang="en-US" dirty="0" smtClean="0"/>
              <a:t> id="title"&gt;</a:t>
            </a:r>
          </a:p>
          <a:p>
            <a:pPr algn="just"/>
            <a:r>
              <a:rPr lang="en-US" dirty="0" smtClean="0"/>
              <a:t>         	&lt;option value="Mr."&gt;</a:t>
            </a:r>
          </a:p>
          <a:p>
            <a:pPr algn="just"/>
            <a:r>
              <a:rPr lang="en-US" dirty="0" smtClean="0"/>
              <a:t>      	 &lt;option value="Mrs."&gt;</a:t>
            </a:r>
          </a:p>
          <a:p>
            <a:pPr algn="just"/>
            <a:r>
              <a:rPr lang="en-US" dirty="0" smtClean="0"/>
              <a:t>     &lt;/</a:t>
            </a:r>
            <a:r>
              <a:rPr lang="en-US" dirty="0" err="1" smtClean="0"/>
              <a:t>datalist</a:t>
            </a:r>
            <a:r>
              <a:rPr lang="en-US" dirty="0" smtClean="0"/>
              <a:t>&gt;</a:t>
            </a:r>
          </a:p>
          <a:p>
            <a:pPr algn="just"/>
            <a:r>
              <a:rPr lang="en-US" dirty="0" smtClean="0"/>
              <a:t>&lt;/body&gt; </a:t>
            </a:r>
          </a:p>
          <a:p>
            <a:pPr algn="just"/>
            <a:endParaRPr lang="en-US" dirty="0" smtClean="0"/>
          </a:p>
        </p:txBody>
      </p:sp>
      <p:sp>
        <p:nvSpPr>
          <p:cNvPr id="2" name="Slide Number Placeholder 1"/>
          <p:cNvSpPr>
            <a:spLocks noGrp="1"/>
          </p:cNvSpPr>
          <p:nvPr>
            <p:ph type="sldNum" sz="quarter" idx="10"/>
          </p:nvPr>
        </p:nvSpPr>
        <p:spPr/>
        <p:txBody>
          <a:bodyPr/>
          <a:lstStyle/>
          <a:p>
            <a:fld id="{4704AA71-C613-6B42-8773-688627DE3311}" type="slidenum">
              <a:rPr lang="en-US" smtClean="0"/>
              <a:pPr/>
              <a:t>161</a:t>
            </a:fld>
            <a:endParaRPr lang="en-US"/>
          </a:p>
        </p:txBody>
      </p:sp>
    </p:spTree>
    <p:extLst>
      <p:ext uri="{BB962C8B-B14F-4D97-AF65-F5344CB8AC3E}">
        <p14:creationId xmlns:p14="http://schemas.microsoft.com/office/powerpoint/2010/main" val="119654598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Rectangle 2"/>
          <p:cNvSpPr>
            <a:spLocks noGrp="1" noRot="1" noChangeAspect="1" noTextEdit="1"/>
          </p:cNvSpPr>
          <p:nvPr>
            <p:ph type="sldImg"/>
          </p:nvPr>
        </p:nvSpPr>
        <p:spPr bwMode="auto">
          <a:xfrm>
            <a:off x="1143000" y="685800"/>
            <a:ext cx="4572000" cy="3429000"/>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9203"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lgn="just"/>
            <a:r>
              <a:rPr lang="en-US" dirty="0" smtClean="0"/>
              <a:t>&lt;!</a:t>
            </a:r>
            <a:r>
              <a:rPr lang="en-US" dirty="0" err="1" smtClean="0"/>
              <a:t>doctype</a:t>
            </a:r>
            <a:r>
              <a:rPr lang="en-US" dirty="0" smtClean="0"/>
              <a:t> html &gt;</a:t>
            </a:r>
          </a:p>
          <a:p>
            <a:pPr algn="just"/>
            <a:r>
              <a:rPr lang="en-US" dirty="0" smtClean="0"/>
              <a:t>&lt;html &gt;&lt;head&gt;</a:t>
            </a:r>
          </a:p>
          <a:p>
            <a:pPr algn="just"/>
            <a:r>
              <a:rPr lang="en-US" dirty="0" smtClean="0"/>
              <a:t>&lt;title&gt;Document title.&lt;/title&gt;</a:t>
            </a:r>
          </a:p>
          <a:p>
            <a:pPr algn="just"/>
            <a:r>
              <a:rPr lang="en-US" dirty="0" smtClean="0"/>
              <a:t>&lt;script type="text/</a:t>
            </a:r>
            <a:r>
              <a:rPr lang="en-US" dirty="0" err="1" smtClean="0"/>
              <a:t>javascript</a:t>
            </a:r>
            <a:r>
              <a:rPr lang="en-US" dirty="0" smtClean="0"/>
              <a:t>"&gt;</a:t>
            </a:r>
          </a:p>
          <a:p>
            <a:pPr algn="just"/>
            <a:r>
              <a:rPr lang="en-US" dirty="0" smtClean="0"/>
              <a:t>function multi()</a:t>
            </a:r>
          </a:p>
          <a:p>
            <a:pPr algn="just"/>
            <a:r>
              <a:rPr lang="en-US" dirty="0" smtClean="0"/>
              <a:t>{</a:t>
            </a:r>
          </a:p>
          <a:p>
            <a:pPr algn="just"/>
            <a:r>
              <a:rPr lang="en-US" dirty="0" smtClean="0"/>
              <a:t>a=</a:t>
            </a:r>
            <a:r>
              <a:rPr lang="en-US" dirty="0" err="1" smtClean="0"/>
              <a:t>parseInt</a:t>
            </a:r>
            <a:r>
              <a:rPr lang="en-US" dirty="0" smtClean="0"/>
              <a:t>(prompt("Enter first number.",0));</a:t>
            </a:r>
          </a:p>
          <a:p>
            <a:pPr algn="just"/>
            <a:r>
              <a:rPr lang="en-US" dirty="0" smtClean="0"/>
              <a:t>b=</a:t>
            </a:r>
            <a:r>
              <a:rPr lang="en-US" dirty="0" err="1" smtClean="0"/>
              <a:t>parseInt</a:t>
            </a:r>
            <a:r>
              <a:rPr lang="en-US" dirty="0" smtClean="0"/>
              <a:t>(prompt("Enter first number.",0));</a:t>
            </a:r>
          </a:p>
          <a:p>
            <a:pPr algn="just"/>
            <a:r>
              <a:rPr lang="en-US" dirty="0" err="1" smtClean="0"/>
              <a:t>document.forms</a:t>
            </a:r>
            <a:r>
              <a:rPr lang="en-US" dirty="0" smtClean="0"/>
              <a:t>["form"]["result"].value=a*b;</a:t>
            </a:r>
          </a:p>
          <a:p>
            <a:pPr algn="just"/>
            <a:r>
              <a:rPr lang="en-US" dirty="0" smtClean="0"/>
              <a:t>}</a:t>
            </a:r>
          </a:p>
          <a:p>
            <a:pPr algn="just"/>
            <a:r>
              <a:rPr lang="en-US" dirty="0" smtClean="0"/>
              <a:t>&lt;/script&gt;&lt;/head&gt;</a:t>
            </a:r>
          </a:p>
          <a:p>
            <a:pPr algn="just"/>
            <a:r>
              <a:rPr lang="en-US" dirty="0" smtClean="0"/>
              <a:t>&lt;body </a:t>
            </a:r>
            <a:r>
              <a:rPr lang="en-US" dirty="0" err="1" smtClean="0"/>
              <a:t>onload</a:t>
            </a:r>
            <a:r>
              <a:rPr lang="en-US" dirty="0" smtClean="0"/>
              <a:t>="multi()"&gt;</a:t>
            </a:r>
          </a:p>
          <a:p>
            <a:pPr algn="just"/>
            <a:r>
              <a:rPr lang="en-US" dirty="0" smtClean="0"/>
              <a:t>&lt;form action="" method="get" name="form"&gt;</a:t>
            </a:r>
          </a:p>
          <a:p>
            <a:pPr algn="just"/>
            <a:r>
              <a:rPr lang="en-US" dirty="0" smtClean="0"/>
              <a:t>&lt;label&gt;Multiplication of two number:&lt;/label&gt;</a:t>
            </a:r>
          </a:p>
          <a:p>
            <a:pPr algn="just"/>
            <a:r>
              <a:rPr lang="en-US" dirty="0" smtClean="0"/>
              <a:t>&lt;output name="result"&gt;</a:t>
            </a:r>
          </a:p>
          <a:p>
            <a:pPr algn="just"/>
            <a:r>
              <a:rPr lang="en-US" dirty="0" smtClean="0"/>
              <a:t>&lt;/output&gt; &lt;/form&gt;&lt;/body&gt;</a:t>
            </a:r>
          </a:p>
          <a:p>
            <a:pPr algn="just"/>
            <a:r>
              <a:rPr lang="en-US" dirty="0" smtClean="0"/>
              <a:t>&lt;/html&gt;</a:t>
            </a:r>
          </a:p>
        </p:txBody>
      </p:sp>
      <p:sp>
        <p:nvSpPr>
          <p:cNvPr id="2" name="Slide Number Placeholder 1"/>
          <p:cNvSpPr>
            <a:spLocks noGrp="1"/>
          </p:cNvSpPr>
          <p:nvPr>
            <p:ph type="sldNum" sz="quarter" idx="10"/>
          </p:nvPr>
        </p:nvSpPr>
        <p:spPr/>
        <p:txBody>
          <a:bodyPr/>
          <a:lstStyle/>
          <a:p>
            <a:fld id="{4704AA71-C613-6B42-8773-688627DE3311}" type="slidenum">
              <a:rPr lang="en-US" smtClean="0"/>
              <a:pPr/>
              <a:t>162</a:t>
            </a:fld>
            <a:endParaRPr lang="en-US"/>
          </a:p>
        </p:txBody>
      </p:sp>
    </p:spTree>
    <p:extLst>
      <p:ext uri="{BB962C8B-B14F-4D97-AF65-F5344CB8AC3E}">
        <p14:creationId xmlns:p14="http://schemas.microsoft.com/office/powerpoint/2010/main" val="19324136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a:prstGeom prst="rect">
            <a:avLst/>
          </a:prstGeom>
          <a:noFill/>
          <a:ln w="12700">
            <a:solidFill>
              <a:prstClr val="black"/>
            </a:solidFill>
          </a:ln>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704AA71-C613-6B42-8773-688627DE3311}" type="slidenum">
              <a:rPr lang="en-US" smtClean="0"/>
              <a:pPr/>
              <a:t>108</a:t>
            </a:fld>
            <a:endParaRPr lang="en-US"/>
          </a:p>
        </p:txBody>
      </p:sp>
    </p:spTree>
    <p:extLst>
      <p:ext uri="{BB962C8B-B14F-4D97-AF65-F5344CB8AC3E}">
        <p14:creationId xmlns:p14="http://schemas.microsoft.com/office/powerpoint/2010/main" val="101933955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2"/>
          <p:cNvSpPr>
            <a:spLocks noGrp="1" noRot="1" noChangeAspect="1" noTextEdit="1"/>
          </p:cNvSpPr>
          <p:nvPr>
            <p:ph type="sldImg"/>
          </p:nvPr>
        </p:nvSpPr>
        <p:spPr bwMode="auto">
          <a:xfrm>
            <a:off x="1143000" y="685800"/>
            <a:ext cx="4572000" cy="3429000"/>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1251"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lgn="just"/>
            <a:r>
              <a:rPr lang="en-US" dirty="0" smtClean="0"/>
              <a:t>On one page multiple forms can be located, but only one form can be submitted. Only those elements are submitted which are situated inside of the form element (in between opening and closing form tag). This means that an element located outside the form is not submitted to server for processing. </a:t>
            </a:r>
          </a:p>
          <a:p>
            <a:pPr algn="just"/>
            <a:endParaRPr lang="en-US" dirty="0" smtClean="0"/>
          </a:p>
          <a:p>
            <a:pPr algn="just"/>
            <a:r>
              <a:rPr lang="en-US" dirty="0" smtClean="0"/>
              <a:t>By help of attribute </a:t>
            </a:r>
            <a:r>
              <a:rPr lang="en-US" i="1" dirty="0" smtClean="0"/>
              <a:t>form</a:t>
            </a:r>
            <a:r>
              <a:rPr lang="en-US" dirty="0" smtClean="0"/>
              <a:t>  it is possible to specify that an element is part of the form even if code of element is situated outside the form code. The attribute value specifies the form </a:t>
            </a:r>
            <a:r>
              <a:rPr lang="en-US" i="1" dirty="0" smtClean="0"/>
              <a:t>id</a:t>
            </a:r>
            <a:r>
              <a:rPr lang="en-US" dirty="0" smtClean="0"/>
              <a:t>  to which the element belongs. The element may be assigned into multiple forms simultaneously. Then value of attribute </a:t>
            </a:r>
            <a:r>
              <a:rPr lang="en-US" i="1" dirty="0" smtClean="0"/>
              <a:t>form</a:t>
            </a:r>
            <a:r>
              <a:rPr lang="en-US" dirty="0" smtClean="0"/>
              <a:t>  contains the list of all the forms (space separated). Matching is done by using the form ID as shown in the following code sample: </a:t>
            </a:r>
          </a:p>
          <a:p>
            <a:pPr algn="just"/>
            <a:endParaRPr lang="en-US" dirty="0" smtClean="0"/>
          </a:p>
          <a:p>
            <a:pPr algn="just"/>
            <a:r>
              <a:rPr lang="en-US" dirty="0" smtClean="0"/>
              <a:t>&lt;form action=“/</a:t>
            </a:r>
            <a:r>
              <a:rPr lang="en-US" dirty="0" err="1" smtClean="0"/>
              <a:t>jsp</a:t>
            </a:r>
            <a:r>
              <a:rPr lang="en-US" dirty="0" smtClean="0"/>
              <a:t>/welcome.jsp" method="get" id="</a:t>
            </a:r>
            <a:r>
              <a:rPr lang="en-US" dirty="0" err="1" smtClean="0"/>
              <a:t>user_form</a:t>
            </a:r>
            <a:r>
              <a:rPr lang="en-US" dirty="0" smtClean="0"/>
              <a:t>"&gt;</a:t>
            </a:r>
          </a:p>
          <a:p>
            <a:pPr algn="just"/>
            <a:r>
              <a:rPr lang="en-US" dirty="0" smtClean="0"/>
              <a:t>First name:&lt;input type="text" name="</a:t>
            </a:r>
            <a:r>
              <a:rPr lang="en-US" dirty="0" err="1" smtClean="0"/>
              <a:t>fname</a:t>
            </a:r>
            <a:r>
              <a:rPr lang="en-US" dirty="0" smtClean="0"/>
              <a:t>" /&gt;</a:t>
            </a:r>
          </a:p>
          <a:p>
            <a:pPr algn="just"/>
            <a:r>
              <a:rPr lang="en-US" dirty="0" smtClean="0"/>
              <a:t>&lt;input type="submit" /&gt;</a:t>
            </a:r>
          </a:p>
          <a:p>
            <a:pPr algn="just"/>
            <a:r>
              <a:rPr lang="en-US" dirty="0" smtClean="0"/>
              <a:t>&lt;/form&gt;</a:t>
            </a:r>
          </a:p>
          <a:p>
            <a:pPr algn="just"/>
            <a:r>
              <a:rPr lang="en-US" dirty="0" smtClean="0"/>
              <a:t>Last name: &lt;input type="text" name="</a:t>
            </a:r>
            <a:r>
              <a:rPr lang="en-US" dirty="0" err="1" smtClean="0"/>
              <a:t>lname</a:t>
            </a:r>
            <a:r>
              <a:rPr lang="en-US" dirty="0" smtClean="0"/>
              <a:t>" form="</a:t>
            </a:r>
            <a:r>
              <a:rPr lang="en-US" dirty="0" err="1" smtClean="0"/>
              <a:t>user_form</a:t>
            </a:r>
            <a:r>
              <a:rPr lang="en-US" dirty="0" smtClean="0"/>
              <a:t>" /&gt;</a:t>
            </a:r>
          </a:p>
          <a:p>
            <a:pPr algn="just"/>
            <a:endParaRPr lang="en-US" dirty="0" smtClean="0"/>
          </a:p>
        </p:txBody>
      </p:sp>
      <p:sp>
        <p:nvSpPr>
          <p:cNvPr id="2" name="Slide Number Placeholder 1"/>
          <p:cNvSpPr>
            <a:spLocks noGrp="1"/>
          </p:cNvSpPr>
          <p:nvPr>
            <p:ph type="sldNum" sz="quarter" idx="10"/>
          </p:nvPr>
        </p:nvSpPr>
        <p:spPr/>
        <p:txBody>
          <a:bodyPr/>
          <a:lstStyle/>
          <a:p>
            <a:fld id="{4704AA71-C613-6B42-8773-688627DE3311}" type="slidenum">
              <a:rPr lang="en-US" smtClean="0"/>
              <a:pPr/>
              <a:t>163</a:t>
            </a:fld>
            <a:endParaRPr lang="en-US"/>
          </a:p>
        </p:txBody>
      </p:sp>
    </p:spTree>
    <p:extLst>
      <p:ext uri="{BB962C8B-B14F-4D97-AF65-F5344CB8AC3E}">
        <p14:creationId xmlns:p14="http://schemas.microsoft.com/office/powerpoint/2010/main" val="85894710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2"/>
          <p:cNvSpPr>
            <a:spLocks noGrp="1" noRot="1" noChangeAspect="1" noTextEdit="1"/>
          </p:cNvSpPr>
          <p:nvPr>
            <p:ph type="sldImg"/>
          </p:nvPr>
        </p:nvSpPr>
        <p:spPr bwMode="auto">
          <a:xfrm>
            <a:off x="1143000" y="685800"/>
            <a:ext cx="4572000" cy="3429000"/>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1251"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lgn="just"/>
            <a:r>
              <a:rPr lang="en-US" dirty="0" smtClean="0"/>
              <a:t>On one page multiple forms can be located, but only one form can be submitted. Only those elements are submitted which are situated inside of the form element (in between opening and closing form tag). This means that an element located outside the form is not submitted to server for processing. </a:t>
            </a:r>
          </a:p>
          <a:p>
            <a:pPr algn="just"/>
            <a:endParaRPr lang="en-US" dirty="0" smtClean="0"/>
          </a:p>
          <a:p>
            <a:pPr algn="just"/>
            <a:r>
              <a:rPr lang="en-US" dirty="0" smtClean="0"/>
              <a:t>By help of attribute </a:t>
            </a:r>
            <a:r>
              <a:rPr lang="en-US" i="1" dirty="0" smtClean="0"/>
              <a:t>form</a:t>
            </a:r>
            <a:r>
              <a:rPr lang="en-US" dirty="0" smtClean="0"/>
              <a:t>  it is possible to specify that an element is part of the form even if code of element is situated outside the form code. The attribute value specifies the form </a:t>
            </a:r>
            <a:r>
              <a:rPr lang="en-US" i="1" dirty="0" smtClean="0"/>
              <a:t>id</a:t>
            </a:r>
            <a:r>
              <a:rPr lang="en-US" dirty="0" smtClean="0"/>
              <a:t>  to which the element belongs. The element may be assigned into multiple forms simultaneously. Then value of attribute </a:t>
            </a:r>
            <a:r>
              <a:rPr lang="en-US" i="1" dirty="0" smtClean="0"/>
              <a:t>form</a:t>
            </a:r>
            <a:r>
              <a:rPr lang="en-US" dirty="0" smtClean="0"/>
              <a:t>  contains the list of all the forms (space separated). Matching is done by using the form ID as shown in the following code sample: </a:t>
            </a:r>
          </a:p>
          <a:p>
            <a:pPr algn="just"/>
            <a:endParaRPr lang="en-US" dirty="0" smtClean="0"/>
          </a:p>
          <a:p>
            <a:pPr algn="just"/>
            <a:r>
              <a:rPr lang="en-US" dirty="0" smtClean="0"/>
              <a:t>&lt;form action=“/</a:t>
            </a:r>
            <a:r>
              <a:rPr lang="en-US" dirty="0" err="1" smtClean="0"/>
              <a:t>jsp</a:t>
            </a:r>
            <a:r>
              <a:rPr lang="en-US" dirty="0" smtClean="0"/>
              <a:t>/welcome.jsp" method="get" id="</a:t>
            </a:r>
            <a:r>
              <a:rPr lang="en-US" dirty="0" err="1" smtClean="0"/>
              <a:t>user_form</a:t>
            </a:r>
            <a:r>
              <a:rPr lang="en-US" dirty="0" smtClean="0"/>
              <a:t>"&gt;</a:t>
            </a:r>
          </a:p>
          <a:p>
            <a:pPr algn="just"/>
            <a:r>
              <a:rPr lang="en-US" dirty="0" smtClean="0"/>
              <a:t>First name:&lt;input type="text" name="</a:t>
            </a:r>
            <a:r>
              <a:rPr lang="en-US" dirty="0" err="1" smtClean="0"/>
              <a:t>fname</a:t>
            </a:r>
            <a:r>
              <a:rPr lang="en-US" dirty="0" smtClean="0"/>
              <a:t>" /&gt;</a:t>
            </a:r>
          </a:p>
          <a:p>
            <a:pPr algn="just"/>
            <a:r>
              <a:rPr lang="en-US" dirty="0" smtClean="0"/>
              <a:t>&lt;input type="submit" /&gt;</a:t>
            </a:r>
          </a:p>
          <a:p>
            <a:pPr algn="just"/>
            <a:r>
              <a:rPr lang="en-US" dirty="0" smtClean="0"/>
              <a:t>&lt;/form&gt;</a:t>
            </a:r>
          </a:p>
          <a:p>
            <a:pPr algn="just"/>
            <a:r>
              <a:rPr lang="en-US" dirty="0" smtClean="0"/>
              <a:t>Last name: &lt;input type="text" name="</a:t>
            </a:r>
            <a:r>
              <a:rPr lang="en-US" dirty="0" err="1" smtClean="0"/>
              <a:t>lname</a:t>
            </a:r>
            <a:r>
              <a:rPr lang="en-US" dirty="0" smtClean="0"/>
              <a:t>" form="</a:t>
            </a:r>
            <a:r>
              <a:rPr lang="en-US" dirty="0" err="1" smtClean="0"/>
              <a:t>user_form</a:t>
            </a:r>
            <a:r>
              <a:rPr lang="en-US" dirty="0" smtClean="0"/>
              <a:t>" /&gt;</a:t>
            </a:r>
          </a:p>
          <a:p>
            <a:pPr algn="just"/>
            <a:endParaRPr lang="en-US" dirty="0" smtClean="0"/>
          </a:p>
        </p:txBody>
      </p:sp>
      <p:sp>
        <p:nvSpPr>
          <p:cNvPr id="2" name="Slide Number Placeholder 1"/>
          <p:cNvSpPr>
            <a:spLocks noGrp="1"/>
          </p:cNvSpPr>
          <p:nvPr>
            <p:ph type="sldNum" sz="quarter" idx="10"/>
          </p:nvPr>
        </p:nvSpPr>
        <p:spPr/>
        <p:txBody>
          <a:bodyPr/>
          <a:lstStyle/>
          <a:p>
            <a:fld id="{4704AA71-C613-6B42-8773-688627DE3311}" type="slidenum">
              <a:rPr lang="en-US" smtClean="0"/>
              <a:pPr/>
              <a:t>164</a:t>
            </a:fld>
            <a:endParaRPr lang="en-US"/>
          </a:p>
        </p:txBody>
      </p:sp>
    </p:spTree>
    <p:extLst>
      <p:ext uri="{BB962C8B-B14F-4D97-AF65-F5344CB8AC3E}">
        <p14:creationId xmlns:p14="http://schemas.microsoft.com/office/powerpoint/2010/main" val="56279182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a:prstGeom prst="rect">
            <a:avLst/>
          </a:prstGeom>
        </p:spPr>
      </p:sp>
      <p:sp>
        <p:nvSpPr>
          <p:cNvPr id="3" name="Notes Placeholder 2"/>
          <p:cNvSpPr>
            <a:spLocks noGrp="1"/>
          </p:cNvSpPr>
          <p:nvPr>
            <p:ph type="body" idx="1"/>
          </p:nvPr>
        </p:nvSpPr>
        <p:spPr/>
        <p:txBody>
          <a:bodyPr/>
          <a:lstStyle/>
          <a:p>
            <a:endParaRPr lang="en-US"/>
          </a:p>
        </p:txBody>
      </p:sp>
      <p:sp>
        <p:nvSpPr>
          <p:cNvPr id="5" name="Slide Number Placeholder 4"/>
          <p:cNvSpPr>
            <a:spLocks noGrp="1"/>
          </p:cNvSpPr>
          <p:nvPr>
            <p:ph type="sldNum" sz="quarter" idx="11"/>
          </p:nvPr>
        </p:nvSpPr>
        <p:spPr/>
        <p:txBody>
          <a:bodyPr/>
          <a:lstStyle/>
          <a:p>
            <a:pPr>
              <a:defRPr/>
            </a:pPr>
            <a:fld id="{2AB2B34F-73FA-4481-AE4A-F528F495DE95}" type="slidenum">
              <a:rPr lang="en-US" smtClean="0"/>
              <a:pPr>
                <a:defRPr/>
              </a:pPr>
              <a:t>165</a:t>
            </a:fld>
            <a:endParaRPr lang="en-US"/>
          </a:p>
        </p:txBody>
      </p:sp>
    </p:spTree>
    <p:extLst>
      <p:ext uri="{BB962C8B-B14F-4D97-AF65-F5344CB8AC3E}">
        <p14:creationId xmlns:p14="http://schemas.microsoft.com/office/powerpoint/2010/main" val="330641672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a:prstGeom prst="rect">
            <a:avLst/>
          </a:prstGeom>
        </p:spPr>
      </p:sp>
      <p:sp>
        <p:nvSpPr>
          <p:cNvPr id="3" name="Notes Placeholder 2"/>
          <p:cNvSpPr>
            <a:spLocks noGrp="1"/>
          </p:cNvSpPr>
          <p:nvPr>
            <p:ph type="body" idx="1"/>
          </p:nvPr>
        </p:nvSpPr>
        <p:spPr/>
        <p:txBody>
          <a:bodyPr/>
          <a:lstStyle/>
          <a:p>
            <a:endParaRPr lang="en-US"/>
          </a:p>
        </p:txBody>
      </p:sp>
      <p:sp>
        <p:nvSpPr>
          <p:cNvPr id="5" name="Slide Number Placeholder 4"/>
          <p:cNvSpPr>
            <a:spLocks noGrp="1"/>
          </p:cNvSpPr>
          <p:nvPr>
            <p:ph type="sldNum" sz="quarter" idx="11"/>
          </p:nvPr>
        </p:nvSpPr>
        <p:spPr/>
        <p:txBody>
          <a:bodyPr/>
          <a:lstStyle/>
          <a:p>
            <a:pPr>
              <a:defRPr/>
            </a:pPr>
            <a:fld id="{2AB2B34F-73FA-4481-AE4A-F528F495DE95}" type="slidenum">
              <a:rPr lang="en-US" smtClean="0"/>
              <a:pPr>
                <a:defRPr/>
              </a:pPr>
              <a:t>166</a:t>
            </a:fld>
            <a:endParaRPr lang="en-US"/>
          </a:p>
        </p:txBody>
      </p:sp>
    </p:spTree>
    <p:extLst>
      <p:ext uri="{BB962C8B-B14F-4D97-AF65-F5344CB8AC3E}">
        <p14:creationId xmlns:p14="http://schemas.microsoft.com/office/powerpoint/2010/main" val="93525685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a:prstGeom prst="rect">
            <a:avLst/>
          </a:prstGeom>
        </p:spPr>
      </p:sp>
      <p:sp>
        <p:nvSpPr>
          <p:cNvPr id="3" name="Notes Placeholder 2"/>
          <p:cNvSpPr>
            <a:spLocks noGrp="1"/>
          </p:cNvSpPr>
          <p:nvPr>
            <p:ph type="body" idx="1"/>
          </p:nvPr>
        </p:nvSpPr>
        <p:spPr/>
        <p:txBody>
          <a:bodyPr/>
          <a:lstStyle/>
          <a:p>
            <a:endParaRPr lang="en-US"/>
          </a:p>
        </p:txBody>
      </p:sp>
      <p:sp>
        <p:nvSpPr>
          <p:cNvPr id="5" name="Slide Number Placeholder 4"/>
          <p:cNvSpPr>
            <a:spLocks noGrp="1"/>
          </p:cNvSpPr>
          <p:nvPr>
            <p:ph type="sldNum" sz="quarter" idx="11"/>
          </p:nvPr>
        </p:nvSpPr>
        <p:spPr/>
        <p:txBody>
          <a:bodyPr/>
          <a:lstStyle/>
          <a:p>
            <a:pPr>
              <a:defRPr/>
            </a:pPr>
            <a:fld id="{2AB2B34F-73FA-4481-AE4A-F528F495DE95}" type="slidenum">
              <a:rPr lang="en-US" smtClean="0"/>
              <a:pPr>
                <a:defRPr/>
              </a:pPr>
              <a:t>167</a:t>
            </a:fld>
            <a:endParaRPr lang="en-US"/>
          </a:p>
        </p:txBody>
      </p:sp>
    </p:spTree>
    <p:extLst>
      <p:ext uri="{BB962C8B-B14F-4D97-AF65-F5344CB8AC3E}">
        <p14:creationId xmlns:p14="http://schemas.microsoft.com/office/powerpoint/2010/main" val="193061079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Rectangle 2"/>
          <p:cNvSpPr>
            <a:spLocks noGrp="1" noRot="1" noChangeAspect="1" noTextEdit="1"/>
          </p:cNvSpPr>
          <p:nvPr>
            <p:ph type="sldImg"/>
          </p:nvPr>
        </p:nvSpPr>
        <p:spPr bwMode="auto">
          <a:xfrm>
            <a:off x="1143000" y="685800"/>
            <a:ext cx="4572000" cy="3429000"/>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2275"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smtClean="0"/>
          </a:p>
        </p:txBody>
      </p:sp>
      <p:sp>
        <p:nvSpPr>
          <p:cNvPr id="2" name="Slide Number Placeholder 1"/>
          <p:cNvSpPr>
            <a:spLocks noGrp="1"/>
          </p:cNvSpPr>
          <p:nvPr>
            <p:ph type="sldNum" sz="quarter" idx="10"/>
          </p:nvPr>
        </p:nvSpPr>
        <p:spPr/>
        <p:txBody>
          <a:bodyPr/>
          <a:lstStyle/>
          <a:p>
            <a:fld id="{4704AA71-C613-6B42-8773-688627DE3311}" type="slidenum">
              <a:rPr lang="en-US" smtClean="0"/>
              <a:pPr/>
              <a:t>168</a:t>
            </a:fld>
            <a:endParaRPr lang="en-US"/>
          </a:p>
        </p:txBody>
      </p:sp>
    </p:spTree>
    <p:extLst>
      <p:ext uri="{BB962C8B-B14F-4D97-AF65-F5344CB8AC3E}">
        <p14:creationId xmlns:p14="http://schemas.microsoft.com/office/powerpoint/2010/main" val="293033647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2"/>
          <p:cNvSpPr>
            <a:spLocks noGrp="1" noRot="1" noChangeAspect="1" noTextEdit="1"/>
          </p:cNvSpPr>
          <p:nvPr>
            <p:ph type="sldImg"/>
          </p:nvPr>
        </p:nvSpPr>
        <p:spPr bwMode="auto">
          <a:xfrm>
            <a:off x="1143000" y="685800"/>
            <a:ext cx="4572000" cy="3429000"/>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3299"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lgn="just"/>
            <a:r>
              <a:rPr lang="en-US" dirty="0" smtClean="0"/>
              <a:t>The </a:t>
            </a:r>
            <a:r>
              <a:rPr lang="en-US" dirty="0" err="1" smtClean="0"/>
              <a:t>novalidate</a:t>
            </a:r>
            <a:r>
              <a:rPr lang="en-US" dirty="0" smtClean="0"/>
              <a:t> and </a:t>
            </a:r>
            <a:r>
              <a:rPr lang="en-US" dirty="0" err="1" smtClean="0"/>
              <a:t>formnovalidate</a:t>
            </a:r>
            <a:r>
              <a:rPr lang="en-US" dirty="0" smtClean="0"/>
              <a:t> content attributes are </a:t>
            </a:r>
            <a:r>
              <a:rPr lang="en-US" dirty="0" err="1" smtClean="0"/>
              <a:t>boolean</a:t>
            </a:r>
            <a:r>
              <a:rPr lang="en-US" dirty="0" smtClean="0"/>
              <a:t> attributes. If present, they indicate that the form is not to be validated during This attribute is useful to include "save" buttons on forms that have validation constraints, to allow users to save their progress even though they haven't fully entered the data in the form. </a:t>
            </a:r>
          </a:p>
        </p:txBody>
      </p:sp>
      <p:sp>
        <p:nvSpPr>
          <p:cNvPr id="2" name="Slide Number Placeholder 1"/>
          <p:cNvSpPr>
            <a:spLocks noGrp="1"/>
          </p:cNvSpPr>
          <p:nvPr>
            <p:ph type="sldNum" sz="quarter" idx="10"/>
          </p:nvPr>
        </p:nvSpPr>
        <p:spPr/>
        <p:txBody>
          <a:bodyPr/>
          <a:lstStyle/>
          <a:p>
            <a:fld id="{4704AA71-C613-6B42-8773-688627DE3311}" type="slidenum">
              <a:rPr lang="en-US" smtClean="0"/>
              <a:pPr/>
              <a:t>169</a:t>
            </a:fld>
            <a:endParaRPr lang="en-US"/>
          </a:p>
        </p:txBody>
      </p:sp>
    </p:spTree>
    <p:extLst>
      <p:ext uri="{BB962C8B-B14F-4D97-AF65-F5344CB8AC3E}">
        <p14:creationId xmlns:p14="http://schemas.microsoft.com/office/powerpoint/2010/main" val="79742277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Rectangle 2"/>
          <p:cNvSpPr>
            <a:spLocks noGrp="1" noRot="1" noChangeAspect="1" noTextEdit="1"/>
          </p:cNvSpPr>
          <p:nvPr>
            <p:ph type="sldImg"/>
          </p:nvPr>
        </p:nvSpPr>
        <p:spPr bwMode="auto">
          <a:xfrm>
            <a:off x="1143000" y="685800"/>
            <a:ext cx="4572000" cy="3429000"/>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4323"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lgn="just"/>
            <a:r>
              <a:rPr lang="en-US" dirty="0" smtClean="0"/>
              <a:t>&lt;!DOCTYPE html&gt;</a:t>
            </a:r>
          </a:p>
          <a:p>
            <a:pPr algn="just"/>
            <a:r>
              <a:rPr lang="en-US" dirty="0" smtClean="0"/>
              <a:t>&lt;html&gt;</a:t>
            </a:r>
          </a:p>
          <a:p>
            <a:pPr algn="just"/>
            <a:r>
              <a:rPr lang="en-US" dirty="0" smtClean="0"/>
              <a:t>&lt;body&gt;</a:t>
            </a:r>
          </a:p>
          <a:p>
            <a:pPr algn="just"/>
            <a:r>
              <a:rPr lang="en-US" dirty="0" smtClean="0"/>
              <a:t>&lt;form action="demo1.jsp" method="get"&gt;</a:t>
            </a:r>
          </a:p>
          <a:p>
            <a:pPr algn="just"/>
            <a:r>
              <a:rPr lang="en-US" dirty="0" smtClean="0"/>
              <a:t>  First name: &lt;input type="text" name="</a:t>
            </a:r>
            <a:r>
              <a:rPr lang="en-US" dirty="0" err="1" smtClean="0"/>
              <a:t>fname</a:t>
            </a:r>
            <a:r>
              <a:rPr lang="en-US" dirty="0" smtClean="0"/>
              <a:t>" /&gt;&lt;</a:t>
            </a:r>
            <a:r>
              <a:rPr lang="en-US" dirty="0" err="1" smtClean="0"/>
              <a:t>br</a:t>
            </a:r>
            <a:r>
              <a:rPr lang="en-US" dirty="0" smtClean="0"/>
              <a:t> /&gt;</a:t>
            </a:r>
          </a:p>
          <a:p>
            <a:pPr algn="just"/>
            <a:r>
              <a:rPr lang="en-US" dirty="0" smtClean="0"/>
              <a:t>  Last name: &lt;input type="text" name="</a:t>
            </a:r>
            <a:r>
              <a:rPr lang="en-US" dirty="0" err="1" smtClean="0"/>
              <a:t>lname</a:t>
            </a:r>
            <a:r>
              <a:rPr lang="en-US" dirty="0" smtClean="0"/>
              <a:t>" /&gt;&lt;</a:t>
            </a:r>
            <a:r>
              <a:rPr lang="en-US" dirty="0" err="1" smtClean="0"/>
              <a:t>br</a:t>
            </a:r>
            <a:r>
              <a:rPr lang="en-US" dirty="0" smtClean="0"/>
              <a:t> /&gt;</a:t>
            </a:r>
          </a:p>
          <a:p>
            <a:pPr algn="just"/>
            <a:r>
              <a:rPr lang="en-US" dirty="0" smtClean="0"/>
              <a:t>&lt;input type="submit" value="Submit" /&gt;</a:t>
            </a:r>
          </a:p>
          <a:p>
            <a:pPr algn="just"/>
            <a:r>
              <a:rPr lang="en-US" dirty="0" smtClean="0"/>
              <a:t>&lt;input type="submit" </a:t>
            </a:r>
            <a:r>
              <a:rPr lang="en-US" dirty="0" err="1" smtClean="0"/>
              <a:t>formtarget</a:t>
            </a:r>
            <a:r>
              <a:rPr lang="en-US" dirty="0" smtClean="0"/>
              <a:t>="_blank" value="Submit to a new window/tab" /&gt;</a:t>
            </a:r>
          </a:p>
          <a:p>
            <a:pPr algn="just"/>
            <a:r>
              <a:rPr lang="en-US" dirty="0" smtClean="0"/>
              <a:t>&lt;/form&gt;</a:t>
            </a:r>
          </a:p>
          <a:p>
            <a:pPr algn="just"/>
            <a:r>
              <a:rPr lang="en-US" dirty="0" smtClean="0"/>
              <a:t>&lt;/body&gt;</a:t>
            </a:r>
          </a:p>
          <a:p>
            <a:pPr algn="just"/>
            <a:r>
              <a:rPr lang="en-US" dirty="0" smtClean="0"/>
              <a:t>&lt;/html&gt;</a:t>
            </a:r>
          </a:p>
        </p:txBody>
      </p:sp>
      <p:sp>
        <p:nvSpPr>
          <p:cNvPr id="2" name="Slide Number Placeholder 1"/>
          <p:cNvSpPr>
            <a:spLocks noGrp="1"/>
          </p:cNvSpPr>
          <p:nvPr>
            <p:ph type="sldNum" sz="quarter" idx="10"/>
          </p:nvPr>
        </p:nvSpPr>
        <p:spPr/>
        <p:txBody>
          <a:bodyPr/>
          <a:lstStyle/>
          <a:p>
            <a:fld id="{4704AA71-C613-6B42-8773-688627DE3311}" type="slidenum">
              <a:rPr lang="en-US" smtClean="0"/>
              <a:pPr/>
              <a:t>170</a:t>
            </a:fld>
            <a:endParaRPr lang="en-US"/>
          </a:p>
        </p:txBody>
      </p:sp>
    </p:spTree>
    <p:extLst>
      <p:ext uri="{BB962C8B-B14F-4D97-AF65-F5344CB8AC3E}">
        <p14:creationId xmlns:p14="http://schemas.microsoft.com/office/powerpoint/2010/main" val="138580525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a:prstGeom prst="rect">
            <a:avLst/>
          </a:prstGeom>
        </p:spPr>
      </p:sp>
      <p:sp>
        <p:nvSpPr>
          <p:cNvPr id="3" name="Notes Placeholder 2"/>
          <p:cNvSpPr>
            <a:spLocks noGrp="1"/>
          </p:cNvSpPr>
          <p:nvPr>
            <p:ph type="body" idx="1"/>
          </p:nvPr>
        </p:nvSpPr>
        <p:spPr/>
        <p:txBody>
          <a:bodyPr/>
          <a:lstStyle/>
          <a:p>
            <a:endParaRPr lang="en-US" dirty="0"/>
          </a:p>
        </p:txBody>
      </p:sp>
      <p:sp>
        <p:nvSpPr>
          <p:cNvPr id="5" name="Slide Number Placeholder 4"/>
          <p:cNvSpPr>
            <a:spLocks noGrp="1"/>
          </p:cNvSpPr>
          <p:nvPr>
            <p:ph type="sldNum" sz="quarter" idx="11"/>
          </p:nvPr>
        </p:nvSpPr>
        <p:spPr/>
        <p:txBody>
          <a:bodyPr/>
          <a:lstStyle/>
          <a:p>
            <a:pPr>
              <a:defRPr/>
            </a:pPr>
            <a:fld id="{2AB2B34F-73FA-4481-AE4A-F528F495DE95}" type="slidenum">
              <a:rPr lang="en-US" smtClean="0"/>
              <a:pPr>
                <a:defRPr/>
              </a:pPr>
              <a:t>171</a:t>
            </a:fld>
            <a:endParaRPr lang="en-US"/>
          </a:p>
        </p:txBody>
      </p:sp>
    </p:spTree>
    <p:extLst>
      <p:ext uri="{BB962C8B-B14F-4D97-AF65-F5344CB8AC3E}">
        <p14:creationId xmlns:p14="http://schemas.microsoft.com/office/powerpoint/2010/main" val="311585659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a:prstGeom prst="rect">
            <a:avLst/>
          </a:prstGeom>
        </p:spPr>
      </p:sp>
      <p:sp>
        <p:nvSpPr>
          <p:cNvPr id="3" name="Notes Placeholder 2"/>
          <p:cNvSpPr>
            <a:spLocks noGrp="1"/>
          </p:cNvSpPr>
          <p:nvPr>
            <p:ph type="body" idx="1"/>
          </p:nvPr>
        </p:nvSpPr>
        <p:spPr/>
        <p:txBody>
          <a:bodyPr/>
          <a:lstStyle/>
          <a:p>
            <a:endParaRPr lang="en-US"/>
          </a:p>
        </p:txBody>
      </p:sp>
      <p:sp>
        <p:nvSpPr>
          <p:cNvPr id="5" name="Slide Number Placeholder 4"/>
          <p:cNvSpPr>
            <a:spLocks noGrp="1"/>
          </p:cNvSpPr>
          <p:nvPr>
            <p:ph type="sldNum" sz="quarter" idx="11"/>
          </p:nvPr>
        </p:nvSpPr>
        <p:spPr/>
        <p:txBody>
          <a:bodyPr/>
          <a:lstStyle/>
          <a:p>
            <a:pPr>
              <a:defRPr/>
            </a:pPr>
            <a:fld id="{2AB2B34F-73FA-4481-AE4A-F528F495DE95}" type="slidenum">
              <a:rPr lang="en-US" smtClean="0"/>
              <a:pPr>
                <a:defRPr/>
              </a:pPr>
              <a:t>172</a:t>
            </a:fld>
            <a:endParaRPr lang="en-US"/>
          </a:p>
        </p:txBody>
      </p:sp>
    </p:spTree>
    <p:extLst>
      <p:ext uri="{BB962C8B-B14F-4D97-AF65-F5344CB8AC3E}">
        <p14:creationId xmlns:p14="http://schemas.microsoft.com/office/powerpoint/2010/main" val="2649284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a:prstGeom prst="rect">
            <a:avLst/>
          </a:prstGeom>
          <a:noFill/>
          <a:ln w="12700">
            <a:solidFill>
              <a:prstClr val="black"/>
            </a:solidFill>
          </a:ln>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704AA71-C613-6B42-8773-688627DE3311}" type="slidenum">
              <a:rPr lang="en-US" smtClean="0"/>
              <a:pPr/>
              <a:t>109</a:t>
            </a:fld>
            <a:endParaRPr lang="en-US"/>
          </a:p>
        </p:txBody>
      </p:sp>
    </p:spTree>
    <p:extLst>
      <p:ext uri="{BB962C8B-B14F-4D97-AF65-F5344CB8AC3E}">
        <p14:creationId xmlns:p14="http://schemas.microsoft.com/office/powerpoint/2010/main" val="335440333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Rectangle 2"/>
          <p:cNvSpPr>
            <a:spLocks noGrp="1" noRot="1" noChangeAspect="1" noTextEdit="1"/>
          </p:cNvSpPr>
          <p:nvPr>
            <p:ph type="sldImg"/>
          </p:nvPr>
        </p:nvSpPr>
        <p:spPr bwMode="auto">
          <a:xfrm>
            <a:off x="1143000" y="685800"/>
            <a:ext cx="4572000" cy="3429000"/>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6371"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lgn="just"/>
            <a:r>
              <a:rPr lang="en-US" dirty="0" smtClean="0"/>
              <a:t>&lt;!DOCTYPE html&gt;</a:t>
            </a:r>
          </a:p>
          <a:p>
            <a:pPr algn="just"/>
            <a:r>
              <a:rPr lang="en-US" dirty="0" smtClean="0"/>
              <a:t>&lt;html&gt;</a:t>
            </a:r>
          </a:p>
          <a:p>
            <a:pPr algn="just"/>
            <a:r>
              <a:rPr lang="en-US" dirty="0" smtClean="0"/>
              <a:t>&lt;body&gt;</a:t>
            </a:r>
          </a:p>
          <a:p>
            <a:pPr algn="just"/>
            <a:r>
              <a:rPr lang="en-US" dirty="0" smtClean="0"/>
              <a:t>&lt;form action="/</a:t>
            </a:r>
            <a:r>
              <a:rPr lang="en-US" dirty="0" err="1" smtClean="0"/>
              <a:t>servlet</a:t>
            </a:r>
            <a:r>
              <a:rPr lang="en-US" dirty="0" smtClean="0"/>
              <a:t>/demo" method="get"&gt;</a:t>
            </a:r>
          </a:p>
          <a:p>
            <a:pPr algn="just"/>
            <a:r>
              <a:rPr lang="en-US" dirty="0" smtClean="0"/>
              <a:t>Points: &lt;input type="number" name="points" min="0" max="10" step="3"/&gt;</a:t>
            </a:r>
          </a:p>
          <a:p>
            <a:pPr algn="just"/>
            <a:r>
              <a:rPr lang="en-US" dirty="0" smtClean="0"/>
              <a:t>&lt;input type="submit" /&gt;</a:t>
            </a:r>
          </a:p>
          <a:p>
            <a:pPr algn="just"/>
            <a:r>
              <a:rPr lang="en-US" dirty="0" smtClean="0"/>
              <a:t>&lt;/form&gt;</a:t>
            </a:r>
          </a:p>
          <a:p>
            <a:pPr algn="just"/>
            <a:r>
              <a:rPr lang="en-US" dirty="0" smtClean="0"/>
              <a:t>&lt;/body&gt;</a:t>
            </a:r>
          </a:p>
          <a:p>
            <a:pPr algn="just"/>
            <a:r>
              <a:rPr lang="en-US" dirty="0" smtClean="0"/>
              <a:t>&lt;/html&gt;</a:t>
            </a:r>
          </a:p>
          <a:p>
            <a:pPr algn="just"/>
            <a:endParaRPr lang="en-US" dirty="0" smtClean="0"/>
          </a:p>
        </p:txBody>
      </p:sp>
      <p:sp>
        <p:nvSpPr>
          <p:cNvPr id="2" name="Slide Number Placeholder 1"/>
          <p:cNvSpPr>
            <a:spLocks noGrp="1"/>
          </p:cNvSpPr>
          <p:nvPr>
            <p:ph type="sldNum" sz="quarter" idx="10"/>
          </p:nvPr>
        </p:nvSpPr>
        <p:spPr/>
        <p:txBody>
          <a:bodyPr/>
          <a:lstStyle/>
          <a:p>
            <a:fld id="{4704AA71-C613-6B42-8773-688627DE3311}" type="slidenum">
              <a:rPr lang="en-US" smtClean="0"/>
              <a:pPr/>
              <a:t>173</a:t>
            </a:fld>
            <a:endParaRPr lang="en-US"/>
          </a:p>
        </p:txBody>
      </p:sp>
    </p:spTree>
    <p:extLst>
      <p:ext uri="{BB962C8B-B14F-4D97-AF65-F5344CB8AC3E}">
        <p14:creationId xmlns:p14="http://schemas.microsoft.com/office/powerpoint/2010/main" val="264453245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a:prstGeom prst="rect">
            <a:avLst/>
          </a:prstGeom>
        </p:spPr>
      </p:sp>
      <p:sp>
        <p:nvSpPr>
          <p:cNvPr id="3" name="Notes Placeholder 2"/>
          <p:cNvSpPr>
            <a:spLocks noGrp="1"/>
          </p:cNvSpPr>
          <p:nvPr>
            <p:ph type="body" idx="1"/>
          </p:nvPr>
        </p:nvSpPr>
        <p:spPr/>
        <p:txBody>
          <a:bodyPr/>
          <a:lstStyle/>
          <a:p>
            <a:endParaRPr lang="en-US"/>
          </a:p>
        </p:txBody>
      </p:sp>
      <p:sp>
        <p:nvSpPr>
          <p:cNvPr id="5" name="Slide Number Placeholder 4"/>
          <p:cNvSpPr>
            <a:spLocks noGrp="1"/>
          </p:cNvSpPr>
          <p:nvPr>
            <p:ph type="sldNum" sz="quarter" idx="11"/>
          </p:nvPr>
        </p:nvSpPr>
        <p:spPr/>
        <p:txBody>
          <a:bodyPr/>
          <a:lstStyle/>
          <a:p>
            <a:pPr>
              <a:defRPr/>
            </a:pPr>
            <a:fld id="{2AB2B34F-73FA-4481-AE4A-F528F495DE95}" type="slidenum">
              <a:rPr lang="en-US" smtClean="0"/>
              <a:pPr>
                <a:defRPr/>
              </a:pPr>
              <a:t>174</a:t>
            </a:fld>
            <a:endParaRPr lang="en-US"/>
          </a:p>
        </p:txBody>
      </p:sp>
    </p:spTree>
    <p:extLst>
      <p:ext uri="{BB962C8B-B14F-4D97-AF65-F5344CB8AC3E}">
        <p14:creationId xmlns:p14="http://schemas.microsoft.com/office/powerpoint/2010/main" val="256116592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Rectangle 2"/>
          <p:cNvSpPr>
            <a:spLocks noGrp="1" noRot="1" noChangeAspect="1" noTextEdit="1"/>
          </p:cNvSpPr>
          <p:nvPr>
            <p:ph type="sldImg"/>
          </p:nvPr>
        </p:nvSpPr>
        <p:spPr bwMode="auto">
          <a:xfrm>
            <a:off x="1143000" y="685800"/>
            <a:ext cx="4572000" cy="3429000"/>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7395"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lgn="just"/>
            <a:r>
              <a:rPr lang="en-US" dirty="0" smtClean="0"/>
              <a:t>&lt;!DOCTYPE html&gt;</a:t>
            </a:r>
          </a:p>
          <a:p>
            <a:pPr algn="just"/>
            <a:r>
              <a:rPr lang="en-US" dirty="0" smtClean="0"/>
              <a:t>&lt;html&gt;</a:t>
            </a:r>
          </a:p>
          <a:p>
            <a:pPr algn="just"/>
            <a:r>
              <a:rPr lang="en-US" dirty="0" smtClean="0"/>
              <a:t>&lt;body&gt;</a:t>
            </a:r>
          </a:p>
          <a:p>
            <a:pPr algn="just"/>
            <a:endParaRPr lang="en-US" dirty="0" smtClean="0"/>
          </a:p>
          <a:p>
            <a:pPr algn="just"/>
            <a:r>
              <a:rPr lang="en-US" dirty="0" smtClean="0"/>
              <a:t>&lt;form action="/</a:t>
            </a:r>
            <a:r>
              <a:rPr lang="en-US" dirty="0" err="1" smtClean="0"/>
              <a:t>servlet</a:t>
            </a:r>
            <a:r>
              <a:rPr lang="en-US" dirty="0" smtClean="0"/>
              <a:t>/demo"&gt;</a:t>
            </a:r>
          </a:p>
          <a:p>
            <a:pPr algn="just"/>
            <a:r>
              <a:rPr lang="en-US" dirty="0" smtClean="0"/>
              <a:t>Email - TO: &lt;input type="email" name="To"/&gt;&lt;</a:t>
            </a:r>
            <a:r>
              <a:rPr lang="en-US" dirty="0" err="1" smtClean="0"/>
              <a:t>br</a:t>
            </a:r>
            <a:r>
              <a:rPr lang="en-US" dirty="0" smtClean="0"/>
              <a:t>/&gt;</a:t>
            </a:r>
          </a:p>
          <a:p>
            <a:pPr algn="just"/>
            <a:r>
              <a:rPr lang="en-US" dirty="0" smtClean="0"/>
              <a:t>Email - CC: &lt;input type="email" name="cc" multiple /&gt;&lt;</a:t>
            </a:r>
            <a:r>
              <a:rPr lang="en-US" dirty="0" err="1" smtClean="0"/>
              <a:t>br</a:t>
            </a:r>
            <a:r>
              <a:rPr lang="en-US" dirty="0" smtClean="0"/>
              <a:t>/&gt;</a:t>
            </a:r>
          </a:p>
          <a:p>
            <a:pPr algn="just"/>
            <a:r>
              <a:rPr lang="en-US" dirty="0" smtClean="0"/>
              <a:t>&lt;input type="submit" /&gt;</a:t>
            </a:r>
          </a:p>
          <a:p>
            <a:pPr algn="just"/>
            <a:r>
              <a:rPr lang="en-US" dirty="0" smtClean="0"/>
              <a:t>&lt;/form&gt;</a:t>
            </a:r>
          </a:p>
          <a:p>
            <a:pPr algn="just"/>
            <a:r>
              <a:rPr lang="en-US" dirty="0" smtClean="0"/>
              <a:t>&lt;/body&gt;</a:t>
            </a:r>
          </a:p>
          <a:p>
            <a:pPr algn="just"/>
            <a:r>
              <a:rPr lang="en-US" dirty="0" smtClean="0"/>
              <a:t>&lt;/html&gt;</a:t>
            </a:r>
          </a:p>
          <a:p>
            <a:pPr algn="just"/>
            <a:endParaRPr lang="en-US" dirty="0" smtClean="0"/>
          </a:p>
        </p:txBody>
      </p:sp>
      <p:sp>
        <p:nvSpPr>
          <p:cNvPr id="2" name="Slide Number Placeholder 1"/>
          <p:cNvSpPr>
            <a:spLocks noGrp="1"/>
          </p:cNvSpPr>
          <p:nvPr>
            <p:ph type="sldNum" sz="quarter" idx="10"/>
          </p:nvPr>
        </p:nvSpPr>
        <p:spPr/>
        <p:txBody>
          <a:bodyPr/>
          <a:lstStyle/>
          <a:p>
            <a:fld id="{4704AA71-C613-6B42-8773-688627DE3311}" type="slidenum">
              <a:rPr lang="en-US" smtClean="0"/>
              <a:pPr/>
              <a:t>175</a:t>
            </a:fld>
            <a:endParaRPr lang="en-US"/>
          </a:p>
        </p:txBody>
      </p:sp>
    </p:spTree>
    <p:extLst>
      <p:ext uri="{BB962C8B-B14F-4D97-AF65-F5344CB8AC3E}">
        <p14:creationId xmlns:p14="http://schemas.microsoft.com/office/powerpoint/2010/main" val="285924557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a:prstGeom prst="rect">
            <a:avLst/>
          </a:prstGeom>
        </p:spPr>
      </p:sp>
      <p:sp>
        <p:nvSpPr>
          <p:cNvPr id="3" name="Notes Placeholder 2"/>
          <p:cNvSpPr>
            <a:spLocks noGrp="1"/>
          </p:cNvSpPr>
          <p:nvPr>
            <p:ph type="body" idx="1"/>
          </p:nvPr>
        </p:nvSpPr>
        <p:spPr/>
        <p:txBody>
          <a:bodyPr/>
          <a:lstStyle/>
          <a:p>
            <a:endParaRPr lang="en-US"/>
          </a:p>
        </p:txBody>
      </p:sp>
      <p:sp>
        <p:nvSpPr>
          <p:cNvPr id="5" name="Slide Number Placeholder 4"/>
          <p:cNvSpPr>
            <a:spLocks noGrp="1"/>
          </p:cNvSpPr>
          <p:nvPr>
            <p:ph type="sldNum" sz="quarter" idx="11"/>
          </p:nvPr>
        </p:nvSpPr>
        <p:spPr/>
        <p:txBody>
          <a:bodyPr/>
          <a:lstStyle/>
          <a:p>
            <a:pPr>
              <a:defRPr/>
            </a:pPr>
            <a:fld id="{2AB2B34F-73FA-4481-AE4A-F528F495DE95}" type="slidenum">
              <a:rPr lang="en-US" smtClean="0"/>
              <a:pPr>
                <a:defRPr/>
              </a:pPr>
              <a:t>176</a:t>
            </a:fld>
            <a:endParaRPr lang="en-US"/>
          </a:p>
        </p:txBody>
      </p:sp>
    </p:spTree>
    <p:extLst>
      <p:ext uri="{BB962C8B-B14F-4D97-AF65-F5344CB8AC3E}">
        <p14:creationId xmlns:p14="http://schemas.microsoft.com/office/powerpoint/2010/main" val="304980717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a:prstGeom prst="rect">
            <a:avLst/>
          </a:prstGeom>
        </p:spPr>
      </p:sp>
      <p:sp>
        <p:nvSpPr>
          <p:cNvPr id="3" name="Notes Placeholder 2"/>
          <p:cNvSpPr>
            <a:spLocks noGrp="1"/>
          </p:cNvSpPr>
          <p:nvPr>
            <p:ph type="body" idx="1"/>
          </p:nvPr>
        </p:nvSpPr>
        <p:spPr/>
        <p:txBody>
          <a:bodyPr/>
          <a:lstStyle/>
          <a:p>
            <a:endParaRPr lang="en-US"/>
          </a:p>
        </p:txBody>
      </p:sp>
      <p:sp>
        <p:nvSpPr>
          <p:cNvPr id="5" name="Slide Number Placeholder 4"/>
          <p:cNvSpPr>
            <a:spLocks noGrp="1"/>
          </p:cNvSpPr>
          <p:nvPr>
            <p:ph type="sldNum" sz="quarter" idx="11"/>
          </p:nvPr>
        </p:nvSpPr>
        <p:spPr/>
        <p:txBody>
          <a:bodyPr/>
          <a:lstStyle/>
          <a:p>
            <a:pPr>
              <a:defRPr/>
            </a:pPr>
            <a:fld id="{2AB2B34F-73FA-4481-AE4A-F528F495DE95}" type="slidenum">
              <a:rPr lang="en-US" smtClean="0"/>
              <a:pPr>
                <a:defRPr/>
              </a:pPr>
              <a:t>177</a:t>
            </a:fld>
            <a:endParaRPr lang="en-US"/>
          </a:p>
        </p:txBody>
      </p:sp>
    </p:spTree>
    <p:extLst>
      <p:ext uri="{BB962C8B-B14F-4D97-AF65-F5344CB8AC3E}">
        <p14:creationId xmlns:p14="http://schemas.microsoft.com/office/powerpoint/2010/main" val="19357566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Rectangle 2"/>
          <p:cNvSpPr>
            <a:spLocks noGrp="1" noRot="1" noChangeAspect="1" noTextEdit="1"/>
          </p:cNvSpPr>
          <p:nvPr>
            <p:ph type="sldImg"/>
          </p:nvPr>
        </p:nvSpPr>
        <p:spPr bwMode="auto">
          <a:xfrm>
            <a:off x="1143000" y="685800"/>
            <a:ext cx="4572000" cy="3429000"/>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8419"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lgn="just"/>
            <a:r>
              <a:rPr lang="en-US" dirty="0" smtClean="0"/>
              <a:t>&lt;!DOCTYPE html&gt;</a:t>
            </a:r>
          </a:p>
          <a:p>
            <a:pPr algn="just"/>
            <a:r>
              <a:rPr lang="en-US" dirty="0" smtClean="0"/>
              <a:t>&lt;html&gt;</a:t>
            </a:r>
          </a:p>
          <a:p>
            <a:pPr algn="just"/>
            <a:r>
              <a:rPr lang="en-US" dirty="0" smtClean="0"/>
              <a:t>&lt;body&gt;</a:t>
            </a:r>
          </a:p>
          <a:p>
            <a:pPr algn="just"/>
            <a:endParaRPr lang="en-US" dirty="0" smtClean="0"/>
          </a:p>
          <a:p>
            <a:pPr algn="just"/>
            <a:r>
              <a:rPr lang="en-US" dirty="0" smtClean="0"/>
              <a:t>&lt;form action="/</a:t>
            </a:r>
            <a:r>
              <a:rPr lang="en-US" dirty="0" err="1" smtClean="0"/>
              <a:t>servlet</a:t>
            </a:r>
            <a:r>
              <a:rPr lang="en-US" dirty="0" smtClean="0"/>
              <a:t>/demo" method="get"&gt;</a:t>
            </a:r>
          </a:p>
          <a:p>
            <a:pPr algn="just"/>
            <a:r>
              <a:rPr lang="en-US" dirty="0" smtClean="0"/>
              <a:t>Name: &lt;input type="text" name="</a:t>
            </a:r>
            <a:r>
              <a:rPr lang="en-US" dirty="0" err="1" smtClean="0"/>
              <a:t>user_name</a:t>
            </a:r>
            <a:r>
              <a:rPr lang="en-US" dirty="0" smtClean="0"/>
              <a:t>" required="required" /&gt;</a:t>
            </a:r>
          </a:p>
          <a:p>
            <a:pPr algn="just"/>
            <a:r>
              <a:rPr lang="en-US" dirty="0" smtClean="0"/>
              <a:t>&lt;input type="submit" /&gt;</a:t>
            </a:r>
          </a:p>
          <a:p>
            <a:pPr algn="just"/>
            <a:r>
              <a:rPr lang="en-US" dirty="0" smtClean="0"/>
              <a:t>&lt;/form&gt;</a:t>
            </a:r>
          </a:p>
          <a:p>
            <a:pPr algn="just"/>
            <a:endParaRPr lang="en-US" dirty="0" smtClean="0"/>
          </a:p>
          <a:p>
            <a:pPr algn="just"/>
            <a:r>
              <a:rPr lang="en-US" dirty="0" smtClean="0"/>
              <a:t>&lt;/body&gt;</a:t>
            </a:r>
          </a:p>
          <a:p>
            <a:pPr algn="just"/>
            <a:r>
              <a:rPr lang="en-US" dirty="0" smtClean="0"/>
              <a:t>&lt;/html&gt;</a:t>
            </a:r>
          </a:p>
          <a:p>
            <a:pPr algn="just"/>
            <a:endParaRPr lang="en-US" dirty="0" smtClean="0"/>
          </a:p>
        </p:txBody>
      </p:sp>
      <p:sp>
        <p:nvSpPr>
          <p:cNvPr id="2" name="Slide Number Placeholder 1"/>
          <p:cNvSpPr>
            <a:spLocks noGrp="1"/>
          </p:cNvSpPr>
          <p:nvPr>
            <p:ph type="sldNum" sz="quarter" idx="10"/>
          </p:nvPr>
        </p:nvSpPr>
        <p:spPr/>
        <p:txBody>
          <a:bodyPr/>
          <a:lstStyle/>
          <a:p>
            <a:fld id="{4704AA71-C613-6B42-8773-688627DE3311}" type="slidenum">
              <a:rPr lang="en-US" smtClean="0"/>
              <a:pPr/>
              <a:t>178</a:t>
            </a:fld>
            <a:endParaRPr lang="en-US"/>
          </a:p>
        </p:txBody>
      </p:sp>
    </p:spTree>
    <p:extLst>
      <p:ext uri="{BB962C8B-B14F-4D97-AF65-F5344CB8AC3E}">
        <p14:creationId xmlns:p14="http://schemas.microsoft.com/office/powerpoint/2010/main" val="260217568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a:prstGeom prst="rect">
            <a:avLst/>
          </a:prstGeom>
          <a:noFill/>
          <a:ln w="12700">
            <a:solidFill>
              <a:prstClr val="black"/>
            </a:solidFill>
          </a:ln>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704AA71-C613-6B42-8773-688627DE3311}" type="slidenum">
              <a:rPr lang="en-US" smtClean="0"/>
              <a:pPr/>
              <a:t>179</a:t>
            </a:fld>
            <a:endParaRPr lang="en-US"/>
          </a:p>
        </p:txBody>
      </p:sp>
    </p:spTree>
    <p:extLst>
      <p:ext uri="{BB962C8B-B14F-4D97-AF65-F5344CB8AC3E}">
        <p14:creationId xmlns:p14="http://schemas.microsoft.com/office/powerpoint/2010/main" val="404165019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a:prstGeom prst="rect">
            <a:avLst/>
          </a:prstGeom>
          <a:noFill/>
          <a:ln w="12700">
            <a:solidFill>
              <a:prstClr val="black"/>
            </a:solidFill>
          </a:ln>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704AA71-C613-6B42-8773-688627DE3311}" type="slidenum">
              <a:rPr lang="en-US" smtClean="0"/>
              <a:pPr/>
              <a:t>180</a:t>
            </a:fld>
            <a:endParaRPr lang="en-US"/>
          </a:p>
        </p:txBody>
      </p:sp>
    </p:spTree>
    <p:extLst>
      <p:ext uri="{BB962C8B-B14F-4D97-AF65-F5344CB8AC3E}">
        <p14:creationId xmlns:p14="http://schemas.microsoft.com/office/powerpoint/2010/main" val="155885402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a:prstGeom prst="rect">
            <a:avLst/>
          </a:prstGeom>
          <a:noFill/>
          <a:ln w="12700">
            <a:solidFill>
              <a:prstClr val="black"/>
            </a:solidFill>
          </a:ln>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704AA71-C613-6B42-8773-688627DE3311}" type="slidenum">
              <a:rPr lang="en-US" smtClean="0"/>
              <a:pPr/>
              <a:t>181</a:t>
            </a:fld>
            <a:endParaRPr lang="en-US"/>
          </a:p>
        </p:txBody>
      </p:sp>
    </p:spTree>
    <p:extLst>
      <p:ext uri="{BB962C8B-B14F-4D97-AF65-F5344CB8AC3E}">
        <p14:creationId xmlns:p14="http://schemas.microsoft.com/office/powerpoint/2010/main" val="120476866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a:prstGeom prst="rect">
            <a:avLst/>
          </a:prstGeom>
          <a:noFill/>
          <a:ln w="12700">
            <a:solidFill>
              <a:prstClr val="black"/>
            </a:solidFill>
          </a:ln>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704AA71-C613-6B42-8773-688627DE3311}" type="slidenum">
              <a:rPr lang="en-US" smtClean="0"/>
              <a:pPr/>
              <a:t>182</a:t>
            </a:fld>
            <a:endParaRPr lang="en-US"/>
          </a:p>
        </p:txBody>
      </p:sp>
    </p:spTree>
    <p:extLst>
      <p:ext uri="{BB962C8B-B14F-4D97-AF65-F5344CB8AC3E}">
        <p14:creationId xmlns:p14="http://schemas.microsoft.com/office/powerpoint/2010/main" val="21202834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a:prstGeom prst="rect">
            <a:avLst/>
          </a:prstGeom>
          <a:noFill/>
          <a:ln w="12700">
            <a:solidFill>
              <a:prstClr val="black"/>
            </a:solidFill>
          </a:ln>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704AA71-C613-6B42-8773-688627DE3311}" type="slidenum">
              <a:rPr lang="en-US" smtClean="0"/>
              <a:pPr/>
              <a:t>110</a:t>
            </a:fld>
            <a:endParaRPr lang="en-US"/>
          </a:p>
        </p:txBody>
      </p:sp>
    </p:spTree>
    <p:extLst>
      <p:ext uri="{BB962C8B-B14F-4D97-AF65-F5344CB8AC3E}">
        <p14:creationId xmlns:p14="http://schemas.microsoft.com/office/powerpoint/2010/main" val="217805395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a:prstGeom prst="rect">
            <a:avLst/>
          </a:prstGeom>
          <a:noFill/>
          <a:ln w="12700">
            <a:solidFill>
              <a:prstClr val="black"/>
            </a:solidFill>
          </a:ln>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704AA71-C613-6B42-8773-688627DE3311}" type="slidenum">
              <a:rPr lang="en-US" smtClean="0"/>
              <a:pPr/>
              <a:t>183</a:t>
            </a:fld>
            <a:endParaRPr lang="en-US"/>
          </a:p>
        </p:txBody>
      </p:sp>
    </p:spTree>
    <p:extLst>
      <p:ext uri="{BB962C8B-B14F-4D97-AF65-F5344CB8AC3E}">
        <p14:creationId xmlns:p14="http://schemas.microsoft.com/office/powerpoint/2010/main" val="276286943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205A2D3-B1C3-4F22-8DD9-DC5C67F08A94}" type="slidenum">
              <a:rPr lang="en-US"/>
              <a:pPr/>
              <a:t>266</a:t>
            </a:fld>
            <a:endParaRPr lang="en-US"/>
          </a:p>
        </p:txBody>
      </p:sp>
      <p:sp>
        <p:nvSpPr>
          <p:cNvPr id="123906" name="Rectangle 2"/>
          <p:cNvSpPr>
            <a:spLocks noGrp="1" noRot="1" noChangeAspect="1" noChangeArrowheads="1" noTextEdit="1"/>
          </p:cNvSpPr>
          <p:nvPr>
            <p:ph type="sldImg"/>
          </p:nvPr>
        </p:nvSpPr>
        <p:spPr>
          <a:xfrm>
            <a:off x="1143000" y="685800"/>
            <a:ext cx="4572000" cy="3429000"/>
          </a:xfrm>
          <a:prstGeom prst="rect">
            <a:avLst/>
          </a:prstGeom>
          <a:ln/>
        </p:spPr>
      </p:sp>
      <p:sp>
        <p:nvSpPr>
          <p:cNvPr id="123907"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33663979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32B68F5-1D05-4BF3-81E7-B8C32CA35D5E}" type="slidenum">
              <a:rPr lang="en-US"/>
              <a:pPr/>
              <a:t>272</a:t>
            </a:fld>
            <a:endParaRPr lang="en-US"/>
          </a:p>
        </p:txBody>
      </p:sp>
      <p:sp>
        <p:nvSpPr>
          <p:cNvPr id="145410" name="Rectangle 2"/>
          <p:cNvSpPr>
            <a:spLocks noGrp="1" noRot="1" noChangeAspect="1" noChangeArrowheads="1" noTextEdit="1"/>
          </p:cNvSpPr>
          <p:nvPr>
            <p:ph type="sldImg"/>
          </p:nvPr>
        </p:nvSpPr>
        <p:spPr>
          <a:xfrm>
            <a:off x="1143000" y="685800"/>
            <a:ext cx="4572000" cy="3429000"/>
          </a:xfrm>
          <a:prstGeom prst="rect">
            <a:avLst/>
          </a:prstGeom>
          <a:ln/>
        </p:spPr>
      </p:sp>
      <p:sp>
        <p:nvSpPr>
          <p:cNvPr id="145411" name="Rectangle 3"/>
          <p:cNvSpPr>
            <a:spLocks noGrp="1" noChangeArrowheads="1"/>
          </p:cNvSpPr>
          <p:nvPr>
            <p:ph type="body" idx="1"/>
          </p:nvPr>
        </p:nvSpPr>
        <p:spPr/>
        <p:txBody>
          <a:bodyPr/>
          <a:lstStyle/>
          <a:p>
            <a:pPr marL="228600" indent="-228600"/>
            <a:r>
              <a:rPr lang="en-US" dirty="0" smtClean="0"/>
              <a:t>Content</a:t>
            </a:r>
            <a:r>
              <a:rPr lang="en-US" baseline="0" dirty="0" smtClean="0"/>
              <a:t> Delivery Network (CDN)</a:t>
            </a:r>
            <a:endParaRPr lang="en-US" dirty="0"/>
          </a:p>
        </p:txBody>
      </p:sp>
    </p:spTree>
    <p:extLst>
      <p:ext uri="{BB962C8B-B14F-4D97-AF65-F5344CB8AC3E}">
        <p14:creationId xmlns:p14="http://schemas.microsoft.com/office/powerpoint/2010/main" val="29360253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D12550C-20B5-4762-8C8E-A4105E8977C4}" type="slidenum">
              <a:rPr lang="en-US"/>
              <a:pPr/>
              <a:t>273</a:t>
            </a:fld>
            <a:endParaRPr lang="en-US"/>
          </a:p>
        </p:txBody>
      </p:sp>
      <p:sp>
        <p:nvSpPr>
          <p:cNvPr id="36866" name="Rectangle 2"/>
          <p:cNvSpPr>
            <a:spLocks noGrp="1" noRot="1" noChangeAspect="1" noChangeArrowheads="1" noTextEdit="1"/>
          </p:cNvSpPr>
          <p:nvPr>
            <p:ph type="sldImg"/>
          </p:nvPr>
        </p:nvSpPr>
        <p:spPr>
          <a:xfrm>
            <a:off x="1143000" y="685800"/>
            <a:ext cx="4572000" cy="3429000"/>
          </a:xfrm>
          <a:prstGeom prst="rect">
            <a:avLst/>
          </a:prstGeom>
          <a:ln/>
        </p:spPr>
      </p:sp>
      <p:sp>
        <p:nvSpPr>
          <p:cNvPr id="36867"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52209999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A097429-C470-4215-966E-9A0F4900A49A}" type="slidenum">
              <a:rPr lang="en-US"/>
              <a:pPr/>
              <a:t>274</a:t>
            </a:fld>
            <a:endParaRPr lang="en-US"/>
          </a:p>
        </p:txBody>
      </p:sp>
      <p:sp>
        <p:nvSpPr>
          <p:cNvPr id="34818" name="Rectangle 2"/>
          <p:cNvSpPr>
            <a:spLocks noGrp="1" noRot="1" noChangeAspect="1" noChangeArrowheads="1" noTextEdit="1"/>
          </p:cNvSpPr>
          <p:nvPr>
            <p:ph type="sldImg"/>
          </p:nvPr>
        </p:nvSpPr>
        <p:spPr>
          <a:xfrm>
            <a:off x="1143000" y="685800"/>
            <a:ext cx="4572000" cy="3429000"/>
          </a:xfrm>
          <a:prstGeom prst="rect">
            <a:avLst/>
          </a:prstGeom>
          <a:ln/>
        </p:spPr>
      </p:sp>
      <p:sp>
        <p:nvSpPr>
          <p:cNvPr id="34819" name="Rectangle 3"/>
          <p:cNvSpPr>
            <a:spLocks noGrp="1" noChangeArrowheads="1"/>
          </p:cNvSpPr>
          <p:nvPr>
            <p:ph type="body" idx="1"/>
          </p:nvPr>
        </p:nvSpPr>
        <p:spPr/>
        <p:txBody>
          <a:bodyPr/>
          <a:lstStyle/>
          <a:p>
            <a:pPr>
              <a:buFontTx/>
              <a:buChar char="•"/>
            </a:pPr>
            <a:r>
              <a:rPr lang="en-US" dirty="0"/>
              <a:t>In JavaScript, a declared function is by default a class and can be instantiated using the new operator</a:t>
            </a:r>
          </a:p>
          <a:p>
            <a:pPr>
              <a:buFontTx/>
              <a:buChar char="•"/>
            </a:pPr>
            <a:r>
              <a:rPr lang="en-US" dirty="0"/>
              <a:t>$ is the identifier name for the </a:t>
            </a:r>
            <a:r>
              <a:rPr lang="en-US" dirty="0" err="1"/>
              <a:t>jQuery</a:t>
            </a:r>
            <a:r>
              <a:rPr lang="en-US" dirty="0"/>
              <a:t> object</a:t>
            </a:r>
          </a:p>
        </p:txBody>
      </p:sp>
    </p:spTree>
    <p:extLst>
      <p:ext uri="{BB962C8B-B14F-4D97-AF65-F5344CB8AC3E}">
        <p14:creationId xmlns:p14="http://schemas.microsoft.com/office/powerpoint/2010/main" val="43412243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AF4B0FB-6472-40E2-B207-0239AF010D7C}" type="slidenum">
              <a:rPr lang="en-US"/>
              <a:pPr/>
              <a:t>275</a:t>
            </a:fld>
            <a:endParaRPr lang="en-US"/>
          </a:p>
        </p:txBody>
      </p:sp>
      <p:sp>
        <p:nvSpPr>
          <p:cNvPr id="16386" name="Rectangle 2"/>
          <p:cNvSpPr>
            <a:spLocks noGrp="1" noRot="1" noChangeAspect="1" noChangeArrowheads="1" noTextEdit="1"/>
          </p:cNvSpPr>
          <p:nvPr>
            <p:ph type="sldImg"/>
          </p:nvPr>
        </p:nvSpPr>
        <p:spPr>
          <a:xfrm>
            <a:off x="1143000" y="685800"/>
            <a:ext cx="4572000" cy="3429000"/>
          </a:xfrm>
          <a:prstGeom prst="rect">
            <a:avLst/>
          </a:prstGeom>
          <a:ln/>
        </p:spPr>
      </p:sp>
      <p:sp>
        <p:nvSpPr>
          <p:cNvPr id="16387"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9754257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3BED83E-3998-439A-B280-CAA9257E8BCF}" type="slidenum">
              <a:rPr lang="en-US"/>
              <a:pPr/>
              <a:t>277</a:t>
            </a:fld>
            <a:endParaRPr lang="en-US"/>
          </a:p>
        </p:txBody>
      </p:sp>
      <p:sp>
        <p:nvSpPr>
          <p:cNvPr id="13314" name="Rectangle 2"/>
          <p:cNvSpPr>
            <a:spLocks noGrp="1" noRot="1" noChangeAspect="1" noChangeArrowheads="1" noTextEdit="1"/>
          </p:cNvSpPr>
          <p:nvPr>
            <p:ph type="sldImg"/>
          </p:nvPr>
        </p:nvSpPr>
        <p:spPr>
          <a:xfrm>
            <a:off x="1143000" y="685800"/>
            <a:ext cx="4572000" cy="3429000"/>
          </a:xfrm>
          <a:prstGeom prst="rect">
            <a:avLst/>
          </a:prstGeom>
          <a:ln/>
        </p:spPr>
      </p:sp>
      <p:sp>
        <p:nvSpPr>
          <p:cNvPr id="13315" name="Rectangle 3"/>
          <p:cNvSpPr>
            <a:spLocks noGrp="1" noChangeArrowheads="1"/>
          </p:cNvSpPr>
          <p:nvPr>
            <p:ph type="body" idx="1"/>
          </p:nvPr>
        </p:nvSpPr>
        <p:spPr/>
        <p:txBody>
          <a:bodyPr/>
          <a:lstStyle/>
          <a:p>
            <a:r>
              <a:rPr lang="en-US"/>
              <a:t>Most jQuery functions that you want to run after the document (page) is loaded, use this construct.</a:t>
            </a:r>
          </a:p>
          <a:p>
            <a:r>
              <a:rPr lang="en-US"/>
              <a:t>Examples of actions that can fail if functions are run before the document is fully loaded:</a:t>
            </a:r>
          </a:p>
          <a:p>
            <a:pPr>
              <a:buFontTx/>
              <a:buChar char="•"/>
            </a:pPr>
            <a:r>
              <a:rPr lang="en-US"/>
              <a:t>Trying to hide an element that doesn't exist</a:t>
            </a:r>
          </a:p>
          <a:p>
            <a:pPr>
              <a:buFontTx/>
              <a:buChar char="•"/>
            </a:pPr>
            <a:r>
              <a:rPr lang="en-US"/>
              <a:t>Trying to get the size of an image that is not loaded</a:t>
            </a:r>
          </a:p>
        </p:txBody>
      </p:sp>
    </p:spTree>
    <p:extLst>
      <p:ext uri="{BB962C8B-B14F-4D97-AF65-F5344CB8AC3E}">
        <p14:creationId xmlns:p14="http://schemas.microsoft.com/office/powerpoint/2010/main" val="89859030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6A89F4E-535A-47DA-9C96-28C81695B188}" type="slidenum">
              <a:rPr lang="en-US"/>
              <a:pPr/>
              <a:t>279</a:t>
            </a:fld>
            <a:endParaRPr lang="en-US"/>
          </a:p>
        </p:txBody>
      </p:sp>
      <p:sp>
        <p:nvSpPr>
          <p:cNvPr id="126978" name="Rectangle 2"/>
          <p:cNvSpPr>
            <a:spLocks noGrp="1" noRot="1" noChangeAspect="1" noChangeArrowheads="1" noTextEdit="1"/>
          </p:cNvSpPr>
          <p:nvPr>
            <p:ph type="sldImg"/>
          </p:nvPr>
        </p:nvSpPr>
        <p:spPr>
          <a:xfrm>
            <a:off x="1143000" y="685800"/>
            <a:ext cx="4572000" cy="3429000"/>
          </a:xfrm>
          <a:prstGeom prst="rect">
            <a:avLst/>
          </a:prstGeom>
          <a:ln/>
        </p:spPr>
      </p:sp>
      <p:sp>
        <p:nvSpPr>
          <p:cNvPr id="12697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17491409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E780FF8-3AF2-4800-B505-1B111184A40A}" type="slidenum">
              <a:rPr lang="en-US"/>
              <a:pPr/>
              <a:t>284</a:t>
            </a:fld>
            <a:endParaRPr lang="en-US"/>
          </a:p>
        </p:txBody>
      </p:sp>
      <p:sp>
        <p:nvSpPr>
          <p:cNvPr id="21506" name="Rectangle 2"/>
          <p:cNvSpPr>
            <a:spLocks noGrp="1" noRot="1" noChangeAspect="1" noChangeArrowheads="1" noTextEdit="1"/>
          </p:cNvSpPr>
          <p:nvPr>
            <p:ph type="sldImg"/>
          </p:nvPr>
        </p:nvSpPr>
        <p:spPr>
          <a:xfrm>
            <a:off x="1143000" y="685800"/>
            <a:ext cx="4572000" cy="3429000"/>
          </a:xfrm>
          <a:prstGeom prst="rect">
            <a:avLst/>
          </a:prstGeom>
          <a:ln/>
        </p:spPr>
      </p:sp>
      <p:sp>
        <p:nvSpPr>
          <p:cNvPr id="21507"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868115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2CFF004-4CB5-4D06-B778-20FEA1AC1237}" type="slidenum">
              <a:rPr lang="en-US"/>
              <a:pPr/>
              <a:t>285</a:t>
            </a:fld>
            <a:endParaRPr lang="en-US"/>
          </a:p>
        </p:txBody>
      </p:sp>
      <p:sp>
        <p:nvSpPr>
          <p:cNvPr id="128002" name="Rectangle 2"/>
          <p:cNvSpPr>
            <a:spLocks noGrp="1" noRot="1" noChangeAspect="1" noChangeArrowheads="1" noTextEdit="1"/>
          </p:cNvSpPr>
          <p:nvPr>
            <p:ph type="sldImg"/>
          </p:nvPr>
        </p:nvSpPr>
        <p:spPr>
          <a:xfrm>
            <a:off x="1143000" y="685800"/>
            <a:ext cx="4572000" cy="3429000"/>
          </a:xfrm>
          <a:prstGeom prst="rect">
            <a:avLst/>
          </a:prstGeom>
          <a:ln/>
        </p:spPr>
      </p:sp>
      <p:sp>
        <p:nvSpPr>
          <p:cNvPr id="12800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9442523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a:prstGeom prst="rect">
            <a:avLst/>
          </a:prstGeom>
          <a:noFill/>
          <a:ln w="12700">
            <a:solidFill>
              <a:prstClr val="black"/>
            </a:solidFill>
          </a:ln>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704AA71-C613-6B42-8773-688627DE3311}" type="slidenum">
              <a:rPr lang="en-US" smtClean="0"/>
              <a:pPr/>
              <a:t>111</a:t>
            </a:fld>
            <a:endParaRPr lang="en-US"/>
          </a:p>
        </p:txBody>
      </p:sp>
    </p:spTree>
    <p:extLst>
      <p:ext uri="{BB962C8B-B14F-4D97-AF65-F5344CB8AC3E}">
        <p14:creationId xmlns:p14="http://schemas.microsoft.com/office/powerpoint/2010/main" val="3153075608"/>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C99DA2A-CDF8-4F31-BF22-43B1538A81C5}" type="slidenum">
              <a:rPr lang="en-US"/>
              <a:pPr/>
              <a:t>286</a:t>
            </a:fld>
            <a:endParaRPr lang="en-US"/>
          </a:p>
        </p:txBody>
      </p:sp>
      <p:sp>
        <p:nvSpPr>
          <p:cNvPr id="129026" name="Rectangle 2"/>
          <p:cNvSpPr>
            <a:spLocks noGrp="1" noRot="1" noChangeAspect="1" noChangeArrowheads="1" noTextEdit="1"/>
          </p:cNvSpPr>
          <p:nvPr>
            <p:ph type="sldImg"/>
          </p:nvPr>
        </p:nvSpPr>
        <p:spPr>
          <a:xfrm>
            <a:off x="1143000" y="685800"/>
            <a:ext cx="4572000" cy="3429000"/>
          </a:xfrm>
          <a:prstGeom prst="rect">
            <a:avLst/>
          </a:prstGeom>
          <a:ln/>
        </p:spPr>
      </p:sp>
      <p:sp>
        <p:nvSpPr>
          <p:cNvPr id="129027"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06611382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C1E1E76-0292-4BC3-9AD2-7C1F5C6E6341}" type="slidenum">
              <a:rPr lang="en-US"/>
              <a:pPr/>
              <a:t>287</a:t>
            </a:fld>
            <a:endParaRPr lang="en-US"/>
          </a:p>
        </p:txBody>
      </p:sp>
      <p:sp>
        <p:nvSpPr>
          <p:cNvPr id="23554" name="Rectangle 2"/>
          <p:cNvSpPr>
            <a:spLocks noGrp="1" noRot="1" noChangeAspect="1" noChangeArrowheads="1" noTextEdit="1"/>
          </p:cNvSpPr>
          <p:nvPr>
            <p:ph type="sldImg"/>
          </p:nvPr>
        </p:nvSpPr>
        <p:spPr>
          <a:xfrm>
            <a:off x="1143000" y="685800"/>
            <a:ext cx="4572000" cy="3429000"/>
          </a:xfrm>
          <a:prstGeom prst="rect">
            <a:avLst/>
          </a:prstGeom>
          <a:ln/>
        </p:spPr>
      </p:sp>
      <p:sp>
        <p:nvSpPr>
          <p:cNvPr id="23555" name="Rectangle 3"/>
          <p:cNvSpPr>
            <a:spLocks noGrp="1" noChangeArrowheads="1"/>
          </p:cNvSpPr>
          <p:nvPr>
            <p:ph type="body" idx="1"/>
          </p:nvPr>
        </p:nvSpPr>
        <p:spPr/>
        <p:txBody>
          <a:bodyPr/>
          <a:lstStyle/>
          <a:p>
            <a:pPr>
              <a:buFontTx/>
              <a:buChar char="•"/>
            </a:pPr>
            <a:r>
              <a:rPr lang="en-US" dirty="0"/>
              <a:t>Attributes are parameters to HTML elements</a:t>
            </a:r>
          </a:p>
          <a:p>
            <a:pPr>
              <a:buFontTx/>
              <a:buChar char="•"/>
            </a:pPr>
            <a:r>
              <a:rPr lang="en-US" dirty="0"/>
              <a:t>Example: in &lt;input type=“text”&gt;, ‘type’ is the attribute and ‘text’ is its value</a:t>
            </a:r>
          </a:p>
          <a:p>
            <a:pPr>
              <a:buFontTx/>
              <a:buChar char="•"/>
            </a:pPr>
            <a:r>
              <a:rPr lang="en-US" dirty="0"/>
              <a:t>Example: in &lt;a </a:t>
            </a:r>
            <a:r>
              <a:rPr lang="en-US" dirty="0" err="1"/>
              <a:t>href</a:t>
            </a:r>
            <a:r>
              <a:rPr lang="en-US" dirty="0"/>
              <a:t>=“http://google.com” target=“_blank”&gt;, target is the attribute and _blank is its value</a:t>
            </a:r>
          </a:p>
        </p:txBody>
      </p:sp>
    </p:spTree>
    <p:extLst>
      <p:ext uri="{BB962C8B-B14F-4D97-AF65-F5344CB8AC3E}">
        <p14:creationId xmlns:p14="http://schemas.microsoft.com/office/powerpoint/2010/main" val="92076726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D0EB054-9290-4EB6-AD9D-C3C417391D00}" type="slidenum">
              <a:rPr lang="en-US"/>
              <a:pPr/>
              <a:t>288</a:t>
            </a:fld>
            <a:endParaRPr lang="en-US"/>
          </a:p>
        </p:txBody>
      </p:sp>
      <p:sp>
        <p:nvSpPr>
          <p:cNvPr id="140290" name="Rectangle 2"/>
          <p:cNvSpPr>
            <a:spLocks noGrp="1" noRot="1" noChangeAspect="1" noChangeArrowheads="1" noTextEdit="1"/>
          </p:cNvSpPr>
          <p:nvPr>
            <p:ph type="sldImg"/>
          </p:nvPr>
        </p:nvSpPr>
        <p:spPr>
          <a:xfrm>
            <a:off x="1143000" y="685800"/>
            <a:ext cx="4572000" cy="3429000"/>
          </a:xfrm>
          <a:prstGeom prst="rect">
            <a:avLst/>
          </a:prstGeom>
          <a:ln/>
        </p:spPr>
      </p:sp>
      <p:sp>
        <p:nvSpPr>
          <p:cNvPr id="14029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804880879"/>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743CB5D-20EF-4C9E-9A3F-DA77C4FA6F63}" type="slidenum">
              <a:rPr lang="en-US"/>
              <a:pPr/>
              <a:t>289</a:t>
            </a:fld>
            <a:endParaRPr lang="en-US"/>
          </a:p>
        </p:txBody>
      </p:sp>
      <p:sp>
        <p:nvSpPr>
          <p:cNvPr id="139266" name="Rectangle 2"/>
          <p:cNvSpPr>
            <a:spLocks noGrp="1" noRot="1" noChangeAspect="1" noChangeArrowheads="1" noTextEdit="1"/>
          </p:cNvSpPr>
          <p:nvPr>
            <p:ph type="sldImg"/>
          </p:nvPr>
        </p:nvSpPr>
        <p:spPr>
          <a:xfrm>
            <a:off x="1143000" y="685800"/>
            <a:ext cx="4572000" cy="3429000"/>
          </a:xfrm>
          <a:prstGeom prst="rect">
            <a:avLst/>
          </a:prstGeom>
          <a:ln/>
        </p:spPr>
      </p:sp>
      <p:sp>
        <p:nvSpPr>
          <p:cNvPr id="139267"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75159039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062087C-56B5-469F-9590-EC25D918F86A}" type="slidenum">
              <a:rPr lang="en-US"/>
              <a:pPr/>
              <a:t>293</a:t>
            </a:fld>
            <a:endParaRPr lang="en-US"/>
          </a:p>
        </p:txBody>
      </p:sp>
      <p:sp>
        <p:nvSpPr>
          <p:cNvPr id="130050" name="Rectangle 2"/>
          <p:cNvSpPr>
            <a:spLocks noGrp="1" noRot="1" noChangeAspect="1" noChangeArrowheads="1" noTextEdit="1"/>
          </p:cNvSpPr>
          <p:nvPr>
            <p:ph type="sldImg"/>
          </p:nvPr>
        </p:nvSpPr>
        <p:spPr>
          <a:xfrm>
            <a:off x="1143000" y="685800"/>
            <a:ext cx="4572000" cy="3429000"/>
          </a:xfrm>
          <a:prstGeom prst="rect">
            <a:avLst/>
          </a:prstGeom>
          <a:ln/>
        </p:spPr>
      </p:sp>
      <p:sp>
        <p:nvSpPr>
          <p:cNvPr id="13005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9767504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a:prstGeom prst="rect">
            <a:avLst/>
          </a:prstGeom>
          <a:noFill/>
          <a:ln w="12700">
            <a:solidFill>
              <a:prstClr val="black"/>
            </a:solidFill>
          </a:ln>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704AA71-C613-6B42-8773-688627DE3311}" type="slidenum">
              <a:rPr lang="en-US" smtClean="0"/>
              <a:pPr/>
              <a:t>121</a:t>
            </a:fld>
            <a:endParaRPr lang="en-US"/>
          </a:p>
        </p:txBody>
      </p:sp>
    </p:spTree>
    <p:extLst>
      <p:ext uri="{BB962C8B-B14F-4D97-AF65-F5344CB8AC3E}">
        <p14:creationId xmlns:p14="http://schemas.microsoft.com/office/powerpoint/2010/main" val="25587764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2"/>
      </p:bgRef>
    </p:bg>
    <p:spTree>
      <p:nvGrpSpPr>
        <p:cNvPr id="1" name=""/>
        <p:cNvGrpSpPr/>
        <p:nvPr/>
      </p:nvGrpSpPr>
      <p:grpSpPr>
        <a:xfrm>
          <a:off x="0" y="0"/>
          <a:ext cx="0" cy="0"/>
          <a:chOff x="0" y="0"/>
          <a:chExt cx="0" cy="0"/>
        </a:xfrm>
      </p:grpSpPr>
      <p:sp>
        <p:nvSpPr>
          <p:cNvPr id="7" name="Rectangle 6"/>
          <p:cNvSpPr/>
          <p:nvPr/>
        </p:nvSpPr>
        <p:spPr bwMode="white">
          <a:xfrm>
            <a:off x="0" y="5971032"/>
            <a:ext cx="9144000" cy="88696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9144" y="6053328"/>
            <a:ext cx="2249424" cy="71323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tangle 10"/>
          <p:cNvSpPr/>
          <p:nvPr/>
        </p:nvSpPr>
        <p:spPr>
          <a:xfrm>
            <a:off x="2359152" y="6044184"/>
            <a:ext cx="6784848" cy="71323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Title 7"/>
          <p:cNvSpPr>
            <a:spLocks noGrp="1"/>
          </p:cNvSpPr>
          <p:nvPr>
            <p:ph type="ctrTitle"/>
          </p:nvPr>
        </p:nvSpPr>
        <p:spPr>
          <a:xfrm>
            <a:off x="2362200" y="4038600"/>
            <a:ext cx="6477000" cy="1828800"/>
          </a:xfrm>
        </p:spPr>
        <p:txBody>
          <a:bodyPr anchor="b"/>
          <a:lstStyle>
            <a:lvl1pPr>
              <a:defRPr cap="all" baseline="0"/>
            </a:lvl1pPr>
          </a:lstStyle>
          <a:p>
            <a:r>
              <a:rPr kumimoji="0" lang="en-US" smtClean="0"/>
              <a:t>Click to edit Master title style</a:t>
            </a:r>
            <a:endParaRPr kumimoji="0" lang="en-US"/>
          </a:p>
        </p:txBody>
      </p:sp>
      <p:sp>
        <p:nvSpPr>
          <p:cNvPr id="9" name="Subtitle 8"/>
          <p:cNvSpPr>
            <a:spLocks noGrp="1"/>
          </p:cNvSpPr>
          <p:nvPr>
            <p:ph type="subTitle" idx="1"/>
          </p:nvPr>
        </p:nvSpPr>
        <p:spPr>
          <a:xfrm>
            <a:off x="2362200" y="6050037"/>
            <a:ext cx="6705600" cy="685800"/>
          </a:xfrm>
        </p:spPr>
        <p:txBody>
          <a:bodyPr anchor="ctr">
            <a:normAutofit/>
          </a:bodyPr>
          <a:lstStyle>
            <a:lvl1pPr marL="0" indent="0" algn="l">
              <a:buNone/>
              <a:defRPr sz="2600">
                <a:solidFill>
                  <a:srgbClr val="FFFFFF"/>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28" name="Date Placeholder 27"/>
          <p:cNvSpPr>
            <a:spLocks noGrp="1"/>
          </p:cNvSpPr>
          <p:nvPr>
            <p:ph type="dt" sz="half" idx="10"/>
          </p:nvPr>
        </p:nvSpPr>
        <p:spPr>
          <a:xfrm>
            <a:off x="76200" y="6068699"/>
            <a:ext cx="2057400" cy="685800"/>
          </a:xfrm>
        </p:spPr>
        <p:txBody>
          <a:bodyPr>
            <a:noAutofit/>
          </a:bodyPr>
          <a:lstStyle>
            <a:lvl1pPr algn="ctr">
              <a:defRPr sz="2000">
                <a:solidFill>
                  <a:srgbClr val="FFFFFF"/>
                </a:solidFill>
              </a:defRPr>
            </a:lvl1pPr>
          </a:lstStyle>
          <a:p>
            <a:fld id="{1D8BD707-D9CF-40AE-B4C6-C98DA3205C09}" type="datetimeFigureOut">
              <a:rPr lang="en-US" smtClean="0"/>
              <a:pPr/>
              <a:t>1/6/2015</a:t>
            </a:fld>
            <a:endParaRPr lang="en-US"/>
          </a:p>
        </p:txBody>
      </p:sp>
      <p:sp>
        <p:nvSpPr>
          <p:cNvPr id="17" name="Footer Placeholder 16"/>
          <p:cNvSpPr>
            <a:spLocks noGrp="1"/>
          </p:cNvSpPr>
          <p:nvPr>
            <p:ph type="ftr" sz="quarter" idx="11"/>
          </p:nvPr>
        </p:nvSpPr>
        <p:spPr>
          <a:xfrm>
            <a:off x="2085393" y="236538"/>
            <a:ext cx="5867400" cy="365125"/>
          </a:xfrm>
        </p:spPr>
        <p:txBody>
          <a:bodyPr/>
          <a:lstStyle>
            <a:lvl1pPr algn="r">
              <a:defRPr>
                <a:solidFill>
                  <a:schemeClr val="tx2"/>
                </a:solidFill>
              </a:defRPr>
            </a:lvl1pPr>
          </a:lstStyle>
          <a:p>
            <a:endParaRPr lang="en-US"/>
          </a:p>
        </p:txBody>
      </p:sp>
      <p:sp>
        <p:nvSpPr>
          <p:cNvPr id="29" name="Slide Number Placeholder 28"/>
          <p:cNvSpPr>
            <a:spLocks noGrp="1"/>
          </p:cNvSpPr>
          <p:nvPr>
            <p:ph type="sldNum" sz="quarter" idx="12"/>
          </p:nvPr>
        </p:nvSpPr>
        <p:spPr>
          <a:xfrm>
            <a:off x="8001000" y="228600"/>
            <a:ext cx="838200" cy="381000"/>
          </a:xfrm>
        </p:spPr>
        <p:txBody>
          <a:bodyPr/>
          <a:lstStyle>
            <a:lvl1pPr>
              <a:defRPr>
                <a:solidFill>
                  <a:schemeClr val="tx2"/>
                </a:solidFill>
              </a:defRPr>
            </a:lvl1pPr>
          </a:lstStyle>
          <a:p>
            <a:fld id="{B6F15528-21DE-4FAA-801E-634DDDAF4B2B}"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1D8BD707-D9CF-40AE-B4C6-C98DA3205C09}" type="datetimeFigureOut">
              <a:rPr lang="en-US" smtClean="0"/>
              <a:pPr/>
              <a:t>1/6/2015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bg>
      <p:bgRef idx="1001">
        <a:schemeClr val="bg1"/>
      </p:bgRef>
    </p:bg>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609600"/>
            <a:ext cx="2057400" cy="5516563"/>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609600"/>
            <a:ext cx="5562600" cy="5516564"/>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a:xfrm>
            <a:off x="6553200" y="6248402"/>
            <a:ext cx="2209800" cy="365125"/>
          </a:xfrm>
        </p:spPr>
        <p:txBody>
          <a:bodyPr/>
          <a:lstStyle/>
          <a:p>
            <a:fld id="{1D8BD707-D9CF-40AE-B4C6-C98DA3205C09}" type="datetimeFigureOut">
              <a:rPr lang="en-US" smtClean="0"/>
              <a:pPr/>
              <a:t>1/6/2015</a:t>
            </a:fld>
            <a:endParaRPr lang="en-US"/>
          </a:p>
        </p:txBody>
      </p:sp>
      <p:sp>
        <p:nvSpPr>
          <p:cNvPr id="5" name="Footer Placeholder 4"/>
          <p:cNvSpPr>
            <a:spLocks noGrp="1"/>
          </p:cNvSpPr>
          <p:nvPr>
            <p:ph type="ftr" sz="quarter" idx="11"/>
          </p:nvPr>
        </p:nvSpPr>
        <p:spPr>
          <a:xfrm>
            <a:off x="457201" y="6248207"/>
            <a:ext cx="5573483" cy="365125"/>
          </a:xfrm>
        </p:spPr>
        <p:txBody>
          <a:bodyPr/>
          <a:lstStyle/>
          <a:p>
            <a:endParaRPr lang="en-US"/>
          </a:p>
        </p:txBody>
      </p:sp>
      <p:sp>
        <p:nvSpPr>
          <p:cNvPr id="7" name="Rectangle 6"/>
          <p:cNvSpPr/>
          <p:nvPr/>
        </p:nvSpPr>
        <p:spPr bwMode="white">
          <a:xfrm>
            <a:off x="6096318" y="0"/>
            <a:ext cx="320040" cy="6858000"/>
          </a:xfrm>
          <a:prstGeom prst="rect">
            <a:avLst/>
          </a:prstGeom>
          <a:solidFill>
            <a:srgbClr val="FFFFFF"/>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8" name="Rectangle 7"/>
          <p:cNvSpPr/>
          <p:nvPr/>
        </p:nvSpPr>
        <p:spPr>
          <a:xfrm>
            <a:off x="6142038" y="609600"/>
            <a:ext cx="228600" cy="6248400"/>
          </a:xfrm>
          <a:prstGeom prst="rect">
            <a:avLst/>
          </a:prstGeom>
          <a:solidFill>
            <a:schemeClr val="accent1"/>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9" name="Rectangle 8"/>
          <p:cNvSpPr/>
          <p:nvPr/>
        </p:nvSpPr>
        <p:spPr>
          <a:xfrm>
            <a:off x="6142038" y="0"/>
            <a:ext cx="228600" cy="533400"/>
          </a:xfrm>
          <a:prstGeom prst="rect">
            <a:avLst/>
          </a:prstGeom>
          <a:solidFill>
            <a:schemeClr val="accent2"/>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6" name="Slide Number Placeholder 5"/>
          <p:cNvSpPr>
            <a:spLocks noGrp="1"/>
          </p:cNvSpPr>
          <p:nvPr>
            <p:ph type="sldNum" sz="quarter" idx="12"/>
          </p:nvPr>
        </p:nvSpPr>
        <p:spPr>
          <a:xfrm rot="5400000">
            <a:off x="5989638" y="144462"/>
            <a:ext cx="533400" cy="244476"/>
          </a:xfrm>
        </p:spPr>
        <p:txBody>
          <a:bodyPr/>
          <a:lstStyle/>
          <a:p>
            <a:fld id="{B6F15528-21DE-4FAA-801E-634DDDAF4B2B}"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Content slide">
    <p:spTree>
      <p:nvGrpSpPr>
        <p:cNvPr id="1" name=""/>
        <p:cNvGrpSpPr/>
        <p:nvPr/>
      </p:nvGrpSpPr>
      <p:grpSpPr>
        <a:xfrm>
          <a:off x="0" y="0"/>
          <a:ext cx="0" cy="0"/>
          <a:chOff x="0" y="0"/>
          <a:chExt cx="0" cy="0"/>
        </a:xfrm>
      </p:grpSpPr>
      <p:sp>
        <p:nvSpPr>
          <p:cNvPr id="5" name="Text Placeholder 14"/>
          <p:cNvSpPr>
            <a:spLocks noGrp="1"/>
          </p:cNvSpPr>
          <p:nvPr>
            <p:ph type="body" sz="quarter" idx="11" hasCustomPrompt="1"/>
          </p:nvPr>
        </p:nvSpPr>
        <p:spPr>
          <a:xfrm>
            <a:off x="460376" y="145140"/>
            <a:ext cx="8229600" cy="553998"/>
          </a:xfrm>
          <a:noFill/>
          <a:ln w="9525">
            <a:noFill/>
            <a:miter lim="800000"/>
            <a:headEnd/>
            <a:tailEnd/>
          </a:ln>
        </p:spPr>
        <p:txBody>
          <a:bodyPr vert="horz" wrap="square" lIns="91440" tIns="45720" rIns="91440" bIns="45720" numCol="1" rtlCol="0" anchor="t" anchorCtr="0" compatLnSpc="1">
            <a:prstTxWarp prst="textNoShape">
              <a:avLst/>
            </a:prstTxWarp>
            <a:spAutoFit/>
          </a:bodyPr>
          <a:lstStyle>
            <a:lvl1pPr algn="l" defTabSz="457200" rtl="0" eaLnBrk="1" latinLnBrk="0" hangingPunct="1">
              <a:spcBef>
                <a:spcPct val="0"/>
              </a:spcBef>
              <a:buNone/>
              <a:defRPr lang="en-US" sz="3000" b="1" kern="1200" baseline="0" dirty="0" smtClean="0">
                <a:solidFill>
                  <a:schemeClr val="tx1"/>
                </a:solidFill>
                <a:latin typeface="+mj-lt"/>
                <a:ea typeface="+mn-ea"/>
                <a:cs typeface="Arial"/>
              </a:defRPr>
            </a:lvl1pPr>
          </a:lstStyle>
          <a:p>
            <a:pPr lvl="0"/>
            <a:r>
              <a:rPr lang="en-US" dirty="0" smtClean="0"/>
              <a:t>Insert Title Here</a:t>
            </a:r>
          </a:p>
        </p:txBody>
      </p:sp>
      <p:sp>
        <p:nvSpPr>
          <p:cNvPr id="7" name="Text Placeholder 5"/>
          <p:cNvSpPr>
            <a:spLocks noGrp="1"/>
          </p:cNvSpPr>
          <p:nvPr>
            <p:ph type="body" sz="quarter" idx="16" hasCustomPrompt="1"/>
          </p:nvPr>
        </p:nvSpPr>
        <p:spPr>
          <a:xfrm>
            <a:off x="457200" y="1360488"/>
            <a:ext cx="8240713" cy="4473575"/>
          </a:xfrm>
        </p:spPr>
        <p:txBody>
          <a:bodyPr/>
          <a:lstStyle>
            <a:lvl1pPr algn="just">
              <a:buClr>
                <a:srgbClr val="0070C0"/>
              </a:buClr>
              <a:defRPr sz="2200">
                <a:solidFill>
                  <a:schemeClr val="tx1"/>
                </a:solidFill>
              </a:defRPr>
            </a:lvl1pPr>
            <a:lvl2pPr algn="just">
              <a:buClr>
                <a:srgbClr val="0070C0"/>
              </a:buClr>
              <a:buFont typeface="Arial" pitchFamily="34" charset="0"/>
              <a:buChar char="•"/>
              <a:defRPr>
                <a:solidFill>
                  <a:schemeClr val="tx1"/>
                </a:solidFill>
              </a:defRPr>
            </a:lvl2pPr>
            <a:lvl3pPr algn="just">
              <a:buClr>
                <a:srgbClr val="0070C0"/>
              </a:buClr>
              <a:buFont typeface="Arial" pitchFamily="34" charset="0"/>
              <a:buChar char="•"/>
              <a:defRPr>
                <a:solidFill>
                  <a:schemeClr val="tx1"/>
                </a:solidFill>
              </a:defRPr>
            </a:lvl3pPr>
            <a:lvl4pPr algn="just">
              <a:buClr>
                <a:srgbClr val="0070C0"/>
              </a:buClr>
              <a:buFont typeface="Arial" pitchFamily="34" charset="0"/>
              <a:buChar char="•"/>
              <a:defRPr>
                <a:solidFill>
                  <a:schemeClr val="tx1"/>
                </a:solidFill>
              </a:defRPr>
            </a:lvl4pPr>
            <a:lvl5pPr algn="just">
              <a:buClr>
                <a:srgbClr val="0070C0"/>
              </a:buClr>
              <a:buFont typeface="Arial" pitchFamily="34" charset="0"/>
              <a:buChar char="•"/>
              <a:defRPr>
                <a:solidFill>
                  <a:schemeClr val="tx1"/>
                </a:solidFill>
              </a:defRPr>
            </a:lvl5pPr>
          </a:lstStyle>
          <a:p>
            <a:pPr lvl="0"/>
            <a:r>
              <a:rPr lang="en-IN" dirty="0" smtClean="0"/>
              <a:t>Please use bullet points on this slide when the content is heavy break it up into highlights, don’t use paragraphs of text</a:t>
            </a:r>
            <a:endParaRPr lang="en-US" dirty="0" smtClean="0"/>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Tree>
    <p:extLst>
      <p:ext uri="{BB962C8B-B14F-4D97-AF65-F5344CB8AC3E}">
        <p14:creationId xmlns:p14="http://schemas.microsoft.com/office/powerpoint/2010/main" val="1590167038"/>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Section breaker slide">
    <p:bg>
      <p:bgPr>
        <a:solidFill>
          <a:schemeClr val="bg1"/>
        </a:solidFill>
        <a:effectLst/>
      </p:bgPr>
    </p:bg>
    <p:spTree>
      <p:nvGrpSpPr>
        <p:cNvPr id="1" name=""/>
        <p:cNvGrpSpPr/>
        <p:nvPr/>
      </p:nvGrpSpPr>
      <p:grpSpPr>
        <a:xfrm>
          <a:off x="0" y="0"/>
          <a:ext cx="0" cy="0"/>
          <a:chOff x="0" y="0"/>
          <a:chExt cx="0" cy="0"/>
        </a:xfrm>
      </p:grpSpPr>
      <p:sp>
        <p:nvSpPr>
          <p:cNvPr id="11" name="Rectangle 10"/>
          <p:cNvSpPr/>
          <p:nvPr userDrawn="1"/>
        </p:nvSpPr>
        <p:spPr>
          <a:xfrm>
            <a:off x="0" y="647700"/>
            <a:ext cx="9144000" cy="3048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a:p>
        </p:txBody>
      </p:sp>
      <p:sp>
        <p:nvSpPr>
          <p:cNvPr id="6" name="Text Placeholder 3"/>
          <p:cNvSpPr>
            <a:spLocks noGrp="1"/>
          </p:cNvSpPr>
          <p:nvPr>
            <p:ph type="body" sz="quarter" idx="11" hasCustomPrompt="1"/>
          </p:nvPr>
        </p:nvSpPr>
        <p:spPr>
          <a:xfrm>
            <a:off x="469901" y="2612799"/>
            <a:ext cx="8220074" cy="623887"/>
          </a:xfrm>
        </p:spPr>
        <p:txBody>
          <a:bodyPr>
            <a:normAutofit/>
          </a:bodyPr>
          <a:lstStyle>
            <a:lvl1pPr algn="ctr">
              <a:buNone/>
              <a:defRPr kumimoji="0" lang="en-US" sz="3400" b="1" i="0" u="none" strike="noStrike" kern="1200" cap="none" spc="0" normalizeH="0" baseline="0" noProof="0" dirty="0" smtClean="0">
                <a:ln>
                  <a:noFill/>
                </a:ln>
                <a:solidFill>
                  <a:schemeClr val="tx1">
                    <a:lumMod val="65000"/>
                    <a:lumOff val="35000"/>
                  </a:schemeClr>
                </a:solidFill>
                <a:effectLst/>
                <a:uLnTx/>
                <a:uFillTx/>
                <a:latin typeface="+mn-lt"/>
                <a:ea typeface="+mn-ea"/>
                <a:cs typeface="Arial"/>
              </a:defRPr>
            </a:lvl1pPr>
          </a:lstStyle>
          <a:p>
            <a:pPr lvl="0"/>
            <a:r>
              <a:rPr lang="en-US" dirty="0" smtClean="0"/>
              <a:t>Section Name Here</a:t>
            </a:r>
          </a:p>
        </p:txBody>
      </p:sp>
      <p:sp>
        <p:nvSpPr>
          <p:cNvPr id="8" name="Text Placeholder 3"/>
          <p:cNvSpPr>
            <a:spLocks noGrp="1"/>
          </p:cNvSpPr>
          <p:nvPr>
            <p:ph type="body" sz="quarter" idx="12" hasCustomPrompt="1"/>
          </p:nvPr>
        </p:nvSpPr>
        <p:spPr>
          <a:xfrm>
            <a:off x="469901" y="3290677"/>
            <a:ext cx="8220074" cy="439496"/>
          </a:xfrm>
        </p:spPr>
        <p:txBody>
          <a:bodyPr>
            <a:normAutofit/>
          </a:bodyPr>
          <a:lstStyle>
            <a:lvl1pPr algn="ctr">
              <a:buNone/>
              <a:defRPr kumimoji="0" lang="en-US" sz="2000" b="0" i="0" u="none" strike="noStrike" kern="1200" cap="none" spc="0" normalizeH="0" baseline="0" noProof="0" dirty="0" smtClean="0">
                <a:ln>
                  <a:noFill/>
                </a:ln>
                <a:solidFill>
                  <a:schemeClr val="tx1">
                    <a:lumMod val="65000"/>
                    <a:lumOff val="35000"/>
                  </a:schemeClr>
                </a:solidFill>
                <a:effectLst/>
                <a:uLnTx/>
                <a:uFillTx/>
                <a:latin typeface="+mn-lt"/>
                <a:ea typeface="+mn-ea"/>
                <a:cs typeface="Arial"/>
              </a:defRPr>
            </a:lvl1pPr>
          </a:lstStyle>
          <a:p>
            <a:pPr lvl="0"/>
            <a:r>
              <a:rPr lang="en-US" dirty="0" smtClean="0"/>
              <a:t>Who what when where</a:t>
            </a:r>
          </a:p>
        </p:txBody>
      </p:sp>
      <p:pic>
        <p:nvPicPr>
          <p:cNvPr id="7" name="Picture 6" descr="WIPRO PPT Design.jpg"/>
          <p:cNvPicPr>
            <a:picLocks noChangeAspect="1"/>
          </p:cNvPicPr>
          <p:nvPr userDrawn="1"/>
        </p:nvPicPr>
        <p:blipFill>
          <a:blip r:embed="rId2"/>
          <a:stretch>
            <a:fillRect/>
          </a:stretch>
        </p:blipFill>
        <p:spPr>
          <a:xfrm>
            <a:off x="5121" y="4471039"/>
            <a:ext cx="9133758" cy="2171061"/>
          </a:xfrm>
          <a:prstGeom prst="rect">
            <a:avLst/>
          </a:prstGeom>
        </p:spPr>
      </p:pic>
      <p:pic>
        <p:nvPicPr>
          <p:cNvPr id="10" name="Picture 9" descr="Slides Master - 51.jpg"/>
          <p:cNvPicPr>
            <a:picLocks noChangeAspect="1"/>
          </p:cNvPicPr>
          <p:nvPr userDrawn="1"/>
        </p:nvPicPr>
        <p:blipFill>
          <a:blip r:embed="rId3"/>
          <a:stretch>
            <a:fillRect/>
          </a:stretch>
        </p:blipFill>
        <p:spPr>
          <a:xfrm>
            <a:off x="7981685" y="105908"/>
            <a:ext cx="1044840" cy="1163124"/>
          </a:xfrm>
          <a:prstGeom prst="rect">
            <a:avLst/>
          </a:prstGeom>
        </p:spPr>
      </p:pic>
    </p:spTree>
    <p:extLst>
      <p:ext uri="{BB962C8B-B14F-4D97-AF65-F5344CB8AC3E}">
        <p14:creationId xmlns:p14="http://schemas.microsoft.com/office/powerpoint/2010/main" val="582782224"/>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12648" y="228600"/>
            <a:ext cx="8153400" cy="990600"/>
          </a:xfrm>
        </p:spPr>
        <p:txBody>
          <a:bodyPr/>
          <a:lstStyle/>
          <a:p>
            <a:r>
              <a:rPr kumimoji="0" lang="en-US" smtClean="0"/>
              <a:t>Click to edit Master title style</a:t>
            </a:r>
            <a:endParaRPr kumimoji="0" lang="en-US"/>
          </a:p>
        </p:txBody>
      </p:sp>
      <p:sp>
        <p:nvSpPr>
          <p:cNvPr id="4" name="Date Placeholder 3"/>
          <p:cNvSpPr>
            <a:spLocks noGrp="1"/>
          </p:cNvSpPr>
          <p:nvPr>
            <p:ph type="dt" sz="half" idx="10"/>
          </p:nvPr>
        </p:nvSpPr>
        <p:spPr/>
        <p:txBody>
          <a:bodyPr/>
          <a:lstStyle/>
          <a:p>
            <a:fld id="{1D8BD707-D9CF-40AE-B4C6-C98DA3205C09}" type="datetimeFigureOut">
              <a:rPr lang="en-US" smtClean="0"/>
              <a:pPr/>
              <a:t>1/6/2015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a:defRPr>
                <a:solidFill>
                  <a:srgbClr val="FFFFFF"/>
                </a:solidFill>
              </a:defRPr>
            </a:lvl1pPr>
          </a:lstStyle>
          <a:p>
            <a:fld id="{B6F15528-21DE-4FAA-801E-634DDDAF4B2B}" type="slidenum">
              <a:rPr lang="en-US" smtClean="0"/>
              <a:pPr/>
              <a:t>‹#›</a:t>
            </a:fld>
            <a:endParaRPr lang="en-US"/>
          </a:p>
        </p:txBody>
      </p:sp>
      <p:sp>
        <p:nvSpPr>
          <p:cNvPr id="8" name="Content Placeholder 7"/>
          <p:cNvSpPr>
            <a:spLocks noGrp="1"/>
          </p:cNvSpPr>
          <p:nvPr>
            <p:ph sz="quarter" idx="1"/>
          </p:nvPr>
        </p:nvSpPr>
        <p:spPr>
          <a:xfrm>
            <a:off x="612648" y="1600200"/>
            <a:ext cx="8153400" cy="44958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3">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371600" y="2743200"/>
            <a:ext cx="7123113" cy="1673225"/>
          </a:xfrm>
        </p:spPr>
        <p:txBody>
          <a:bodyPr anchor="t"/>
          <a:lstStyle>
            <a:lvl1pPr marL="0" indent="0">
              <a:buNone/>
              <a:defRPr sz="280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7" name="Rectangle 6"/>
          <p:cNvSpPr/>
          <p:nvPr/>
        </p:nvSpPr>
        <p:spPr bwMode="white">
          <a:xfrm>
            <a:off x="0" y="1524000"/>
            <a:ext cx="9144000" cy="114300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ctangle 7"/>
          <p:cNvSpPr/>
          <p:nvPr/>
        </p:nvSpPr>
        <p:spPr>
          <a:xfrm>
            <a:off x="0" y="1600200"/>
            <a:ext cx="1295400" cy="990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1371600" y="1600200"/>
            <a:ext cx="7772400" cy="990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1371600" y="1600200"/>
            <a:ext cx="7620000" cy="990600"/>
          </a:xfrm>
        </p:spPr>
        <p:txBody>
          <a:bodyPr/>
          <a:lstStyle>
            <a:lvl1pPr algn="l">
              <a:buNone/>
              <a:defRPr sz="4400" b="0" cap="none">
                <a:solidFill>
                  <a:srgbClr val="FFFFFF"/>
                </a:solidFill>
              </a:defRPr>
            </a:lvl1pPr>
          </a:lstStyle>
          <a:p>
            <a:r>
              <a:rPr kumimoji="0" lang="en-US" smtClean="0"/>
              <a:t>Click to edit Master title style</a:t>
            </a:r>
            <a:endParaRPr kumimoji="0" lang="en-US"/>
          </a:p>
        </p:txBody>
      </p:sp>
      <p:sp>
        <p:nvSpPr>
          <p:cNvPr id="12" name="Date Placeholder 11"/>
          <p:cNvSpPr>
            <a:spLocks noGrp="1"/>
          </p:cNvSpPr>
          <p:nvPr>
            <p:ph type="dt" sz="half" idx="10"/>
          </p:nvPr>
        </p:nvSpPr>
        <p:spPr/>
        <p:txBody>
          <a:bodyPr/>
          <a:lstStyle/>
          <a:p>
            <a:fld id="{1D8BD707-D9CF-40AE-B4C6-C98DA3205C09}" type="datetimeFigureOut">
              <a:rPr lang="en-US" smtClean="0"/>
              <a:pPr/>
              <a:t>1/6/2015</a:t>
            </a:fld>
            <a:endParaRPr lang="en-US"/>
          </a:p>
        </p:txBody>
      </p:sp>
      <p:sp>
        <p:nvSpPr>
          <p:cNvPr id="13" name="Slide Number Placeholder 12"/>
          <p:cNvSpPr>
            <a:spLocks noGrp="1"/>
          </p:cNvSpPr>
          <p:nvPr>
            <p:ph type="sldNum" sz="quarter" idx="11"/>
          </p:nvPr>
        </p:nvSpPr>
        <p:spPr>
          <a:xfrm>
            <a:off x="0" y="1752600"/>
            <a:ext cx="1295400" cy="701676"/>
          </a:xfrm>
        </p:spPr>
        <p:txBody>
          <a:bodyPr>
            <a:noAutofit/>
          </a:bodyPr>
          <a:lstStyle>
            <a:lvl1pPr>
              <a:defRPr sz="2400">
                <a:solidFill>
                  <a:srgbClr val="FFFFFF"/>
                </a:solidFill>
              </a:defRPr>
            </a:lvl1pPr>
          </a:lstStyle>
          <a:p>
            <a:fld id="{B6F15528-21DE-4FAA-801E-634DDDAF4B2B}" type="slidenum">
              <a:rPr lang="en-US" smtClean="0"/>
              <a:pPr/>
              <a:t>‹#›</a:t>
            </a:fld>
            <a:endParaRPr lang="en-US"/>
          </a:p>
        </p:txBody>
      </p:sp>
      <p:sp>
        <p:nvSpPr>
          <p:cNvPr id="14" name="Footer Placeholder 13"/>
          <p:cNvSpPr>
            <a:spLocks noGrp="1"/>
          </p:cNvSpPr>
          <p:nvPr>
            <p:ph type="ftr" sz="quarter" idx="12"/>
          </p:nvPr>
        </p:nvSpPr>
        <p:spPr/>
        <p:txBody>
          <a:bodyPr/>
          <a:lstStyle/>
          <a:p>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9" name="Content Placeholder 8"/>
          <p:cNvSpPr>
            <a:spLocks noGrp="1"/>
          </p:cNvSpPr>
          <p:nvPr>
            <p:ph sz="quarter" idx="1"/>
          </p:nvPr>
        </p:nvSpPr>
        <p:spPr>
          <a:xfrm>
            <a:off x="609600" y="1589567"/>
            <a:ext cx="3886200" cy="4572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1" name="Content Placeholder 10"/>
          <p:cNvSpPr>
            <a:spLocks noGrp="1"/>
          </p:cNvSpPr>
          <p:nvPr>
            <p:ph sz="quarter" idx="2"/>
          </p:nvPr>
        </p:nvSpPr>
        <p:spPr>
          <a:xfrm>
            <a:off x="4844901" y="1589567"/>
            <a:ext cx="3886200" cy="4572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8" name="Date Placeholder 7"/>
          <p:cNvSpPr>
            <a:spLocks noGrp="1"/>
          </p:cNvSpPr>
          <p:nvPr>
            <p:ph type="dt" sz="half" idx="15"/>
          </p:nvPr>
        </p:nvSpPr>
        <p:spPr/>
        <p:txBody>
          <a:bodyPr rtlCol="0"/>
          <a:lstStyle/>
          <a:p>
            <a:fld id="{1D8BD707-D9CF-40AE-B4C6-C98DA3205C09}" type="datetimeFigureOut">
              <a:rPr lang="en-US" smtClean="0"/>
              <a:pPr/>
              <a:t>1/6/2015</a:t>
            </a:fld>
            <a:endParaRPr lang="en-US"/>
          </a:p>
        </p:txBody>
      </p:sp>
      <p:sp>
        <p:nvSpPr>
          <p:cNvPr id="10" name="Slide Number Placeholder 9"/>
          <p:cNvSpPr>
            <a:spLocks noGrp="1"/>
          </p:cNvSpPr>
          <p:nvPr>
            <p:ph type="sldNum" sz="quarter" idx="16"/>
          </p:nvPr>
        </p:nvSpPr>
        <p:spPr/>
        <p:txBody>
          <a:bodyPr rtlCol="0"/>
          <a:lstStyle/>
          <a:p>
            <a:fld id="{B6F15528-21DE-4FAA-801E-634DDDAF4B2B}" type="slidenum">
              <a:rPr lang="en-US" smtClean="0"/>
              <a:pPr/>
              <a:t>‹#›</a:t>
            </a:fld>
            <a:endParaRPr lang="en-US"/>
          </a:p>
        </p:txBody>
      </p:sp>
      <p:sp>
        <p:nvSpPr>
          <p:cNvPr id="12" name="Footer Placeholder 11"/>
          <p:cNvSpPr>
            <a:spLocks noGrp="1"/>
          </p:cNvSpPr>
          <p:nvPr>
            <p:ph type="ftr" sz="quarter" idx="17"/>
          </p:nvPr>
        </p:nvSpPr>
        <p:spPr/>
        <p:txBody>
          <a:bodyPr rtlCol="0"/>
          <a:lstStyle/>
          <a:p>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33400" y="273050"/>
            <a:ext cx="8153400" cy="869950"/>
          </a:xfrm>
        </p:spPr>
        <p:txBody>
          <a:bodyPr anchor="ctr"/>
          <a:lstStyle>
            <a:lvl1pPr>
              <a:defRPr/>
            </a:lvl1pPr>
          </a:lstStyle>
          <a:p>
            <a:r>
              <a:rPr kumimoji="0" lang="en-US" smtClean="0"/>
              <a:t>Click to edit Master title style</a:t>
            </a:r>
            <a:endParaRPr kumimoji="0" lang="en-US"/>
          </a:p>
        </p:txBody>
      </p:sp>
      <p:sp>
        <p:nvSpPr>
          <p:cNvPr id="11" name="Content Placeholder 10"/>
          <p:cNvSpPr>
            <a:spLocks noGrp="1"/>
          </p:cNvSpPr>
          <p:nvPr>
            <p:ph sz="quarter" idx="2"/>
          </p:nvPr>
        </p:nvSpPr>
        <p:spPr>
          <a:xfrm>
            <a:off x="609600" y="2438400"/>
            <a:ext cx="3886200" cy="35814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3" name="Content Placeholder 12"/>
          <p:cNvSpPr>
            <a:spLocks noGrp="1"/>
          </p:cNvSpPr>
          <p:nvPr>
            <p:ph sz="quarter" idx="4"/>
          </p:nvPr>
        </p:nvSpPr>
        <p:spPr>
          <a:xfrm>
            <a:off x="4800600" y="2438400"/>
            <a:ext cx="3886200" cy="35814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0" name="Date Placeholder 9"/>
          <p:cNvSpPr>
            <a:spLocks noGrp="1"/>
          </p:cNvSpPr>
          <p:nvPr>
            <p:ph type="dt" sz="half" idx="15"/>
          </p:nvPr>
        </p:nvSpPr>
        <p:spPr/>
        <p:txBody>
          <a:bodyPr rtlCol="0"/>
          <a:lstStyle/>
          <a:p>
            <a:fld id="{1D8BD707-D9CF-40AE-B4C6-C98DA3205C09}" type="datetimeFigureOut">
              <a:rPr lang="en-US" smtClean="0"/>
              <a:pPr/>
              <a:t>1/6/2015</a:t>
            </a:fld>
            <a:endParaRPr lang="en-US"/>
          </a:p>
        </p:txBody>
      </p:sp>
      <p:sp>
        <p:nvSpPr>
          <p:cNvPr id="12" name="Slide Number Placeholder 11"/>
          <p:cNvSpPr>
            <a:spLocks noGrp="1"/>
          </p:cNvSpPr>
          <p:nvPr>
            <p:ph type="sldNum" sz="quarter" idx="16"/>
          </p:nvPr>
        </p:nvSpPr>
        <p:spPr/>
        <p:txBody>
          <a:bodyPr rtlCol="0"/>
          <a:lstStyle/>
          <a:p>
            <a:fld id="{B6F15528-21DE-4FAA-801E-634DDDAF4B2B}" type="slidenum">
              <a:rPr lang="en-US" smtClean="0"/>
              <a:pPr/>
              <a:t>‹#›</a:t>
            </a:fld>
            <a:endParaRPr lang="en-US"/>
          </a:p>
        </p:txBody>
      </p:sp>
      <p:sp>
        <p:nvSpPr>
          <p:cNvPr id="14" name="Footer Placeholder 13"/>
          <p:cNvSpPr>
            <a:spLocks noGrp="1"/>
          </p:cNvSpPr>
          <p:nvPr>
            <p:ph type="ftr" sz="quarter" idx="17"/>
          </p:nvPr>
        </p:nvSpPr>
        <p:spPr/>
        <p:txBody>
          <a:bodyPr rtlCol="0"/>
          <a:lstStyle/>
          <a:p>
            <a:endParaRPr lang="en-US"/>
          </a:p>
        </p:txBody>
      </p:sp>
      <p:sp>
        <p:nvSpPr>
          <p:cNvPr id="16" name="Text Placeholder 15"/>
          <p:cNvSpPr>
            <a:spLocks noGrp="1"/>
          </p:cNvSpPr>
          <p:nvPr>
            <p:ph type="body" sz="quarter" idx="1"/>
          </p:nvPr>
        </p:nvSpPr>
        <p:spPr>
          <a:xfrm>
            <a:off x="609600" y="1752600"/>
            <a:ext cx="3886200" cy="640080"/>
          </a:xfrm>
          <a:solidFill>
            <a:schemeClr val="accent2"/>
          </a:solidFill>
        </p:spPr>
        <p:txBody>
          <a:bodyPr rtlCol="0" anchor="ctr"/>
          <a:lstStyle>
            <a:lvl1pPr marL="0" indent="0">
              <a:buFontTx/>
              <a:buNone/>
              <a:defRPr sz="2000" b="1">
                <a:solidFill>
                  <a:srgbClr val="FFFFFF"/>
                </a:solidFill>
              </a:defRPr>
            </a:lvl1pPr>
          </a:lstStyle>
          <a:p>
            <a:pPr lvl="0" eaLnBrk="1" latinLnBrk="0" hangingPunct="1"/>
            <a:r>
              <a:rPr kumimoji="0" lang="en-US" smtClean="0"/>
              <a:t>Click to edit Master text styles</a:t>
            </a:r>
          </a:p>
        </p:txBody>
      </p:sp>
      <p:sp>
        <p:nvSpPr>
          <p:cNvPr id="15" name="Text Placeholder 14"/>
          <p:cNvSpPr>
            <a:spLocks noGrp="1"/>
          </p:cNvSpPr>
          <p:nvPr>
            <p:ph type="body" sz="quarter" idx="3"/>
          </p:nvPr>
        </p:nvSpPr>
        <p:spPr>
          <a:xfrm>
            <a:off x="4800600" y="1752600"/>
            <a:ext cx="3886200" cy="640080"/>
          </a:xfrm>
          <a:solidFill>
            <a:schemeClr val="accent4"/>
          </a:solidFill>
        </p:spPr>
        <p:txBody>
          <a:bodyPr rtlCol="0" anchor="ctr"/>
          <a:lstStyle>
            <a:lvl1pPr marL="0" indent="0">
              <a:buFontTx/>
              <a:buNone/>
              <a:defRPr sz="2000" b="1">
                <a:solidFill>
                  <a:srgbClr val="FFFFFF"/>
                </a:solidFill>
              </a:defRPr>
            </a:lvl1pPr>
          </a:lstStyle>
          <a:p>
            <a:pPr lvl="0" eaLnBrk="1" latinLnBrk="0" hangingPunct="1"/>
            <a:r>
              <a:rPr kumimoji="0" lang="en-US" smtClean="0"/>
              <a:t>Click to edit Master text styles</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fld id="{1D8BD707-D9CF-40AE-B4C6-C98DA3205C09}" type="datetimeFigureOut">
              <a:rPr lang="en-US" smtClean="0"/>
              <a:pPr/>
              <a:t>1/6/2015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lvl1pPr>
              <a:defRPr>
                <a:solidFill>
                  <a:srgbClr val="FFFFFF"/>
                </a:solidFill>
              </a:defRPr>
            </a:lvl1p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1/6/2015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a:xfrm>
            <a:off x="0" y="6248400"/>
            <a:ext cx="533400" cy="381000"/>
          </a:xfrm>
        </p:spPr>
        <p:txBody>
          <a:bodyPr/>
          <a:lstStyle>
            <a:lvl1pPr>
              <a:defRPr>
                <a:solidFill>
                  <a:schemeClr val="tx2"/>
                </a:solidFill>
              </a:defRPr>
            </a:lvl1p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3050"/>
            <a:ext cx="8077200" cy="869950"/>
          </a:xfrm>
        </p:spPr>
        <p:txBody>
          <a:bodyPr anchor="ctr"/>
          <a:lstStyle>
            <a:lvl1pPr algn="l">
              <a:buNone/>
              <a:defRPr sz="4400" b="0"/>
            </a:lvl1pPr>
          </a:lstStyle>
          <a:p>
            <a:r>
              <a:rPr kumimoji="0" lang="en-US" smtClean="0"/>
              <a:t>Click to edit Master title style</a:t>
            </a:r>
            <a:endParaRPr kumimoji="0" lang="en-US"/>
          </a:p>
        </p:txBody>
      </p:sp>
      <p:sp>
        <p:nvSpPr>
          <p:cNvPr id="5" name="Date Placeholder 4"/>
          <p:cNvSpPr>
            <a:spLocks noGrp="1"/>
          </p:cNvSpPr>
          <p:nvPr>
            <p:ph type="dt" sz="half" idx="10"/>
          </p:nvPr>
        </p:nvSpPr>
        <p:spPr/>
        <p:txBody>
          <a:bodyPr/>
          <a:lstStyle/>
          <a:p>
            <a:fld id="{1D8BD707-D9CF-40AE-B4C6-C98DA3205C09}" type="datetimeFigureOut">
              <a:rPr lang="en-US" smtClean="0"/>
              <a:pPr/>
              <a:t>1/6/2015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lvl1pPr>
              <a:defRPr>
                <a:solidFill>
                  <a:srgbClr val="FFFFFF"/>
                </a:solidFill>
              </a:defRPr>
            </a:lvl1pPr>
          </a:lstStyle>
          <a:p>
            <a:fld id="{B6F15528-21DE-4FAA-801E-634DDDAF4B2B}" type="slidenum">
              <a:rPr lang="en-US" smtClean="0"/>
              <a:pPr/>
              <a:t>‹#›</a:t>
            </a:fld>
            <a:endParaRPr lang="en-US"/>
          </a:p>
        </p:txBody>
      </p:sp>
      <p:sp>
        <p:nvSpPr>
          <p:cNvPr id="3" name="Text Placeholder 2"/>
          <p:cNvSpPr>
            <a:spLocks noGrp="1"/>
          </p:cNvSpPr>
          <p:nvPr>
            <p:ph type="body" idx="2"/>
          </p:nvPr>
        </p:nvSpPr>
        <p:spPr>
          <a:xfrm>
            <a:off x="609600" y="1752600"/>
            <a:ext cx="1600200" cy="4343400"/>
          </a:xfrm>
          <a:ln w="50800" cap="sq" cmpd="dbl" algn="ctr">
            <a:solidFill>
              <a:schemeClr val="accent2"/>
            </a:solidFill>
            <a:prstDash val="solid"/>
            <a:miter lim="800000"/>
          </a:ln>
          <a:effectLst/>
        </p:spPr>
        <p:style>
          <a:lnRef idx="3">
            <a:schemeClr val="lt1"/>
          </a:lnRef>
          <a:fillRef idx="1">
            <a:schemeClr val="accent2"/>
          </a:fillRef>
          <a:effectRef idx="1">
            <a:schemeClr val="accent2"/>
          </a:effectRef>
          <a:fontRef idx="minor">
            <a:schemeClr val="lt1"/>
          </a:fontRef>
        </p:style>
        <p:txBody>
          <a:bodyPr lIns="137160" tIns="182880" rIns="137160" bIns="91440"/>
          <a:lstStyle>
            <a:lvl1pPr marL="0" indent="0">
              <a:spcAft>
                <a:spcPts val="1000"/>
              </a:spcAft>
              <a:buNone/>
              <a:defRPr sz="1800"/>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9" name="Content Placeholder 8"/>
          <p:cNvSpPr>
            <a:spLocks noGrp="1"/>
          </p:cNvSpPr>
          <p:nvPr>
            <p:ph sz="quarter" idx="1"/>
          </p:nvPr>
        </p:nvSpPr>
        <p:spPr>
          <a:xfrm>
            <a:off x="2362200" y="1752600"/>
            <a:ext cx="6400800" cy="44196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3">
        <a:schemeClr val="bg2"/>
      </p:bgRef>
    </p:bg>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1600200" y="5486400"/>
            <a:ext cx="7315200" cy="685800"/>
          </a:xfrm>
        </p:spPr>
        <p:txBody>
          <a:bodyPr/>
          <a:lstStyle>
            <a:lvl1pPr marL="0" indent="0">
              <a:buFontTx/>
              <a:buNone/>
              <a:defRPr sz="1700"/>
            </a:lvl1pPr>
            <a:lvl2pPr>
              <a:buFontTx/>
              <a:buNone/>
              <a:defRPr sz="1200"/>
            </a:lvl2pPr>
            <a:lvl3pPr>
              <a:buFontTx/>
              <a:buNone/>
              <a:defRPr sz="1000"/>
            </a:lvl3pPr>
            <a:lvl4pPr>
              <a:buFontTx/>
              <a:buNone/>
              <a:defRPr sz="900"/>
            </a:lvl4pPr>
            <a:lvl5pPr>
              <a:buFontTx/>
              <a:buNone/>
              <a:defRPr sz="900"/>
            </a:lvl5pPr>
          </a:lstStyle>
          <a:p>
            <a:pPr lvl="0" eaLnBrk="1" latinLnBrk="0" hangingPunct="1"/>
            <a:r>
              <a:rPr kumimoji="0" lang="en-US" smtClean="0"/>
              <a:t>Click to edit Master text styles</a:t>
            </a:r>
          </a:p>
        </p:txBody>
      </p:sp>
      <p:sp>
        <p:nvSpPr>
          <p:cNvPr id="8" name="Rectangle 7"/>
          <p:cNvSpPr/>
          <p:nvPr/>
        </p:nvSpPr>
        <p:spPr bwMode="white">
          <a:xfrm>
            <a:off x="-9144" y="4572000"/>
            <a:ext cx="9144000" cy="88696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9144" y="4663440"/>
            <a:ext cx="1463040" cy="71323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1545336" y="4654296"/>
            <a:ext cx="7598664" cy="71323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1600200" y="4648200"/>
            <a:ext cx="7315200" cy="685800"/>
          </a:xfrm>
        </p:spPr>
        <p:txBody>
          <a:bodyPr anchor="ctr"/>
          <a:lstStyle>
            <a:lvl1pPr algn="l">
              <a:buNone/>
              <a:defRPr sz="2800" b="0">
                <a:solidFill>
                  <a:srgbClr val="FFFFFF"/>
                </a:solidFill>
              </a:defRPr>
            </a:lvl1pPr>
          </a:lstStyle>
          <a:p>
            <a:r>
              <a:rPr kumimoji="0" lang="en-US" smtClean="0"/>
              <a:t>Click to edit Master title style</a:t>
            </a:r>
            <a:endParaRPr kumimoji="0" lang="en-US"/>
          </a:p>
        </p:txBody>
      </p:sp>
      <p:sp>
        <p:nvSpPr>
          <p:cNvPr id="11" name="Rectangle 10"/>
          <p:cNvSpPr/>
          <p:nvPr/>
        </p:nvSpPr>
        <p:spPr bwMode="white">
          <a:xfrm>
            <a:off x="1447800" y="0"/>
            <a:ext cx="100584" cy="6867144"/>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Date Placeholder 11"/>
          <p:cNvSpPr>
            <a:spLocks noGrp="1"/>
          </p:cNvSpPr>
          <p:nvPr>
            <p:ph type="dt" sz="half" idx="10"/>
          </p:nvPr>
        </p:nvSpPr>
        <p:spPr>
          <a:xfrm>
            <a:off x="6248400" y="6248400"/>
            <a:ext cx="2667000" cy="365125"/>
          </a:xfrm>
        </p:spPr>
        <p:txBody>
          <a:bodyPr rtlCol="0"/>
          <a:lstStyle/>
          <a:p>
            <a:fld id="{1D8BD707-D9CF-40AE-B4C6-C98DA3205C09}" type="datetimeFigureOut">
              <a:rPr lang="en-US" smtClean="0"/>
              <a:pPr/>
              <a:t>1/6/2015</a:t>
            </a:fld>
            <a:endParaRPr lang="en-US"/>
          </a:p>
        </p:txBody>
      </p:sp>
      <p:sp>
        <p:nvSpPr>
          <p:cNvPr id="13" name="Slide Number Placeholder 12"/>
          <p:cNvSpPr>
            <a:spLocks noGrp="1"/>
          </p:cNvSpPr>
          <p:nvPr>
            <p:ph type="sldNum" sz="quarter" idx="11"/>
          </p:nvPr>
        </p:nvSpPr>
        <p:spPr>
          <a:xfrm>
            <a:off x="0" y="4667249"/>
            <a:ext cx="1447800" cy="663578"/>
          </a:xfrm>
        </p:spPr>
        <p:txBody>
          <a:bodyPr rtlCol="0"/>
          <a:lstStyle>
            <a:lvl1pPr>
              <a:defRPr sz="2800"/>
            </a:lvl1pPr>
          </a:lstStyle>
          <a:p>
            <a:fld id="{B6F15528-21DE-4FAA-801E-634DDDAF4B2B}" type="slidenum">
              <a:rPr lang="en-US" smtClean="0"/>
              <a:pPr/>
              <a:t>‹#›</a:t>
            </a:fld>
            <a:endParaRPr lang="en-US"/>
          </a:p>
        </p:txBody>
      </p:sp>
      <p:sp>
        <p:nvSpPr>
          <p:cNvPr id="14" name="Footer Placeholder 13"/>
          <p:cNvSpPr>
            <a:spLocks noGrp="1"/>
          </p:cNvSpPr>
          <p:nvPr>
            <p:ph type="ftr" sz="quarter" idx="12"/>
          </p:nvPr>
        </p:nvSpPr>
        <p:spPr>
          <a:xfrm>
            <a:off x="1600200" y="6248206"/>
            <a:ext cx="4572000" cy="365125"/>
          </a:xfrm>
        </p:spPr>
        <p:txBody>
          <a:bodyPr rtlCol="0"/>
          <a:lstStyle/>
          <a:p>
            <a:endParaRPr lang="en-US"/>
          </a:p>
        </p:txBody>
      </p:sp>
      <p:sp>
        <p:nvSpPr>
          <p:cNvPr id="3" name="Picture Placeholder 2"/>
          <p:cNvSpPr>
            <a:spLocks noGrp="1"/>
          </p:cNvSpPr>
          <p:nvPr>
            <p:ph type="pic" idx="1"/>
          </p:nvPr>
        </p:nvSpPr>
        <p:spPr>
          <a:xfrm>
            <a:off x="1560576" y="0"/>
            <a:ext cx="7583424" cy="4568952"/>
          </a:xfrm>
          <a:solidFill>
            <a:schemeClr val="accent1">
              <a:tint val="40000"/>
            </a:schemeClr>
          </a:solidFill>
          <a:ln>
            <a:noFill/>
          </a:ln>
        </p:spPr>
        <p:txBody>
          <a:bodyPr/>
          <a:lstStyle>
            <a:lvl1pPr marL="0" indent="0">
              <a:buNone/>
              <a:defRPr sz="3200"/>
            </a:lvl1pPr>
          </a:lstStyle>
          <a:p>
            <a:r>
              <a:rPr kumimoji="0" lang="en-US" smtClean="0"/>
              <a:t>Click icon to add picture</a:t>
            </a:r>
            <a:endParaRPr kumimoji="0" lang="en-US" dirty="0"/>
          </a:p>
        </p:txBody>
      </p:sp>
    </p:spTree>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228600"/>
            <a:ext cx="8153400" cy="990600"/>
          </a:xfrm>
          <a:prstGeom prst="rect">
            <a:avLst/>
          </a:prstGeom>
        </p:spPr>
        <p:txBody>
          <a:bodyPr vert="horz" anchor="ctr">
            <a:normAutofit/>
          </a:bodyPr>
          <a:lstStyle/>
          <a:p>
            <a:r>
              <a:rPr kumimoji="0" lang="en-US" smtClean="0"/>
              <a:t>Click to edit Master title style</a:t>
            </a:r>
            <a:endParaRPr kumimoji="0" lang="en-US"/>
          </a:p>
        </p:txBody>
      </p:sp>
      <p:sp>
        <p:nvSpPr>
          <p:cNvPr id="13" name="Text Placeholder 12"/>
          <p:cNvSpPr>
            <a:spLocks noGrp="1"/>
          </p:cNvSpPr>
          <p:nvPr>
            <p:ph type="body" idx="1"/>
          </p:nvPr>
        </p:nvSpPr>
        <p:spPr>
          <a:xfrm>
            <a:off x="612648" y="1600200"/>
            <a:ext cx="8153400" cy="4526280"/>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4" name="Date Placeholder 13"/>
          <p:cNvSpPr>
            <a:spLocks noGrp="1"/>
          </p:cNvSpPr>
          <p:nvPr>
            <p:ph type="dt" sz="half" idx="2"/>
          </p:nvPr>
        </p:nvSpPr>
        <p:spPr>
          <a:xfrm>
            <a:off x="6096000" y="6248400"/>
            <a:ext cx="2667000" cy="365125"/>
          </a:xfrm>
          <a:prstGeom prst="rect">
            <a:avLst/>
          </a:prstGeom>
        </p:spPr>
        <p:txBody>
          <a:bodyPr vert="horz" anchor="ctr" anchorCtr="0"/>
          <a:lstStyle>
            <a:lvl1pPr algn="l" eaLnBrk="1" latinLnBrk="0" hangingPunct="1">
              <a:defRPr kumimoji="0" sz="1400">
                <a:solidFill>
                  <a:schemeClr val="tx2"/>
                </a:solidFill>
              </a:defRPr>
            </a:lvl1pPr>
          </a:lstStyle>
          <a:p>
            <a:fld id="{1D8BD707-D9CF-40AE-B4C6-C98DA3205C09}" type="datetimeFigureOut">
              <a:rPr lang="en-US" smtClean="0"/>
              <a:pPr/>
              <a:t>1/6/2015</a:t>
            </a:fld>
            <a:endParaRPr lang="en-US"/>
          </a:p>
        </p:txBody>
      </p:sp>
      <p:sp>
        <p:nvSpPr>
          <p:cNvPr id="3" name="Footer Placeholder 2"/>
          <p:cNvSpPr>
            <a:spLocks noGrp="1"/>
          </p:cNvSpPr>
          <p:nvPr>
            <p:ph type="ftr" sz="quarter" idx="3"/>
          </p:nvPr>
        </p:nvSpPr>
        <p:spPr>
          <a:xfrm>
            <a:off x="609600" y="6248206"/>
            <a:ext cx="5421083" cy="365125"/>
          </a:xfrm>
          <a:prstGeom prst="rect">
            <a:avLst/>
          </a:prstGeom>
        </p:spPr>
        <p:txBody>
          <a:bodyPr vert="horz" anchor="ctr"/>
          <a:lstStyle>
            <a:lvl1pPr algn="r" eaLnBrk="1" latinLnBrk="0" hangingPunct="1">
              <a:defRPr kumimoji="0" sz="1400">
                <a:solidFill>
                  <a:schemeClr val="tx2"/>
                </a:solidFill>
              </a:defRPr>
            </a:lvl1pPr>
          </a:lstStyle>
          <a:p>
            <a:endParaRPr lang="en-US"/>
          </a:p>
        </p:txBody>
      </p:sp>
      <p:sp>
        <p:nvSpPr>
          <p:cNvPr id="7" name="Rectangle 6"/>
          <p:cNvSpPr/>
          <p:nvPr/>
        </p:nvSpPr>
        <p:spPr bwMode="white">
          <a:xfrm>
            <a:off x="0" y="1234440"/>
            <a:ext cx="9144000" cy="32004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ctangle 7"/>
          <p:cNvSpPr/>
          <p:nvPr/>
        </p:nvSpPr>
        <p:spPr>
          <a:xfrm>
            <a:off x="0" y="1280160"/>
            <a:ext cx="533400" cy="228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590550" y="1280160"/>
            <a:ext cx="8553450" cy="228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3" name="Slide Number Placeholder 22"/>
          <p:cNvSpPr>
            <a:spLocks noGrp="1"/>
          </p:cNvSpPr>
          <p:nvPr>
            <p:ph type="sldNum" sz="quarter" idx="4"/>
          </p:nvPr>
        </p:nvSpPr>
        <p:spPr>
          <a:xfrm>
            <a:off x="0" y="1272222"/>
            <a:ext cx="533400" cy="244476"/>
          </a:xfrm>
          <a:prstGeom prst="rect">
            <a:avLst/>
          </a:prstGeom>
        </p:spPr>
        <p:txBody>
          <a:bodyPr vert="horz" anchor="ctr" anchorCtr="0">
            <a:normAutofit/>
          </a:bodyPr>
          <a:lstStyle>
            <a:lvl1pPr algn="ctr" eaLnBrk="1" latinLnBrk="0" hangingPunct="1">
              <a:defRPr kumimoji="0" sz="1400" b="1">
                <a:solidFill>
                  <a:srgbClr val="FFFFFF"/>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txStyles>
    <p:titleStyle>
      <a:lvl1pPr algn="l" rtl="0" eaLnBrk="1" latinLnBrk="0" hangingPunct="1">
        <a:spcBef>
          <a:spcPct val="0"/>
        </a:spcBef>
        <a:buNone/>
        <a:defRPr kumimoji="0" sz="4400" kern="1200">
          <a:solidFill>
            <a:schemeClr val="tx2"/>
          </a:solidFill>
          <a:latin typeface="+mj-lt"/>
          <a:ea typeface="+mj-ea"/>
          <a:cs typeface="+mj-cs"/>
        </a:defRPr>
      </a:lvl1pPr>
    </p:titleStyle>
    <p:bodyStyle>
      <a:lvl1pPr marL="320040" indent="-320040" algn="l" rtl="0" eaLnBrk="1" latinLnBrk="0" hangingPunct="1">
        <a:spcBef>
          <a:spcPts val="700"/>
        </a:spcBef>
        <a:buClr>
          <a:schemeClr val="accent2"/>
        </a:buClr>
        <a:buSzPct val="60000"/>
        <a:buFont typeface="Wingdings"/>
        <a:buChar char=""/>
        <a:defRPr kumimoji="0"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kumimoji="0"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kumimoji="0"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kumimoji="0"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kumimoji="0"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hyperlink" Target="http://tools.google.com/dlpage/webmmf" TargetMode="Externa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10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hyperlink" Target="http://www.w3schools.com/html5/tag_source.asp" TargetMode="External"/><Relationship Id="rId2" Type="http://schemas.openxmlformats.org/officeDocument/2006/relationships/hyperlink" Target="http://www.w3schools.com/html5/tag_audio.asp" TargetMode="Externa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12.xml"/><Relationship Id="rId5" Type="http://schemas.openxmlformats.org/officeDocument/2006/relationships/image" Target="../media/image33.png"/><Relationship Id="rId4" Type="http://schemas.openxmlformats.org/officeDocument/2006/relationships/image" Target="../media/image32.png"/></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2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3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13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13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14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9.xml"/><Relationship Id="rId1" Type="http://schemas.openxmlformats.org/officeDocument/2006/relationships/slideLayout" Target="../slideLayouts/slideLayout1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14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14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1.xml"/><Relationship Id="rId1" Type="http://schemas.openxmlformats.org/officeDocument/2006/relationships/slideLayout" Target="../slideLayouts/slideLayout12.xml"/><Relationship Id="rId5" Type="http://schemas.openxmlformats.org/officeDocument/2006/relationships/image" Target="../media/image47.png"/><Relationship Id="rId4" Type="http://schemas.openxmlformats.org/officeDocument/2006/relationships/image" Target="../media/image46.png"/></Relationships>
</file>

<file path=ppt/slides/_rels/slide14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2.xml"/><Relationship Id="rId1" Type="http://schemas.openxmlformats.org/officeDocument/2006/relationships/slideLayout" Target="../slideLayouts/slideLayout12.xml"/><Relationship Id="rId4" Type="http://schemas.openxmlformats.org/officeDocument/2006/relationships/image" Target="../media/image49.png"/></Relationships>
</file>

<file path=ppt/slides/_rels/slide14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3.xml"/><Relationship Id="rId1" Type="http://schemas.openxmlformats.org/officeDocument/2006/relationships/slideLayout" Target="../slideLayouts/slideLayout12.xml"/><Relationship Id="rId4" Type="http://schemas.openxmlformats.org/officeDocument/2006/relationships/image" Target="../media/image51.png"/></Relationships>
</file>

<file path=ppt/slides/_rels/slide14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4.xml"/><Relationship Id="rId1" Type="http://schemas.openxmlformats.org/officeDocument/2006/relationships/slideLayout" Target="../slideLayouts/slideLayout12.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14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5.xml"/><Relationship Id="rId1" Type="http://schemas.openxmlformats.org/officeDocument/2006/relationships/slideLayout" Target="../slideLayouts/slideLayout12.xml"/><Relationship Id="rId4" Type="http://schemas.openxmlformats.org/officeDocument/2006/relationships/image" Target="../media/image57.png"/></Relationships>
</file>

<file path=ppt/slides/_rels/slide14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6.xml"/><Relationship Id="rId1" Type="http://schemas.openxmlformats.org/officeDocument/2006/relationships/slideLayout" Target="../slideLayouts/slideLayout12.xml"/><Relationship Id="rId4" Type="http://schemas.openxmlformats.org/officeDocument/2006/relationships/image" Target="../media/image5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7.xml"/><Relationship Id="rId1" Type="http://schemas.openxmlformats.org/officeDocument/2006/relationships/slideLayout" Target="../slideLayouts/slideLayout12.xml"/><Relationship Id="rId4" Type="http://schemas.openxmlformats.org/officeDocument/2006/relationships/image" Target="../media/image61.png"/></Relationships>
</file>

<file path=ppt/slides/_rels/slide15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15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9.xml"/><Relationship Id="rId1" Type="http://schemas.openxmlformats.org/officeDocument/2006/relationships/slideLayout" Target="../slideLayouts/slideLayout12.xml"/><Relationship Id="rId4" Type="http://schemas.openxmlformats.org/officeDocument/2006/relationships/image" Target="../media/image64.png"/></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2.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2.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2.xml"/></Relationships>
</file>

<file path=ppt/slides/_rels/slide15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3.xml"/><Relationship Id="rId1" Type="http://schemas.openxmlformats.org/officeDocument/2006/relationships/slideLayout" Target="../slideLayouts/slideLayout12.xml"/></Relationships>
</file>

<file path=ppt/slides/_rels/slide15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4.xml"/><Relationship Id="rId1" Type="http://schemas.openxmlformats.org/officeDocument/2006/relationships/slideLayout" Target="../slideLayouts/slideLayout12.xml"/></Relationships>
</file>

<file path=ppt/slides/_rels/slide15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5.xml"/><Relationship Id="rId1" Type="http://schemas.openxmlformats.org/officeDocument/2006/relationships/slideLayout" Target="../slideLayouts/slideLayout12.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7.xml"/><Relationship Id="rId1" Type="http://schemas.openxmlformats.org/officeDocument/2006/relationships/slideLayout" Target="../slideLayouts/slideLayout12.xml"/></Relationships>
</file>

<file path=ppt/slides/_rels/slide16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8.xml"/><Relationship Id="rId1" Type="http://schemas.openxmlformats.org/officeDocument/2006/relationships/slideLayout" Target="../slideLayouts/slideLayout12.xml"/></Relationships>
</file>

<file path=ppt/slides/_rels/slide16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9.xml"/><Relationship Id="rId1" Type="http://schemas.openxmlformats.org/officeDocument/2006/relationships/slideLayout" Target="../slideLayouts/slideLayout12.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2.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2.xml"/></Relationships>
</file>

<file path=ppt/slides/_rels/slide16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52.xml"/><Relationship Id="rId1" Type="http://schemas.openxmlformats.org/officeDocument/2006/relationships/slideLayout" Target="../slideLayouts/slideLayout12.xml"/><Relationship Id="rId5" Type="http://schemas.openxmlformats.org/officeDocument/2006/relationships/image" Target="../media/image73.png"/><Relationship Id="rId4" Type="http://schemas.openxmlformats.org/officeDocument/2006/relationships/image" Target="../media/image72.png"/></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2.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2.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2.xml"/></Relationships>
</file>

<file path=ppt/slides/_rels/slide16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56.xml"/><Relationship Id="rId1" Type="http://schemas.openxmlformats.org/officeDocument/2006/relationships/slideLayout" Target="../slideLayouts/slideLayout12.xml"/><Relationship Id="rId4" Type="http://schemas.openxmlformats.org/officeDocument/2006/relationships/image" Target="../media/image7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2.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2.xml"/></Relationships>
</file>

<file path=ppt/slides/_rels/slide17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59.xml"/><Relationship Id="rId1" Type="http://schemas.openxmlformats.org/officeDocument/2006/relationships/slideLayout" Target="../slideLayouts/slideLayout12.xml"/><Relationship Id="rId4" Type="http://schemas.openxmlformats.org/officeDocument/2006/relationships/image" Target="../media/image77.png"/></Relationships>
</file>

<file path=ppt/slides/_rels/slide17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60.xml"/><Relationship Id="rId1" Type="http://schemas.openxmlformats.org/officeDocument/2006/relationships/slideLayout" Target="../slideLayouts/slideLayout12.xml"/></Relationships>
</file>

<file path=ppt/slides/_rels/slide17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61.xml"/><Relationship Id="rId1" Type="http://schemas.openxmlformats.org/officeDocument/2006/relationships/slideLayout" Target="../slideLayouts/slideLayout12.xml"/><Relationship Id="rId5" Type="http://schemas.openxmlformats.org/officeDocument/2006/relationships/image" Target="../media/image81.png"/><Relationship Id="rId4" Type="http://schemas.openxmlformats.org/officeDocument/2006/relationships/image" Target="../media/image80.png"/></Relationships>
</file>

<file path=ppt/slides/_rels/slide17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62.xml"/><Relationship Id="rId1" Type="http://schemas.openxmlformats.org/officeDocument/2006/relationships/slideLayout" Target="../slideLayouts/slideLayout12.xml"/><Relationship Id="rId4" Type="http://schemas.openxmlformats.org/officeDocument/2006/relationships/image" Target="../media/image83.png"/></Relationships>
</file>

<file path=ppt/slides/_rels/slide17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63.xml"/><Relationship Id="rId1" Type="http://schemas.openxmlformats.org/officeDocument/2006/relationships/slideLayout" Target="../slideLayouts/slideLayout12.xml"/><Relationship Id="rId4" Type="http://schemas.openxmlformats.org/officeDocument/2006/relationships/image" Target="../media/image85.png"/></Relationships>
</file>

<file path=ppt/slides/_rels/slide17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64.xml"/><Relationship Id="rId1" Type="http://schemas.openxmlformats.org/officeDocument/2006/relationships/slideLayout" Target="../slideLayouts/slideLayout12.xml"/></Relationships>
</file>

<file path=ppt/slides/_rels/slide17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65.xml"/><Relationship Id="rId1" Type="http://schemas.openxmlformats.org/officeDocument/2006/relationships/slideLayout" Target="../slideLayouts/slideLayout12.xml"/></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2.xml"/></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2.xml"/></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2.xml"/></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2.xml"/></Relationships>
</file>

<file path=ppt/slides/_rels/slide184.xml.rels><?xml version="1.0" encoding="UTF-8" standalone="yes"?>
<Relationships xmlns="http://schemas.openxmlformats.org/package/2006/relationships"><Relationship Id="rId2" Type="http://schemas.openxmlformats.org/officeDocument/2006/relationships/image" Target="../media/image88.jpg"/><Relationship Id="rId1" Type="http://schemas.openxmlformats.org/officeDocument/2006/relationships/slideLayout" Target="../slideLayouts/slideLayout1.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2" Type="http://schemas.openxmlformats.org/officeDocument/2006/relationships/image" Target="../media/image90.gif"/><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2" Type="http://schemas.openxmlformats.org/officeDocument/2006/relationships/image" Target="../media/image92.gif"/><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2.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8.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12.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2.xml"/></Relationships>
</file>

<file path=ppt/slides/_rels/slide2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2.xml"/></Relationships>
</file>

<file path=ppt/slides/_rels/slide2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4.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285.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286.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288.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289.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3.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en.wikipedia.org/wiki/File:HTML5-APIs-and-related-technologies-by-Sergey-Mavrody.png"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6.gif"/><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20.gif"/><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hyperlink" Target="http://smus.com/canvas-vs-svg-performance" TargetMode="Externa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smus.com/canvas-vs-svg-performance" TargetMode="Externa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smus.com/canvas-vs-svg-performance" TargetMode="Externa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smus.com/canvas-vs-svg-performance" TargetMode="Externa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hyperlink" Target="http://smus.com/canvas-vs-svg-performance" TargetMode="Externa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hyperlink" Target="http://smus.com/canvas-vs-svg-performance" TargetMode="Externa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hyperlink" Target="http://www.w3.org/2000/svg" TargetMode="Externa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52600" y="1752600"/>
            <a:ext cx="6477000" cy="1828800"/>
          </a:xfrm>
        </p:spPr>
        <p:txBody>
          <a:bodyPr/>
          <a:lstStyle/>
          <a:p>
            <a:pPr algn="ctr"/>
            <a:r>
              <a:rPr lang="en-US" b="1" dirty="0"/>
              <a:t>Mobility HTML 5</a:t>
            </a:r>
            <a:endParaRPr lang="en-IN" dirty="0"/>
          </a:p>
        </p:txBody>
      </p:sp>
      <p:sp>
        <p:nvSpPr>
          <p:cNvPr id="3" name="Subtitle 2"/>
          <p:cNvSpPr>
            <a:spLocks noGrp="1"/>
          </p:cNvSpPr>
          <p:nvPr>
            <p:ph type="subTitle" idx="1"/>
          </p:nvPr>
        </p:nvSpPr>
        <p:spPr/>
        <p:txBody>
          <a:bodyPr/>
          <a:lstStyle/>
          <a:p>
            <a:r>
              <a:rPr lang="en-US" dirty="0" err="1" smtClean="0"/>
              <a:t>Parameswari.E</a:t>
            </a:r>
            <a:endParaRPr lang="en-US"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Who Is Developing HTML5?</a:t>
            </a:r>
          </a:p>
        </p:txBody>
      </p:sp>
      <p:sp>
        <p:nvSpPr>
          <p:cNvPr id="3" name="Content Placeholder 2"/>
          <p:cNvSpPr>
            <a:spLocks noGrp="1"/>
          </p:cNvSpPr>
          <p:nvPr>
            <p:ph sz="quarter" idx="1"/>
          </p:nvPr>
        </p:nvSpPr>
        <p:spPr/>
        <p:txBody>
          <a:bodyPr>
            <a:normAutofit fontScale="77500" lnSpcReduction="20000"/>
          </a:bodyPr>
          <a:lstStyle/>
          <a:p>
            <a:r>
              <a:rPr lang="en-IN" i="1" dirty="0"/>
              <a:t>Web Hypertext Application Technology Working Group (WHATWG</a:t>
            </a:r>
            <a:r>
              <a:rPr lang="en-IN" i="1" dirty="0" smtClean="0"/>
              <a:t>)</a:t>
            </a:r>
            <a:r>
              <a:rPr lang="en-IN" dirty="0" smtClean="0"/>
              <a:t>: </a:t>
            </a:r>
            <a:r>
              <a:rPr lang="en-IN" dirty="0"/>
              <a:t>Founded </a:t>
            </a:r>
            <a:r>
              <a:rPr lang="en-IN" dirty="0" smtClean="0"/>
              <a:t>in 2004 </a:t>
            </a:r>
            <a:r>
              <a:rPr lang="en-IN" dirty="0"/>
              <a:t>by individuals working for browser vendors Apple, Mozilla, Google, </a:t>
            </a:r>
            <a:r>
              <a:rPr lang="en-IN" dirty="0" smtClean="0"/>
              <a:t>and Opera</a:t>
            </a:r>
            <a:r>
              <a:rPr lang="en-IN" dirty="0"/>
              <a:t>, WHATWG develops HTML and APIs for web application development </a:t>
            </a:r>
            <a:r>
              <a:rPr lang="en-IN" dirty="0" smtClean="0"/>
              <a:t>and provides </a:t>
            </a:r>
            <a:r>
              <a:rPr lang="en-IN" dirty="0"/>
              <a:t>open collaboration of browser vendors and other interested parties</a:t>
            </a:r>
            <a:r>
              <a:rPr lang="en-IN" dirty="0" smtClean="0"/>
              <a:t>.</a:t>
            </a:r>
          </a:p>
          <a:p>
            <a:endParaRPr lang="en-IN" dirty="0"/>
          </a:p>
          <a:p>
            <a:r>
              <a:rPr lang="en-IN" i="1" dirty="0" smtClean="0"/>
              <a:t>World </a:t>
            </a:r>
            <a:r>
              <a:rPr lang="en-IN" i="1" dirty="0"/>
              <a:t>Wide Web Consortium (W3C)</a:t>
            </a:r>
            <a:r>
              <a:rPr lang="en-IN" dirty="0"/>
              <a:t>: The W3C contains the HTML working </a:t>
            </a:r>
            <a:r>
              <a:rPr lang="en-IN" dirty="0" smtClean="0"/>
              <a:t>group that </a:t>
            </a:r>
            <a:r>
              <a:rPr lang="en-IN" dirty="0"/>
              <a:t>is currently charged with delivering their HTML5 specification</a:t>
            </a:r>
            <a:r>
              <a:rPr lang="en-IN" dirty="0" smtClean="0"/>
              <a:t>.</a:t>
            </a:r>
          </a:p>
          <a:p>
            <a:endParaRPr lang="en-IN" dirty="0"/>
          </a:p>
          <a:p>
            <a:r>
              <a:rPr lang="en-IN" i="1" dirty="0" smtClean="0"/>
              <a:t>Internet </a:t>
            </a:r>
            <a:r>
              <a:rPr lang="en-IN" i="1" dirty="0"/>
              <a:t>Engineering Task Force (IETF)</a:t>
            </a:r>
            <a:r>
              <a:rPr lang="en-IN" dirty="0"/>
              <a:t>: This task force contains the </a:t>
            </a:r>
            <a:r>
              <a:rPr lang="en-IN" dirty="0" smtClean="0"/>
              <a:t>groups responsible </a:t>
            </a:r>
            <a:r>
              <a:rPr lang="en-IN" dirty="0"/>
              <a:t>for Internet protocols such as HTTP. HTML5 defines a </a:t>
            </a:r>
            <a:r>
              <a:rPr lang="en-IN" dirty="0" smtClean="0"/>
              <a:t>new </a:t>
            </a:r>
            <a:r>
              <a:rPr lang="en-IN" dirty="0" err="1" smtClean="0"/>
              <a:t>WebSocket</a:t>
            </a:r>
            <a:r>
              <a:rPr lang="en-IN" dirty="0" smtClean="0"/>
              <a:t> </a:t>
            </a:r>
            <a:r>
              <a:rPr lang="en-IN" dirty="0"/>
              <a:t>API that relies on a new </a:t>
            </a:r>
            <a:r>
              <a:rPr lang="en-IN" dirty="0" err="1"/>
              <a:t>WebSocket</a:t>
            </a:r>
            <a:r>
              <a:rPr lang="en-IN" dirty="0"/>
              <a:t> protocol, which is </a:t>
            </a:r>
            <a:r>
              <a:rPr lang="en-IN" dirty="0" smtClean="0"/>
              <a:t>under development </a:t>
            </a:r>
            <a:r>
              <a:rPr lang="en-IN" dirty="0"/>
              <a:t>in an IETF working group.</a:t>
            </a:r>
          </a:p>
        </p:txBody>
      </p:sp>
    </p:spTree>
    <p:extLst>
      <p:ext uri="{BB962C8B-B14F-4D97-AF65-F5344CB8AC3E}">
        <p14:creationId xmlns:p14="http://schemas.microsoft.com/office/powerpoint/2010/main" val="146686623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HTML5 &lt;video&gt; - Methods, Properties, and Events</a:t>
            </a:r>
            <a:endParaRPr lang="en-US" dirty="0"/>
          </a:p>
        </p:txBody>
      </p:sp>
      <p:graphicFrame>
        <p:nvGraphicFramePr>
          <p:cNvPr id="4" name="Table 3"/>
          <p:cNvGraphicFramePr>
            <a:graphicFrameLocks noGrp="1"/>
          </p:cNvGraphicFramePr>
          <p:nvPr/>
        </p:nvGraphicFramePr>
        <p:xfrm>
          <a:off x="457200" y="1676400"/>
          <a:ext cx="8153400" cy="4856488"/>
        </p:xfrm>
        <a:graphic>
          <a:graphicData uri="http://schemas.openxmlformats.org/drawingml/2006/table">
            <a:tbl>
              <a:tblPr>
                <a:tableStyleId>{284E427A-3D55-4303-BF80-6455036E1DE7}</a:tableStyleId>
              </a:tblPr>
              <a:tblGrid>
                <a:gridCol w="2690622"/>
                <a:gridCol w="2772156"/>
                <a:gridCol w="2690622"/>
              </a:tblGrid>
              <a:tr h="283029">
                <a:tc>
                  <a:txBody>
                    <a:bodyPr/>
                    <a:lstStyle/>
                    <a:p>
                      <a:pPr algn="l"/>
                      <a:r>
                        <a:rPr lang="en-US" sz="1800" dirty="0"/>
                        <a:t>Methods</a:t>
                      </a:r>
                    </a:p>
                  </a:txBody>
                  <a:tcPr marL="72571" marR="72571" marT="36286" marB="36286" anchor="ctr"/>
                </a:tc>
                <a:tc>
                  <a:txBody>
                    <a:bodyPr/>
                    <a:lstStyle/>
                    <a:p>
                      <a:pPr algn="l"/>
                      <a:r>
                        <a:rPr lang="en-US" sz="1800"/>
                        <a:t>Properties</a:t>
                      </a:r>
                    </a:p>
                  </a:txBody>
                  <a:tcPr marL="72571" marR="72571" marT="36286" marB="36286" anchor="ctr"/>
                </a:tc>
                <a:tc>
                  <a:txBody>
                    <a:bodyPr/>
                    <a:lstStyle/>
                    <a:p>
                      <a:pPr algn="l"/>
                      <a:r>
                        <a:rPr lang="en-US" sz="1800"/>
                        <a:t>Events</a:t>
                      </a:r>
                    </a:p>
                  </a:txBody>
                  <a:tcPr marL="72571" marR="72571" marT="36286" marB="36286" anchor="ctr"/>
                </a:tc>
              </a:tr>
              <a:tr h="283029">
                <a:tc>
                  <a:txBody>
                    <a:bodyPr/>
                    <a:lstStyle/>
                    <a:p>
                      <a:r>
                        <a:rPr lang="en-US" sz="1800"/>
                        <a:t>play()</a:t>
                      </a:r>
                    </a:p>
                  </a:txBody>
                  <a:tcPr marL="72571" marR="72571" marT="36286" marB="36286" anchor="ctr"/>
                </a:tc>
                <a:tc>
                  <a:txBody>
                    <a:bodyPr/>
                    <a:lstStyle/>
                    <a:p>
                      <a:r>
                        <a:rPr lang="en-US" sz="1800"/>
                        <a:t>currentSrc</a:t>
                      </a:r>
                    </a:p>
                  </a:txBody>
                  <a:tcPr marL="72571" marR="72571" marT="36286" marB="36286" anchor="ctr"/>
                </a:tc>
                <a:tc>
                  <a:txBody>
                    <a:bodyPr/>
                    <a:lstStyle/>
                    <a:p>
                      <a:r>
                        <a:rPr lang="en-US" sz="1800"/>
                        <a:t>play</a:t>
                      </a:r>
                    </a:p>
                  </a:txBody>
                  <a:tcPr marL="72571" marR="72571" marT="36286" marB="36286" anchor="ctr"/>
                </a:tc>
              </a:tr>
              <a:tr h="283029">
                <a:tc>
                  <a:txBody>
                    <a:bodyPr/>
                    <a:lstStyle/>
                    <a:p>
                      <a:r>
                        <a:rPr lang="en-US" sz="1800"/>
                        <a:t>pause()</a:t>
                      </a:r>
                    </a:p>
                  </a:txBody>
                  <a:tcPr marL="72571" marR="72571" marT="36286" marB="36286" anchor="ctr"/>
                </a:tc>
                <a:tc>
                  <a:txBody>
                    <a:bodyPr/>
                    <a:lstStyle/>
                    <a:p>
                      <a:r>
                        <a:rPr lang="en-US" sz="1800"/>
                        <a:t>currentTime</a:t>
                      </a:r>
                    </a:p>
                  </a:txBody>
                  <a:tcPr marL="72571" marR="72571" marT="36286" marB="36286" anchor="ctr"/>
                </a:tc>
                <a:tc>
                  <a:txBody>
                    <a:bodyPr/>
                    <a:lstStyle/>
                    <a:p>
                      <a:r>
                        <a:rPr lang="en-US" sz="1800"/>
                        <a:t>pause</a:t>
                      </a:r>
                    </a:p>
                  </a:txBody>
                  <a:tcPr marL="72571" marR="72571" marT="36286" marB="36286" anchor="ctr"/>
                </a:tc>
              </a:tr>
              <a:tr h="283029">
                <a:tc>
                  <a:txBody>
                    <a:bodyPr/>
                    <a:lstStyle/>
                    <a:p>
                      <a:r>
                        <a:rPr lang="en-US" sz="1800"/>
                        <a:t>load()</a:t>
                      </a:r>
                    </a:p>
                  </a:txBody>
                  <a:tcPr marL="72571" marR="72571" marT="36286" marB="36286" anchor="ctr"/>
                </a:tc>
                <a:tc>
                  <a:txBody>
                    <a:bodyPr/>
                    <a:lstStyle/>
                    <a:p>
                      <a:r>
                        <a:rPr lang="en-US" sz="1800"/>
                        <a:t>videoWidth</a:t>
                      </a:r>
                    </a:p>
                  </a:txBody>
                  <a:tcPr marL="72571" marR="72571" marT="36286" marB="36286" anchor="ctr"/>
                </a:tc>
                <a:tc>
                  <a:txBody>
                    <a:bodyPr/>
                    <a:lstStyle/>
                    <a:p>
                      <a:r>
                        <a:rPr lang="en-US" sz="1800"/>
                        <a:t>progress</a:t>
                      </a:r>
                    </a:p>
                  </a:txBody>
                  <a:tcPr marL="72571" marR="72571" marT="36286" marB="36286" anchor="ctr"/>
                </a:tc>
              </a:tr>
              <a:tr h="283029">
                <a:tc>
                  <a:txBody>
                    <a:bodyPr/>
                    <a:lstStyle/>
                    <a:p>
                      <a:r>
                        <a:rPr lang="en-US" sz="1800"/>
                        <a:t>canPlayType</a:t>
                      </a:r>
                    </a:p>
                  </a:txBody>
                  <a:tcPr marL="72571" marR="72571" marT="36286" marB="36286" anchor="ctr"/>
                </a:tc>
                <a:tc>
                  <a:txBody>
                    <a:bodyPr/>
                    <a:lstStyle/>
                    <a:p>
                      <a:r>
                        <a:rPr lang="en-US" sz="1800"/>
                        <a:t>videoHeight</a:t>
                      </a:r>
                    </a:p>
                  </a:txBody>
                  <a:tcPr marL="72571" marR="72571" marT="36286" marB="36286" anchor="ctr"/>
                </a:tc>
                <a:tc>
                  <a:txBody>
                    <a:bodyPr/>
                    <a:lstStyle/>
                    <a:p>
                      <a:r>
                        <a:rPr lang="en-US" sz="1800"/>
                        <a:t>error</a:t>
                      </a:r>
                    </a:p>
                  </a:txBody>
                  <a:tcPr marL="72571" marR="72571" marT="36286" marB="36286" anchor="ctr"/>
                </a:tc>
              </a:tr>
              <a:tr h="283029">
                <a:tc>
                  <a:txBody>
                    <a:bodyPr/>
                    <a:lstStyle/>
                    <a:p>
                      <a:endParaRPr lang="en-US" sz="1800"/>
                    </a:p>
                  </a:txBody>
                  <a:tcPr marL="72571" marR="72571" marT="36286" marB="36286" anchor="ctr"/>
                </a:tc>
                <a:tc>
                  <a:txBody>
                    <a:bodyPr/>
                    <a:lstStyle/>
                    <a:p>
                      <a:r>
                        <a:rPr lang="en-US" sz="1800"/>
                        <a:t>duration</a:t>
                      </a:r>
                    </a:p>
                  </a:txBody>
                  <a:tcPr marL="72571" marR="72571" marT="36286" marB="36286" anchor="ctr"/>
                </a:tc>
                <a:tc>
                  <a:txBody>
                    <a:bodyPr/>
                    <a:lstStyle/>
                    <a:p>
                      <a:r>
                        <a:rPr lang="en-US" sz="1800"/>
                        <a:t>timeupdate</a:t>
                      </a:r>
                    </a:p>
                  </a:txBody>
                  <a:tcPr marL="72571" marR="72571" marT="36286" marB="36286" anchor="ctr"/>
                </a:tc>
              </a:tr>
              <a:tr h="283029">
                <a:tc>
                  <a:txBody>
                    <a:bodyPr/>
                    <a:lstStyle/>
                    <a:p>
                      <a:endParaRPr lang="en-US" sz="1800"/>
                    </a:p>
                  </a:txBody>
                  <a:tcPr marL="72571" marR="72571" marT="36286" marB="36286" anchor="ctr"/>
                </a:tc>
                <a:tc>
                  <a:txBody>
                    <a:bodyPr/>
                    <a:lstStyle/>
                    <a:p>
                      <a:r>
                        <a:rPr lang="en-US" sz="1800"/>
                        <a:t>ended</a:t>
                      </a:r>
                    </a:p>
                  </a:txBody>
                  <a:tcPr marL="72571" marR="72571" marT="36286" marB="36286" anchor="ctr"/>
                </a:tc>
                <a:tc>
                  <a:txBody>
                    <a:bodyPr/>
                    <a:lstStyle/>
                    <a:p>
                      <a:r>
                        <a:rPr lang="en-US" sz="1800"/>
                        <a:t>ended</a:t>
                      </a:r>
                    </a:p>
                  </a:txBody>
                  <a:tcPr marL="72571" marR="72571" marT="36286" marB="36286" anchor="ctr"/>
                </a:tc>
              </a:tr>
              <a:tr h="283029">
                <a:tc>
                  <a:txBody>
                    <a:bodyPr/>
                    <a:lstStyle/>
                    <a:p>
                      <a:endParaRPr lang="en-US" sz="1800"/>
                    </a:p>
                  </a:txBody>
                  <a:tcPr marL="72571" marR="72571" marT="36286" marB="36286" anchor="ctr"/>
                </a:tc>
                <a:tc>
                  <a:txBody>
                    <a:bodyPr/>
                    <a:lstStyle/>
                    <a:p>
                      <a:r>
                        <a:rPr lang="en-US" sz="1800"/>
                        <a:t>error</a:t>
                      </a:r>
                    </a:p>
                  </a:txBody>
                  <a:tcPr marL="72571" marR="72571" marT="36286" marB="36286" anchor="ctr"/>
                </a:tc>
                <a:tc>
                  <a:txBody>
                    <a:bodyPr/>
                    <a:lstStyle/>
                    <a:p>
                      <a:r>
                        <a:rPr lang="en-US" sz="1800"/>
                        <a:t>abort</a:t>
                      </a:r>
                    </a:p>
                  </a:txBody>
                  <a:tcPr marL="72571" marR="72571" marT="36286" marB="36286" anchor="ctr"/>
                </a:tc>
              </a:tr>
              <a:tr h="283029">
                <a:tc>
                  <a:txBody>
                    <a:bodyPr/>
                    <a:lstStyle/>
                    <a:p>
                      <a:endParaRPr lang="en-US" sz="1800"/>
                    </a:p>
                  </a:txBody>
                  <a:tcPr marL="72571" marR="72571" marT="36286" marB="36286" anchor="ctr"/>
                </a:tc>
                <a:tc>
                  <a:txBody>
                    <a:bodyPr/>
                    <a:lstStyle/>
                    <a:p>
                      <a:r>
                        <a:rPr lang="en-US" sz="1800"/>
                        <a:t>paused</a:t>
                      </a:r>
                    </a:p>
                  </a:txBody>
                  <a:tcPr marL="72571" marR="72571" marT="36286" marB="36286" anchor="ctr"/>
                </a:tc>
                <a:tc>
                  <a:txBody>
                    <a:bodyPr/>
                    <a:lstStyle/>
                    <a:p>
                      <a:r>
                        <a:rPr lang="en-US" sz="1800"/>
                        <a:t>empty</a:t>
                      </a:r>
                    </a:p>
                  </a:txBody>
                  <a:tcPr marL="72571" marR="72571" marT="36286" marB="36286" anchor="ctr"/>
                </a:tc>
              </a:tr>
              <a:tr h="283029">
                <a:tc>
                  <a:txBody>
                    <a:bodyPr/>
                    <a:lstStyle/>
                    <a:p>
                      <a:endParaRPr lang="en-US" sz="1800"/>
                    </a:p>
                  </a:txBody>
                  <a:tcPr marL="72571" marR="72571" marT="36286" marB="36286" anchor="ctr"/>
                </a:tc>
                <a:tc>
                  <a:txBody>
                    <a:bodyPr/>
                    <a:lstStyle/>
                    <a:p>
                      <a:r>
                        <a:rPr lang="en-US" sz="1800"/>
                        <a:t>muted</a:t>
                      </a:r>
                    </a:p>
                  </a:txBody>
                  <a:tcPr marL="72571" marR="72571" marT="36286" marB="36286" anchor="ctr"/>
                </a:tc>
                <a:tc>
                  <a:txBody>
                    <a:bodyPr/>
                    <a:lstStyle/>
                    <a:p>
                      <a:r>
                        <a:rPr lang="en-US" sz="1800"/>
                        <a:t>emptied</a:t>
                      </a:r>
                    </a:p>
                  </a:txBody>
                  <a:tcPr marL="72571" marR="72571" marT="36286" marB="36286" anchor="ctr"/>
                </a:tc>
              </a:tr>
              <a:tr h="283029">
                <a:tc>
                  <a:txBody>
                    <a:bodyPr/>
                    <a:lstStyle/>
                    <a:p>
                      <a:endParaRPr lang="en-US" sz="1800"/>
                    </a:p>
                  </a:txBody>
                  <a:tcPr marL="72571" marR="72571" marT="36286" marB="36286" anchor="ctr"/>
                </a:tc>
                <a:tc>
                  <a:txBody>
                    <a:bodyPr/>
                    <a:lstStyle/>
                    <a:p>
                      <a:r>
                        <a:rPr lang="en-US" sz="1800"/>
                        <a:t>seeking</a:t>
                      </a:r>
                    </a:p>
                  </a:txBody>
                  <a:tcPr marL="72571" marR="72571" marT="36286" marB="36286" anchor="ctr"/>
                </a:tc>
                <a:tc>
                  <a:txBody>
                    <a:bodyPr/>
                    <a:lstStyle/>
                    <a:p>
                      <a:r>
                        <a:rPr lang="en-US" sz="1800"/>
                        <a:t>waiting</a:t>
                      </a:r>
                    </a:p>
                  </a:txBody>
                  <a:tcPr marL="72571" marR="72571" marT="36286" marB="36286" anchor="ctr"/>
                </a:tc>
              </a:tr>
              <a:tr h="283029">
                <a:tc>
                  <a:txBody>
                    <a:bodyPr/>
                    <a:lstStyle/>
                    <a:p>
                      <a:endParaRPr lang="en-US" sz="1800"/>
                    </a:p>
                  </a:txBody>
                  <a:tcPr marL="72571" marR="72571" marT="36286" marB="36286" anchor="ctr"/>
                </a:tc>
                <a:tc>
                  <a:txBody>
                    <a:bodyPr/>
                    <a:lstStyle/>
                    <a:p>
                      <a:r>
                        <a:rPr lang="en-US" sz="1800"/>
                        <a:t>volume</a:t>
                      </a:r>
                    </a:p>
                  </a:txBody>
                  <a:tcPr marL="72571" marR="72571" marT="36286" marB="36286" anchor="ctr"/>
                </a:tc>
                <a:tc>
                  <a:txBody>
                    <a:bodyPr/>
                    <a:lstStyle/>
                    <a:p>
                      <a:r>
                        <a:rPr lang="en-US" sz="1800"/>
                        <a:t>loadedmetadata</a:t>
                      </a:r>
                    </a:p>
                  </a:txBody>
                  <a:tcPr marL="72571" marR="72571" marT="36286" marB="36286" anchor="ctr"/>
                </a:tc>
              </a:tr>
              <a:tr h="283029">
                <a:tc>
                  <a:txBody>
                    <a:bodyPr/>
                    <a:lstStyle/>
                    <a:p>
                      <a:endParaRPr lang="en-US" sz="1800"/>
                    </a:p>
                  </a:txBody>
                  <a:tcPr marL="72571" marR="72571" marT="36286" marB="36286" anchor="ctr"/>
                </a:tc>
                <a:tc>
                  <a:txBody>
                    <a:bodyPr/>
                    <a:lstStyle/>
                    <a:p>
                      <a:r>
                        <a:rPr lang="en-US" sz="1800"/>
                        <a:t>height</a:t>
                      </a:r>
                    </a:p>
                  </a:txBody>
                  <a:tcPr marL="72571" marR="72571" marT="36286" marB="36286" anchor="ctr"/>
                </a:tc>
                <a:tc>
                  <a:txBody>
                    <a:bodyPr/>
                    <a:lstStyle/>
                    <a:p>
                      <a:endParaRPr lang="en-US" sz="1800"/>
                    </a:p>
                  </a:txBody>
                  <a:tcPr marL="72571" marR="72571" marT="36286" marB="36286" anchor="ctr"/>
                </a:tc>
              </a:tr>
              <a:tr h="283029">
                <a:tc>
                  <a:txBody>
                    <a:bodyPr/>
                    <a:lstStyle/>
                    <a:p>
                      <a:endParaRPr lang="en-US" sz="1800"/>
                    </a:p>
                  </a:txBody>
                  <a:tcPr marL="72571" marR="72571" marT="36286" marB="36286" anchor="ctr"/>
                </a:tc>
                <a:tc>
                  <a:txBody>
                    <a:bodyPr/>
                    <a:lstStyle/>
                    <a:p>
                      <a:r>
                        <a:rPr lang="en-US" sz="1800"/>
                        <a:t>width</a:t>
                      </a:r>
                    </a:p>
                  </a:txBody>
                  <a:tcPr marL="72571" marR="72571" marT="36286" marB="36286" anchor="ctr"/>
                </a:tc>
                <a:tc>
                  <a:txBody>
                    <a:bodyPr/>
                    <a:lstStyle/>
                    <a:p>
                      <a:endParaRPr lang="en-US" sz="1800" dirty="0"/>
                    </a:p>
                  </a:txBody>
                  <a:tcPr marL="72571" marR="72571" marT="36286" marB="36286"/>
                </a:tc>
              </a:tr>
            </a:tbl>
          </a:graphicData>
        </a:graphic>
      </p:graphicFrame>
    </p:spTree>
    <p:extLst>
      <p:ext uri="{BB962C8B-B14F-4D97-AF65-F5344CB8AC3E}">
        <p14:creationId xmlns:p14="http://schemas.microsoft.com/office/powerpoint/2010/main" val="3300983849"/>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Poster Attribute</a:t>
            </a:r>
            <a:endParaRPr lang="en-IN" dirty="0"/>
          </a:p>
        </p:txBody>
      </p:sp>
      <p:sp>
        <p:nvSpPr>
          <p:cNvPr id="3" name="Content Placeholder 2"/>
          <p:cNvSpPr>
            <a:spLocks noGrp="1"/>
          </p:cNvSpPr>
          <p:nvPr>
            <p:ph sz="quarter" idx="1"/>
          </p:nvPr>
        </p:nvSpPr>
        <p:spPr/>
        <p:txBody>
          <a:bodyPr/>
          <a:lstStyle/>
          <a:p>
            <a:r>
              <a:rPr lang="en-IN" dirty="0"/>
              <a:t>&lt;video controls poster="/images/w3html5.gif"&gt;</a:t>
            </a:r>
            <a:br>
              <a:rPr lang="en-IN" dirty="0"/>
            </a:br>
            <a:r>
              <a:rPr lang="en-IN" dirty="0"/>
              <a:t>  &lt;source </a:t>
            </a:r>
            <a:r>
              <a:rPr lang="en-IN" dirty="0" err="1"/>
              <a:t>src</a:t>
            </a:r>
            <a:r>
              <a:rPr lang="en-IN" dirty="0"/>
              <a:t>="movie.mp4" type="video/mp4"&gt;</a:t>
            </a:r>
            <a:br>
              <a:rPr lang="en-IN" dirty="0"/>
            </a:br>
            <a:r>
              <a:rPr lang="en-IN" dirty="0"/>
              <a:t>  &lt;source </a:t>
            </a:r>
            <a:r>
              <a:rPr lang="en-IN" dirty="0" err="1"/>
              <a:t>src</a:t>
            </a:r>
            <a:r>
              <a:rPr lang="en-IN" dirty="0"/>
              <a:t>="movie.ogg" type="video/</a:t>
            </a:r>
            <a:r>
              <a:rPr lang="en-IN" dirty="0" err="1"/>
              <a:t>ogg</a:t>
            </a:r>
            <a:r>
              <a:rPr lang="en-IN" dirty="0"/>
              <a:t>"&gt;</a:t>
            </a:r>
            <a:br>
              <a:rPr lang="en-IN" dirty="0"/>
            </a:br>
            <a:r>
              <a:rPr lang="en-IN" dirty="0"/>
              <a:t>  Your browser does not support the video tag.</a:t>
            </a:r>
            <a:br>
              <a:rPr lang="en-IN" dirty="0"/>
            </a:br>
            <a:r>
              <a:rPr lang="en-IN" dirty="0"/>
              <a:t>&lt;/video&gt; </a:t>
            </a:r>
          </a:p>
        </p:txBody>
      </p:sp>
    </p:spTree>
    <p:extLst>
      <p:ext uri="{BB962C8B-B14F-4D97-AF65-F5344CB8AC3E}">
        <p14:creationId xmlns:p14="http://schemas.microsoft.com/office/powerpoint/2010/main" val="3725662820"/>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Video Element Support</a:t>
            </a:r>
            <a:endParaRPr lang="en-IN" dirty="0"/>
          </a:p>
        </p:txBody>
      </p:sp>
      <p:graphicFrame>
        <p:nvGraphicFramePr>
          <p:cNvPr id="4" name="Content Placeholder 3"/>
          <p:cNvGraphicFramePr>
            <a:graphicFrameLocks noGrp="1"/>
          </p:cNvGraphicFramePr>
          <p:nvPr>
            <p:ph sz="quarter" idx="1"/>
            <p:extLst>
              <p:ext uri="{D42A27DB-BD31-4B8C-83A1-F6EECF244321}">
                <p14:modId xmlns:p14="http://schemas.microsoft.com/office/powerpoint/2010/main" val="3013963652"/>
              </p:ext>
            </p:extLst>
          </p:nvPr>
        </p:nvGraphicFramePr>
        <p:xfrm>
          <a:off x="612651" y="2133600"/>
          <a:ext cx="8153397" cy="1097280"/>
        </p:xfrm>
        <a:graphic>
          <a:graphicData uri="http://schemas.openxmlformats.org/drawingml/2006/table">
            <a:tbl>
              <a:tblPr/>
              <a:tblGrid>
                <a:gridCol w="1164771"/>
                <a:gridCol w="1164771"/>
                <a:gridCol w="1164771"/>
                <a:gridCol w="1164771"/>
                <a:gridCol w="1164771"/>
                <a:gridCol w="1164771"/>
                <a:gridCol w="1164771"/>
              </a:tblGrid>
              <a:tr h="0">
                <a:tc gridSpan="7">
                  <a:txBody>
                    <a:bodyPr/>
                    <a:lstStyle/>
                    <a:p>
                      <a:r>
                        <a:rPr lang="en-IN" dirty="0"/>
                        <a:t>&lt;video&gt; element support</a:t>
                      </a:r>
                    </a:p>
                  </a:txBody>
                  <a:tcPr anchor="ct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r>
              <a:tr h="0">
                <a:tc>
                  <a:txBody>
                    <a:bodyPr/>
                    <a:lstStyle/>
                    <a:p>
                      <a:r>
                        <a:rPr lang="en-IN"/>
                        <a:t>IE</a:t>
                      </a:r>
                    </a:p>
                  </a:txBody>
                  <a:tcPr anchor="ctr">
                    <a:lnL>
                      <a:noFill/>
                    </a:lnL>
                    <a:lnR>
                      <a:noFill/>
                    </a:lnR>
                    <a:lnB>
                      <a:noFill/>
                    </a:lnB>
                  </a:tcPr>
                </a:tc>
                <a:tc>
                  <a:txBody>
                    <a:bodyPr/>
                    <a:lstStyle/>
                    <a:p>
                      <a:r>
                        <a:rPr lang="en-IN"/>
                        <a:t>Firefox</a:t>
                      </a:r>
                    </a:p>
                  </a:txBody>
                  <a:tcPr anchor="ctr">
                    <a:lnL>
                      <a:noFill/>
                    </a:lnL>
                    <a:lnR>
                      <a:noFill/>
                    </a:lnR>
                    <a:lnT>
                      <a:noFill/>
                    </a:lnT>
                    <a:lnB>
                      <a:noFill/>
                    </a:lnB>
                  </a:tcPr>
                </a:tc>
                <a:tc>
                  <a:txBody>
                    <a:bodyPr/>
                    <a:lstStyle/>
                    <a:p>
                      <a:r>
                        <a:rPr lang="en-IN"/>
                        <a:t>Safari</a:t>
                      </a:r>
                    </a:p>
                  </a:txBody>
                  <a:tcPr anchor="ctr">
                    <a:lnL>
                      <a:noFill/>
                    </a:lnL>
                    <a:lnR>
                      <a:noFill/>
                    </a:lnR>
                    <a:lnT>
                      <a:noFill/>
                    </a:lnT>
                    <a:lnB>
                      <a:noFill/>
                    </a:lnB>
                  </a:tcPr>
                </a:tc>
                <a:tc>
                  <a:txBody>
                    <a:bodyPr/>
                    <a:lstStyle/>
                    <a:p>
                      <a:r>
                        <a:rPr lang="en-IN"/>
                        <a:t>Chrome</a:t>
                      </a:r>
                    </a:p>
                  </a:txBody>
                  <a:tcPr anchor="ctr">
                    <a:lnL>
                      <a:noFill/>
                    </a:lnL>
                    <a:lnR>
                      <a:noFill/>
                    </a:lnR>
                    <a:lnT>
                      <a:noFill/>
                    </a:lnT>
                    <a:lnB>
                      <a:noFill/>
                    </a:lnB>
                  </a:tcPr>
                </a:tc>
                <a:tc>
                  <a:txBody>
                    <a:bodyPr/>
                    <a:lstStyle/>
                    <a:p>
                      <a:r>
                        <a:rPr lang="en-IN"/>
                        <a:t>Opera</a:t>
                      </a:r>
                    </a:p>
                  </a:txBody>
                  <a:tcPr anchor="ctr">
                    <a:lnL>
                      <a:noFill/>
                    </a:lnL>
                    <a:lnR>
                      <a:noFill/>
                    </a:lnR>
                    <a:lnT>
                      <a:noFill/>
                    </a:lnT>
                    <a:lnB>
                      <a:noFill/>
                    </a:lnB>
                  </a:tcPr>
                </a:tc>
                <a:tc>
                  <a:txBody>
                    <a:bodyPr/>
                    <a:lstStyle/>
                    <a:p>
                      <a:r>
                        <a:rPr lang="en-IN"/>
                        <a:t>iPhone</a:t>
                      </a:r>
                    </a:p>
                  </a:txBody>
                  <a:tcPr anchor="ctr">
                    <a:lnL>
                      <a:noFill/>
                    </a:lnL>
                    <a:lnR>
                      <a:noFill/>
                    </a:lnR>
                    <a:lnT>
                      <a:noFill/>
                    </a:lnT>
                    <a:lnB>
                      <a:noFill/>
                    </a:lnB>
                  </a:tcPr>
                </a:tc>
                <a:tc>
                  <a:txBody>
                    <a:bodyPr/>
                    <a:lstStyle/>
                    <a:p>
                      <a:r>
                        <a:rPr lang="en-IN"/>
                        <a:t>Android </a:t>
                      </a:r>
                    </a:p>
                  </a:txBody>
                  <a:tcPr anchor="ctr">
                    <a:lnL>
                      <a:noFill/>
                    </a:lnL>
                    <a:lnR>
                      <a:noFill/>
                    </a:lnR>
                    <a:lnT>
                      <a:noFill/>
                    </a:lnT>
                    <a:lnB>
                      <a:noFill/>
                    </a:lnB>
                  </a:tcPr>
                </a:tc>
              </a:tr>
              <a:tr h="0">
                <a:tc>
                  <a:txBody>
                    <a:bodyPr/>
                    <a:lstStyle/>
                    <a:p>
                      <a:r>
                        <a:rPr lang="en-IN"/>
                        <a:t>9.0+</a:t>
                      </a:r>
                    </a:p>
                  </a:txBody>
                  <a:tcPr anchor="ctr">
                    <a:lnL>
                      <a:noFill/>
                    </a:lnL>
                    <a:lnR>
                      <a:noFill/>
                    </a:lnR>
                    <a:lnT>
                      <a:noFill/>
                    </a:lnT>
                    <a:lnB>
                      <a:noFill/>
                    </a:lnB>
                  </a:tcPr>
                </a:tc>
                <a:tc>
                  <a:txBody>
                    <a:bodyPr/>
                    <a:lstStyle/>
                    <a:p>
                      <a:r>
                        <a:rPr lang="en-IN"/>
                        <a:t>3.5+</a:t>
                      </a:r>
                    </a:p>
                  </a:txBody>
                  <a:tcPr anchor="ctr">
                    <a:lnL>
                      <a:noFill/>
                    </a:lnL>
                    <a:lnR>
                      <a:noFill/>
                    </a:lnR>
                    <a:lnT>
                      <a:noFill/>
                    </a:lnT>
                    <a:lnB>
                      <a:noFill/>
                    </a:lnB>
                  </a:tcPr>
                </a:tc>
                <a:tc>
                  <a:txBody>
                    <a:bodyPr/>
                    <a:lstStyle/>
                    <a:p>
                      <a:r>
                        <a:rPr lang="en-IN"/>
                        <a:t>3.0+</a:t>
                      </a:r>
                    </a:p>
                  </a:txBody>
                  <a:tcPr anchor="ctr">
                    <a:lnL>
                      <a:noFill/>
                    </a:lnL>
                    <a:lnR>
                      <a:noFill/>
                    </a:lnR>
                    <a:lnT>
                      <a:noFill/>
                    </a:lnT>
                    <a:lnB>
                      <a:noFill/>
                    </a:lnB>
                  </a:tcPr>
                </a:tc>
                <a:tc>
                  <a:txBody>
                    <a:bodyPr/>
                    <a:lstStyle/>
                    <a:p>
                      <a:r>
                        <a:rPr lang="en-IN"/>
                        <a:t>3.0+</a:t>
                      </a:r>
                    </a:p>
                  </a:txBody>
                  <a:tcPr anchor="ctr">
                    <a:lnL>
                      <a:noFill/>
                    </a:lnL>
                    <a:lnR>
                      <a:noFill/>
                    </a:lnR>
                    <a:lnT>
                      <a:noFill/>
                    </a:lnT>
                    <a:lnB>
                      <a:noFill/>
                    </a:lnB>
                  </a:tcPr>
                </a:tc>
                <a:tc>
                  <a:txBody>
                    <a:bodyPr/>
                    <a:lstStyle/>
                    <a:p>
                      <a:r>
                        <a:rPr lang="en-IN"/>
                        <a:t>10.5+</a:t>
                      </a:r>
                    </a:p>
                  </a:txBody>
                  <a:tcPr anchor="ctr">
                    <a:lnL>
                      <a:noFill/>
                    </a:lnL>
                    <a:lnR>
                      <a:noFill/>
                    </a:lnR>
                    <a:lnT>
                      <a:noFill/>
                    </a:lnT>
                    <a:lnB>
                      <a:noFill/>
                    </a:lnB>
                  </a:tcPr>
                </a:tc>
                <a:tc>
                  <a:txBody>
                    <a:bodyPr/>
                    <a:lstStyle/>
                    <a:p>
                      <a:r>
                        <a:rPr lang="en-IN"/>
                        <a:t>1.0+</a:t>
                      </a:r>
                    </a:p>
                  </a:txBody>
                  <a:tcPr anchor="ctr">
                    <a:lnL>
                      <a:noFill/>
                    </a:lnL>
                    <a:lnR>
                      <a:noFill/>
                    </a:lnR>
                    <a:lnT>
                      <a:noFill/>
                    </a:lnT>
                    <a:lnB>
                      <a:noFill/>
                    </a:lnB>
                  </a:tcPr>
                </a:tc>
                <a:tc>
                  <a:txBody>
                    <a:bodyPr/>
                    <a:lstStyle/>
                    <a:p>
                      <a:r>
                        <a:rPr lang="en-IN" dirty="0"/>
                        <a:t>2.0+ </a:t>
                      </a:r>
                    </a:p>
                  </a:txBody>
                  <a:tcPr anchor="ctr">
                    <a:lnL>
                      <a:noFill/>
                    </a:lnL>
                    <a:lnR>
                      <a:noFill/>
                    </a:lnR>
                    <a:lnT>
                      <a:noFill/>
                    </a:lnT>
                    <a:lnB>
                      <a:noFill/>
                    </a:lnB>
                  </a:tcPr>
                </a:tc>
              </a:tr>
            </a:tbl>
          </a:graphicData>
        </a:graphic>
      </p:graphicFrame>
    </p:spTree>
    <p:extLst>
      <p:ext uri="{BB962C8B-B14F-4D97-AF65-F5344CB8AC3E}">
        <p14:creationId xmlns:p14="http://schemas.microsoft.com/office/powerpoint/2010/main" val="238427405"/>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Browser Support CODECS</a:t>
            </a:r>
            <a:endParaRPr lang="en-IN" dirty="0"/>
          </a:p>
        </p:txBody>
      </p:sp>
      <p:graphicFrame>
        <p:nvGraphicFramePr>
          <p:cNvPr id="6" name="Table 5"/>
          <p:cNvGraphicFramePr>
            <a:graphicFrameLocks noGrp="1"/>
          </p:cNvGraphicFramePr>
          <p:nvPr>
            <p:extLst>
              <p:ext uri="{D42A27DB-BD31-4B8C-83A1-F6EECF244321}">
                <p14:modId xmlns:p14="http://schemas.microsoft.com/office/powerpoint/2010/main" val="1747627988"/>
              </p:ext>
            </p:extLst>
          </p:nvPr>
        </p:nvGraphicFramePr>
        <p:xfrm>
          <a:off x="152399" y="1828800"/>
          <a:ext cx="8613648" cy="3886200"/>
        </p:xfrm>
        <a:graphic>
          <a:graphicData uri="http://schemas.openxmlformats.org/drawingml/2006/table">
            <a:tbl>
              <a:tblPr/>
              <a:tblGrid>
                <a:gridCol w="717804"/>
                <a:gridCol w="717804"/>
                <a:gridCol w="717804"/>
                <a:gridCol w="717804"/>
                <a:gridCol w="717804"/>
                <a:gridCol w="717804"/>
                <a:gridCol w="717804"/>
                <a:gridCol w="717804"/>
                <a:gridCol w="717804"/>
                <a:gridCol w="717804"/>
                <a:gridCol w="717804"/>
                <a:gridCol w="717804"/>
              </a:tblGrid>
              <a:tr h="1174531">
                <a:tc>
                  <a:txBody>
                    <a:bodyPr/>
                    <a:lstStyle/>
                    <a:p>
                      <a:r>
                        <a:rPr lang="en-IN" dirty="0"/>
                        <a:t> </a:t>
                      </a:r>
                    </a:p>
                  </a:txBody>
                  <a:tcPr marL="19050" marR="19050" marT="19050" marB="19050" anchor="ctr">
                    <a:lnL>
                      <a:noFill/>
                    </a:lnL>
                    <a:lnR>
                      <a:noFill/>
                    </a:lnR>
                    <a:lnT>
                      <a:noFill/>
                    </a:lnT>
                    <a:lnB>
                      <a:noFill/>
                    </a:lnB>
                  </a:tcPr>
                </a:tc>
                <a:tc>
                  <a:txBody>
                    <a:bodyPr/>
                    <a:lstStyle/>
                    <a:p>
                      <a:r>
                        <a:rPr lang="en-IN" dirty="0"/>
                        <a:t>Android</a:t>
                      </a:r>
                    </a:p>
                  </a:txBody>
                  <a:tcPr marL="19050" marR="19050" marT="19050" marB="19050" anchor="ctr">
                    <a:lnL>
                      <a:noFill/>
                    </a:lnL>
                    <a:lnR>
                      <a:noFill/>
                    </a:lnR>
                    <a:lnT>
                      <a:noFill/>
                    </a:lnT>
                    <a:lnB>
                      <a:noFill/>
                    </a:lnB>
                  </a:tcPr>
                </a:tc>
                <a:tc gridSpan="2">
                  <a:txBody>
                    <a:bodyPr/>
                    <a:lstStyle/>
                    <a:p>
                      <a:r>
                        <a:rPr lang="en-IN"/>
                        <a:t>Chrome</a:t>
                      </a:r>
                    </a:p>
                  </a:txBody>
                  <a:tcPr marL="19050" marR="19050" marT="19050" marB="19050" anchor="ctr">
                    <a:lnL>
                      <a:noFill/>
                    </a:lnL>
                    <a:lnR>
                      <a:noFill/>
                    </a:lnR>
                    <a:lnT>
                      <a:noFill/>
                    </a:lnT>
                    <a:lnB>
                      <a:noFill/>
                    </a:lnB>
                  </a:tcPr>
                </a:tc>
                <a:tc hMerge="1">
                  <a:txBody>
                    <a:bodyPr/>
                    <a:lstStyle/>
                    <a:p>
                      <a:endParaRPr lang="en-IN"/>
                    </a:p>
                  </a:txBody>
                  <a:tcPr/>
                </a:tc>
                <a:tc gridSpan="2">
                  <a:txBody>
                    <a:bodyPr/>
                    <a:lstStyle/>
                    <a:p>
                      <a:r>
                        <a:rPr lang="en-IN" dirty="0"/>
                        <a:t>Firefox</a:t>
                      </a:r>
                    </a:p>
                  </a:txBody>
                  <a:tcPr marL="19050" marR="19050" marT="19050" marB="19050" anchor="ctr">
                    <a:lnL>
                      <a:noFill/>
                    </a:lnL>
                    <a:lnR>
                      <a:noFill/>
                    </a:lnR>
                    <a:lnT>
                      <a:noFill/>
                    </a:lnT>
                    <a:lnB>
                      <a:noFill/>
                    </a:lnB>
                  </a:tcPr>
                </a:tc>
                <a:tc hMerge="1">
                  <a:txBody>
                    <a:bodyPr/>
                    <a:lstStyle/>
                    <a:p>
                      <a:endParaRPr lang="en-IN"/>
                    </a:p>
                  </a:txBody>
                  <a:tcPr/>
                </a:tc>
                <a:tc>
                  <a:txBody>
                    <a:bodyPr/>
                    <a:lstStyle/>
                    <a:p>
                      <a:r>
                        <a:rPr lang="en-IN"/>
                        <a:t>Internet Explorer</a:t>
                      </a:r>
                    </a:p>
                  </a:txBody>
                  <a:tcPr marL="19050" marR="19050" marT="19050" marB="19050" anchor="ctr">
                    <a:lnL>
                      <a:noFill/>
                    </a:lnL>
                    <a:lnR>
                      <a:noFill/>
                    </a:lnR>
                    <a:lnT>
                      <a:noFill/>
                    </a:lnT>
                    <a:lnB>
                      <a:noFill/>
                    </a:lnB>
                  </a:tcPr>
                </a:tc>
                <a:tc>
                  <a:txBody>
                    <a:bodyPr/>
                    <a:lstStyle/>
                    <a:p>
                      <a:r>
                        <a:rPr lang="en-IN"/>
                        <a:t>iOS</a:t>
                      </a:r>
                    </a:p>
                  </a:txBody>
                  <a:tcPr marL="19050" marR="19050" marT="19050" marB="19050" anchor="ctr">
                    <a:lnL>
                      <a:noFill/>
                    </a:lnL>
                    <a:lnR>
                      <a:noFill/>
                    </a:lnR>
                    <a:lnT>
                      <a:noFill/>
                    </a:lnT>
                    <a:lnB>
                      <a:noFill/>
                    </a:lnB>
                  </a:tcPr>
                </a:tc>
                <a:tc gridSpan="2">
                  <a:txBody>
                    <a:bodyPr/>
                    <a:lstStyle/>
                    <a:p>
                      <a:r>
                        <a:rPr lang="en-IN"/>
                        <a:t>Opera</a:t>
                      </a:r>
                    </a:p>
                  </a:txBody>
                  <a:tcPr marL="19050" marR="19050" marT="19050" marB="19050" anchor="ctr">
                    <a:lnL>
                      <a:noFill/>
                    </a:lnL>
                    <a:lnR>
                      <a:noFill/>
                    </a:lnR>
                    <a:lnT>
                      <a:noFill/>
                    </a:lnT>
                    <a:lnB>
                      <a:noFill/>
                    </a:lnB>
                  </a:tcPr>
                </a:tc>
                <a:tc hMerge="1">
                  <a:txBody>
                    <a:bodyPr/>
                    <a:lstStyle/>
                    <a:p>
                      <a:endParaRPr lang="en-IN"/>
                    </a:p>
                  </a:txBody>
                  <a:tcPr/>
                </a:tc>
                <a:tc gridSpan="2">
                  <a:txBody>
                    <a:bodyPr/>
                    <a:lstStyle/>
                    <a:p>
                      <a:r>
                        <a:rPr lang="en-IN"/>
                        <a:t>Safari</a:t>
                      </a:r>
                    </a:p>
                  </a:txBody>
                  <a:tcPr marL="19050" marR="19050" marT="19050" marB="19050" anchor="ctr">
                    <a:lnL>
                      <a:noFill/>
                    </a:lnL>
                    <a:lnR>
                      <a:noFill/>
                    </a:lnR>
                    <a:lnT>
                      <a:noFill/>
                    </a:lnT>
                    <a:lnB>
                      <a:noFill/>
                    </a:lnB>
                  </a:tcPr>
                </a:tc>
                <a:tc hMerge="1">
                  <a:txBody>
                    <a:bodyPr/>
                    <a:lstStyle/>
                    <a:p>
                      <a:endParaRPr lang="en-IN"/>
                    </a:p>
                  </a:txBody>
                  <a:tcPr/>
                </a:tc>
              </a:tr>
              <a:tr h="323193">
                <a:tc>
                  <a:txBody>
                    <a:bodyPr/>
                    <a:lstStyle/>
                    <a:p>
                      <a:r>
                        <a:rPr lang="en-IN"/>
                        <a:t>Codec</a:t>
                      </a:r>
                    </a:p>
                  </a:txBody>
                  <a:tcPr marL="19050" marR="19050" marT="19050" marB="19050" anchor="ctr">
                    <a:lnL>
                      <a:noFill/>
                    </a:lnL>
                    <a:lnR>
                      <a:noFill/>
                    </a:lnR>
                    <a:lnT>
                      <a:noFill/>
                    </a:lnT>
                    <a:lnB>
                      <a:noFill/>
                    </a:lnB>
                  </a:tcPr>
                </a:tc>
                <a:tc>
                  <a:txBody>
                    <a:bodyPr/>
                    <a:lstStyle/>
                    <a:p>
                      <a:r>
                        <a:rPr lang="en-IN"/>
                        <a:t> </a:t>
                      </a:r>
                    </a:p>
                  </a:txBody>
                  <a:tcPr marL="19050" marR="19050" marT="19050" marB="19050" anchor="ctr">
                    <a:lnL>
                      <a:noFill/>
                    </a:lnL>
                    <a:lnR>
                      <a:noFill/>
                    </a:lnR>
                    <a:lnT>
                      <a:noFill/>
                    </a:lnT>
                    <a:lnB>
                      <a:noFill/>
                    </a:lnB>
                  </a:tcPr>
                </a:tc>
                <a:tc>
                  <a:txBody>
                    <a:bodyPr/>
                    <a:lstStyle/>
                    <a:p>
                      <a:r>
                        <a:rPr lang="en-IN" dirty="0"/>
                        <a:t>Win</a:t>
                      </a:r>
                    </a:p>
                  </a:txBody>
                  <a:tcPr marL="19050" marR="19050" marT="19050" marB="19050" anchor="ctr">
                    <a:lnL>
                      <a:noFill/>
                    </a:lnL>
                    <a:lnR>
                      <a:noFill/>
                    </a:lnR>
                    <a:lnT>
                      <a:noFill/>
                    </a:lnT>
                    <a:lnB>
                      <a:noFill/>
                    </a:lnB>
                  </a:tcPr>
                </a:tc>
                <a:tc>
                  <a:txBody>
                    <a:bodyPr/>
                    <a:lstStyle/>
                    <a:p>
                      <a:r>
                        <a:rPr lang="en-IN"/>
                        <a:t>Mac</a:t>
                      </a:r>
                    </a:p>
                  </a:txBody>
                  <a:tcPr marL="19050" marR="19050" marT="19050" marB="19050" anchor="ctr">
                    <a:lnL>
                      <a:noFill/>
                    </a:lnL>
                    <a:lnR>
                      <a:noFill/>
                    </a:lnR>
                    <a:lnT>
                      <a:noFill/>
                    </a:lnT>
                    <a:lnB>
                      <a:noFill/>
                    </a:lnB>
                  </a:tcPr>
                </a:tc>
                <a:tc>
                  <a:txBody>
                    <a:bodyPr/>
                    <a:lstStyle/>
                    <a:p>
                      <a:r>
                        <a:rPr lang="en-IN"/>
                        <a:t>Win</a:t>
                      </a:r>
                    </a:p>
                  </a:txBody>
                  <a:tcPr marL="19050" marR="19050" marT="19050" marB="19050" anchor="ctr">
                    <a:lnL>
                      <a:noFill/>
                    </a:lnL>
                    <a:lnR>
                      <a:noFill/>
                    </a:lnR>
                    <a:lnT>
                      <a:noFill/>
                    </a:lnT>
                    <a:lnB>
                      <a:noFill/>
                    </a:lnB>
                  </a:tcPr>
                </a:tc>
                <a:tc>
                  <a:txBody>
                    <a:bodyPr/>
                    <a:lstStyle/>
                    <a:p>
                      <a:r>
                        <a:rPr lang="en-IN"/>
                        <a:t>Mac</a:t>
                      </a:r>
                    </a:p>
                  </a:txBody>
                  <a:tcPr marL="19050" marR="19050" marT="19050" marB="19050" anchor="ctr">
                    <a:lnL>
                      <a:noFill/>
                    </a:lnL>
                    <a:lnR>
                      <a:noFill/>
                    </a:lnR>
                    <a:lnT>
                      <a:noFill/>
                    </a:lnT>
                    <a:lnB>
                      <a:noFill/>
                    </a:lnB>
                  </a:tcPr>
                </a:tc>
                <a:tc>
                  <a:txBody>
                    <a:bodyPr/>
                    <a:lstStyle/>
                    <a:p>
                      <a:r>
                        <a:rPr lang="en-IN"/>
                        <a:t>Win</a:t>
                      </a:r>
                    </a:p>
                  </a:txBody>
                  <a:tcPr marL="19050" marR="19050" marT="19050" marB="19050" anchor="ctr">
                    <a:lnL>
                      <a:noFill/>
                    </a:lnL>
                    <a:lnR>
                      <a:noFill/>
                    </a:lnR>
                    <a:lnT>
                      <a:noFill/>
                    </a:lnT>
                    <a:lnB>
                      <a:noFill/>
                    </a:lnB>
                  </a:tcPr>
                </a:tc>
                <a:tc>
                  <a:txBody>
                    <a:bodyPr/>
                    <a:lstStyle/>
                    <a:p>
                      <a:r>
                        <a:rPr lang="en-IN"/>
                        <a:t> </a:t>
                      </a:r>
                    </a:p>
                  </a:txBody>
                  <a:tcPr marL="19050" marR="19050" marT="19050" marB="19050" anchor="ctr">
                    <a:lnL>
                      <a:noFill/>
                    </a:lnL>
                    <a:lnR>
                      <a:noFill/>
                    </a:lnR>
                    <a:lnT>
                      <a:noFill/>
                    </a:lnT>
                    <a:lnB>
                      <a:noFill/>
                    </a:lnB>
                  </a:tcPr>
                </a:tc>
                <a:tc>
                  <a:txBody>
                    <a:bodyPr/>
                    <a:lstStyle/>
                    <a:p>
                      <a:r>
                        <a:rPr lang="en-IN"/>
                        <a:t>Win</a:t>
                      </a:r>
                    </a:p>
                  </a:txBody>
                  <a:tcPr marL="19050" marR="19050" marT="19050" marB="19050" anchor="ctr">
                    <a:lnL>
                      <a:noFill/>
                    </a:lnL>
                    <a:lnR>
                      <a:noFill/>
                    </a:lnR>
                    <a:lnT>
                      <a:noFill/>
                    </a:lnT>
                    <a:lnB>
                      <a:noFill/>
                    </a:lnB>
                  </a:tcPr>
                </a:tc>
                <a:tc>
                  <a:txBody>
                    <a:bodyPr/>
                    <a:lstStyle/>
                    <a:p>
                      <a:r>
                        <a:rPr lang="en-IN"/>
                        <a:t>Mac</a:t>
                      </a:r>
                    </a:p>
                  </a:txBody>
                  <a:tcPr marL="19050" marR="19050" marT="19050" marB="19050" anchor="ctr">
                    <a:lnL>
                      <a:noFill/>
                    </a:lnL>
                    <a:lnR>
                      <a:noFill/>
                    </a:lnR>
                    <a:lnT>
                      <a:noFill/>
                    </a:lnT>
                    <a:lnB>
                      <a:noFill/>
                    </a:lnB>
                  </a:tcPr>
                </a:tc>
                <a:tc>
                  <a:txBody>
                    <a:bodyPr/>
                    <a:lstStyle/>
                    <a:p>
                      <a:r>
                        <a:rPr lang="en-IN"/>
                        <a:t>Win</a:t>
                      </a:r>
                    </a:p>
                  </a:txBody>
                  <a:tcPr marL="19050" marR="19050" marT="19050" marB="19050" anchor="ctr">
                    <a:lnL>
                      <a:noFill/>
                    </a:lnL>
                    <a:lnR>
                      <a:noFill/>
                    </a:lnR>
                    <a:lnT>
                      <a:noFill/>
                    </a:lnT>
                    <a:lnB>
                      <a:noFill/>
                    </a:lnB>
                  </a:tcPr>
                </a:tc>
                <a:tc>
                  <a:txBody>
                    <a:bodyPr/>
                    <a:lstStyle/>
                    <a:p>
                      <a:r>
                        <a:rPr lang="en-IN"/>
                        <a:t>Mac</a:t>
                      </a:r>
                    </a:p>
                  </a:txBody>
                  <a:tcPr marL="19050" marR="19050" marT="19050" marB="19050" anchor="ctr">
                    <a:lnL>
                      <a:noFill/>
                    </a:lnL>
                    <a:lnR>
                      <a:noFill/>
                    </a:lnR>
                    <a:lnT>
                      <a:noFill/>
                    </a:lnT>
                    <a:lnB>
                      <a:noFill/>
                    </a:lnB>
                  </a:tcPr>
                </a:tc>
              </a:tr>
              <a:tr h="890752">
                <a:tc>
                  <a:txBody>
                    <a:bodyPr/>
                    <a:lstStyle/>
                    <a:p>
                      <a:r>
                        <a:rPr lang="en-IN"/>
                        <a:t>MP4 or H.264</a:t>
                      </a:r>
                    </a:p>
                  </a:txBody>
                  <a:tcPr marL="19050" marR="19050" marT="19050" marB="19050" anchor="ctr">
                    <a:lnL>
                      <a:noFill/>
                    </a:lnL>
                    <a:lnR>
                      <a:noFill/>
                    </a:lnR>
                    <a:lnT>
                      <a:noFill/>
                    </a:lnT>
                    <a:lnB>
                      <a:noFill/>
                    </a:lnB>
                  </a:tcPr>
                </a:tc>
                <a:tc>
                  <a:txBody>
                    <a:bodyPr/>
                    <a:lstStyle/>
                    <a:p>
                      <a:r>
                        <a:rPr lang="en-IN"/>
                        <a:t>3.0</a:t>
                      </a:r>
                    </a:p>
                  </a:txBody>
                  <a:tcPr marL="19050" marR="19050" marT="19050" marB="19050" anchor="ctr">
                    <a:lnL>
                      <a:noFill/>
                    </a:lnL>
                    <a:lnR>
                      <a:noFill/>
                    </a:lnR>
                    <a:lnT>
                      <a:noFill/>
                    </a:lnT>
                    <a:lnB>
                      <a:noFill/>
                    </a:lnB>
                  </a:tcPr>
                </a:tc>
                <a:tc>
                  <a:txBody>
                    <a:bodyPr/>
                    <a:lstStyle/>
                    <a:p>
                      <a:r>
                        <a:rPr lang="en-IN"/>
                        <a:t>9</a:t>
                      </a:r>
                    </a:p>
                  </a:txBody>
                  <a:tcPr marL="19050" marR="19050" marT="19050" marB="19050" anchor="ctr">
                    <a:lnL>
                      <a:noFill/>
                    </a:lnL>
                    <a:lnR>
                      <a:noFill/>
                    </a:lnR>
                    <a:lnT>
                      <a:noFill/>
                    </a:lnT>
                    <a:lnB>
                      <a:noFill/>
                    </a:lnB>
                  </a:tcPr>
                </a:tc>
                <a:tc>
                  <a:txBody>
                    <a:bodyPr/>
                    <a:lstStyle/>
                    <a:p>
                      <a:r>
                        <a:rPr lang="en-IN"/>
                        <a:t>7</a:t>
                      </a:r>
                    </a:p>
                  </a:txBody>
                  <a:tcPr marL="19050" marR="19050" marT="19050" marB="19050" anchor="ctr">
                    <a:lnL>
                      <a:noFill/>
                    </a:lnL>
                    <a:lnR>
                      <a:noFill/>
                    </a:lnR>
                    <a:lnT>
                      <a:noFill/>
                    </a:lnT>
                    <a:lnB>
                      <a:noFill/>
                    </a:lnB>
                  </a:tcPr>
                </a:tc>
                <a:tc>
                  <a:txBody>
                    <a:bodyPr/>
                    <a:lstStyle/>
                    <a:p>
                      <a:r>
                        <a:rPr lang="en-IN"/>
                        <a:t>X</a:t>
                      </a:r>
                    </a:p>
                  </a:txBody>
                  <a:tcPr marL="19050" marR="19050" marT="19050" marB="19050" anchor="ctr">
                    <a:lnL>
                      <a:noFill/>
                    </a:lnL>
                    <a:lnR>
                      <a:noFill/>
                    </a:lnR>
                    <a:lnT>
                      <a:noFill/>
                    </a:lnT>
                    <a:lnB>
                      <a:noFill/>
                    </a:lnB>
                  </a:tcPr>
                </a:tc>
                <a:tc>
                  <a:txBody>
                    <a:bodyPr/>
                    <a:lstStyle/>
                    <a:p>
                      <a:r>
                        <a:rPr lang="en-IN"/>
                        <a:t>X</a:t>
                      </a:r>
                    </a:p>
                  </a:txBody>
                  <a:tcPr marL="19050" marR="19050" marT="19050" marB="19050" anchor="ctr">
                    <a:lnL>
                      <a:noFill/>
                    </a:lnL>
                    <a:lnR>
                      <a:noFill/>
                    </a:lnR>
                    <a:lnT>
                      <a:noFill/>
                    </a:lnT>
                    <a:lnB>
                      <a:noFill/>
                    </a:lnB>
                  </a:tcPr>
                </a:tc>
                <a:tc>
                  <a:txBody>
                    <a:bodyPr/>
                    <a:lstStyle/>
                    <a:p>
                      <a:r>
                        <a:rPr lang="en-IN"/>
                        <a:t>9</a:t>
                      </a:r>
                    </a:p>
                  </a:txBody>
                  <a:tcPr marL="19050" marR="19050" marT="19050" marB="19050" anchor="ctr">
                    <a:lnL>
                      <a:noFill/>
                    </a:lnL>
                    <a:lnR>
                      <a:noFill/>
                    </a:lnR>
                    <a:lnT>
                      <a:noFill/>
                    </a:lnT>
                    <a:lnB>
                      <a:noFill/>
                    </a:lnB>
                  </a:tcPr>
                </a:tc>
                <a:tc>
                  <a:txBody>
                    <a:bodyPr/>
                    <a:lstStyle/>
                    <a:p>
                      <a:r>
                        <a:rPr lang="en-IN"/>
                        <a:t>3</a:t>
                      </a:r>
                    </a:p>
                  </a:txBody>
                  <a:tcPr marL="19050" marR="19050" marT="19050" marB="19050" anchor="ctr">
                    <a:lnL>
                      <a:noFill/>
                    </a:lnL>
                    <a:lnR>
                      <a:noFill/>
                    </a:lnR>
                    <a:lnT>
                      <a:noFill/>
                    </a:lnT>
                    <a:lnB>
                      <a:noFill/>
                    </a:lnB>
                  </a:tcPr>
                </a:tc>
                <a:tc>
                  <a:txBody>
                    <a:bodyPr/>
                    <a:lstStyle/>
                    <a:p>
                      <a:r>
                        <a:rPr lang="en-IN"/>
                        <a:t>X</a:t>
                      </a:r>
                    </a:p>
                  </a:txBody>
                  <a:tcPr marL="19050" marR="19050" marT="19050" marB="19050" anchor="ctr">
                    <a:lnL>
                      <a:noFill/>
                    </a:lnL>
                    <a:lnR>
                      <a:noFill/>
                    </a:lnR>
                    <a:lnT>
                      <a:noFill/>
                    </a:lnT>
                    <a:lnB>
                      <a:noFill/>
                    </a:lnB>
                  </a:tcPr>
                </a:tc>
                <a:tc>
                  <a:txBody>
                    <a:bodyPr/>
                    <a:lstStyle/>
                    <a:p>
                      <a:r>
                        <a:rPr lang="en-IN"/>
                        <a:t>X</a:t>
                      </a:r>
                    </a:p>
                  </a:txBody>
                  <a:tcPr marL="19050" marR="19050" marT="19050" marB="19050" anchor="ctr">
                    <a:lnL>
                      <a:noFill/>
                    </a:lnL>
                    <a:lnR>
                      <a:noFill/>
                    </a:lnR>
                    <a:lnT>
                      <a:noFill/>
                    </a:lnT>
                    <a:lnB>
                      <a:noFill/>
                    </a:lnB>
                  </a:tcPr>
                </a:tc>
                <a:tc>
                  <a:txBody>
                    <a:bodyPr/>
                    <a:lstStyle/>
                    <a:p>
                      <a:r>
                        <a:rPr lang="en-IN"/>
                        <a:t>5</a:t>
                      </a:r>
                    </a:p>
                  </a:txBody>
                  <a:tcPr marL="19050" marR="19050" marT="19050" marB="19050" anchor="ctr">
                    <a:lnL>
                      <a:noFill/>
                    </a:lnL>
                    <a:lnR>
                      <a:noFill/>
                    </a:lnR>
                    <a:lnT>
                      <a:noFill/>
                    </a:lnT>
                    <a:lnB>
                      <a:noFill/>
                    </a:lnB>
                  </a:tcPr>
                </a:tc>
                <a:tc>
                  <a:txBody>
                    <a:bodyPr/>
                    <a:lstStyle/>
                    <a:p>
                      <a:r>
                        <a:rPr lang="en-IN"/>
                        <a:t>5</a:t>
                      </a:r>
                    </a:p>
                  </a:txBody>
                  <a:tcPr marL="19050" marR="19050" marT="19050" marB="19050" anchor="ctr">
                    <a:lnL>
                      <a:noFill/>
                    </a:lnL>
                    <a:lnR>
                      <a:noFill/>
                    </a:lnR>
                    <a:lnT>
                      <a:noFill/>
                    </a:lnT>
                    <a:lnB>
                      <a:noFill/>
                    </a:lnB>
                  </a:tcPr>
                </a:tc>
              </a:tr>
              <a:tr h="606972">
                <a:tc>
                  <a:txBody>
                    <a:bodyPr/>
                    <a:lstStyle/>
                    <a:p>
                      <a:r>
                        <a:rPr lang="en-IN"/>
                        <a:t>ogg/Theora</a:t>
                      </a:r>
                    </a:p>
                  </a:txBody>
                  <a:tcPr marL="19050" marR="19050" marT="19050" marB="19050" anchor="ctr">
                    <a:lnL>
                      <a:noFill/>
                    </a:lnL>
                    <a:lnR>
                      <a:noFill/>
                    </a:lnR>
                    <a:lnT>
                      <a:noFill/>
                    </a:lnT>
                    <a:lnB>
                      <a:noFill/>
                    </a:lnB>
                  </a:tcPr>
                </a:tc>
                <a:tc>
                  <a:txBody>
                    <a:bodyPr/>
                    <a:lstStyle/>
                    <a:p>
                      <a:r>
                        <a:rPr lang="en-IN"/>
                        <a:t>2.3</a:t>
                      </a:r>
                    </a:p>
                  </a:txBody>
                  <a:tcPr marL="19050" marR="19050" marT="19050" marB="19050" anchor="ctr">
                    <a:lnL>
                      <a:noFill/>
                    </a:lnL>
                    <a:lnR>
                      <a:noFill/>
                    </a:lnR>
                    <a:lnT>
                      <a:noFill/>
                    </a:lnT>
                    <a:lnB>
                      <a:noFill/>
                    </a:lnB>
                  </a:tcPr>
                </a:tc>
                <a:tc>
                  <a:txBody>
                    <a:bodyPr/>
                    <a:lstStyle/>
                    <a:p>
                      <a:r>
                        <a:rPr lang="en-IN"/>
                        <a:t>9</a:t>
                      </a:r>
                    </a:p>
                  </a:txBody>
                  <a:tcPr marL="19050" marR="19050" marT="19050" marB="19050" anchor="ctr">
                    <a:lnL>
                      <a:noFill/>
                    </a:lnL>
                    <a:lnR>
                      <a:noFill/>
                    </a:lnR>
                    <a:lnT>
                      <a:noFill/>
                    </a:lnT>
                    <a:lnB>
                      <a:noFill/>
                    </a:lnB>
                  </a:tcPr>
                </a:tc>
                <a:tc>
                  <a:txBody>
                    <a:bodyPr/>
                    <a:lstStyle/>
                    <a:p>
                      <a:r>
                        <a:rPr lang="en-IN"/>
                        <a:t>7</a:t>
                      </a:r>
                    </a:p>
                  </a:txBody>
                  <a:tcPr marL="19050" marR="19050" marT="19050" marB="19050" anchor="ctr">
                    <a:lnL>
                      <a:noFill/>
                    </a:lnL>
                    <a:lnR>
                      <a:noFill/>
                    </a:lnR>
                    <a:lnT>
                      <a:noFill/>
                    </a:lnT>
                    <a:lnB>
                      <a:noFill/>
                    </a:lnB>
                  </a:tcPr>
                </a:tc>
                <a:tc>
                  <a:txBody>
                    <a:bodyPr/>
                    <a:lstStyle/>
                    <a:p>
                      <a:r>
                        <a:rPr lang="en-IN"/>
                        <a:t>3.6</a:t>
                      </a:r>
                    </a:p>
                  </a:txBody>
                  <a:tcPr marL="19050" marR="19050" marT="19050" marB="19050" anchor="ctr">
                    <a:lnL>
                      <a:noFill/>
                    </a:lnL>
                    <a:lnR>
                      <a:noFill/>
                    </a:lnR>
                    <a:lnT>
                      <a:noFill/>
                    </a:lnT>
                    <a:lnB>
                      <a:noFill/>
                    </a:lnB>
                  </a:tcPr>
                </a:tc>
                <a:tc>
                  <a:txBody>
                    <a:bodyPr/>
                    <a:lstStyle/>
                    <a:p>
                      <a:r>
                        <a:rPr lang="en-IN"/>
                        <a:t>3.6</a:t>
                      </a:r>
                    </a:p>
                  </a:txBody>
                  <a:tcPr marL="19050" marR="19050" marT="19050" marB="19050" anchor="ctr">
                    <a:lnL>
                      <a:noFill/>
                    </a:lnL>
                    <a:lnR>
                      <a:noFill/>
                    </a:lnR>
                    <a:lnT>
                      <a:noFill/>
                    </a:lnT>
                    <a:lnB>
                      <a:noFill/>
                    </a:lnB>
                  </a:tcPr>
                </a:tc>
                <a:tc>
                  <a:txBody>
                    <a:bodyPr/>
                    <a:lstStyle/>
                    <a:p>
                      <a:r>
                        <a:rPr lang="en-IN"/>
                        <a:t>X</a:t>
                      </a:r>
                    </a:p>
                  </a:txBody>
                  <a:tcPr marL="19050" marR="19050" marT="19050" marB="19050" anchor="ctr">
                    <a:lnL>
                      <a:noFill/>
                    </a:lnL>
                    <a:lnR>
                      <a:noFill/>
                    </a:lnR>
                    <a:lnT>
                      <a:noFill/>
                    </a:lnT>
                    <a:lnB>
                      <a:noFill/>
                    </a:lnB>
                  </a:tcPr>
                </a:tc>
                <a:tc>
                  <a:txBody>
                    <a:bodyPr/>
                    <a:lstStyle/>
                    <a:p>
                      <a:r>
                        <a:rPr lang="en-IN"/>
                        <a:t>X</a:t>
                      </a:r>
                    </a:p>
                  </a:txBody>
                  <a:tcPr marL="19050" marR="19050" marT="19050" marB="19050" anchor="ctr">
                    <a:lnL>
                      <a:noFill/>
                    </a:lnL>
                    <a:lnR>
                      <a:noFill/>
                    </a:lnR>
                    <a:lnT>
                      <a:noFill/>
                    </a:lnT>
                    <a:lnB>
                      <a:noFill/>
                    </a:lnB>
                  </a:tcPr>
                </a:tc>
                <a:tc>
                  <a:txBody>
                    <a:bodyPr/>
                    <a:lstStyle/>
                    <a:p>
                      <a:r>
                        <a:rPr lang="en-IN"/>
                        <a:t>10.63</a:t>
                      </a:r>
                    </a:p>
                  </a:txBody>
                  <a:tcPr marL="19050" marR="19050" marT="19050" marB="19050" anchor="ctr">
                    <a:lnL>
                      <a:noFill/>
                    </a:lnL>
                    <a:lnR>
                      <a:noFill/>
                    </a:lnR>
                    <a:lnT>
                      <a:noFill/>
                    </a:lnT>
                    <a:lnB>
                      <a:noFill/>
                    </a:lnB>
                  </a:tcPr>
                </a:tc>
                <a:tc>
                  <a:txBody>
                    <a:bodyPr/>
                    <a:lstStyle/>
                    <a:p>
                      <a:r>
                        <a:rPr lang="en-IN"/>
                        <a:t>10.63</a:t>
                      </a:r>
                    </a:p>
                  </a:txBody>
                  <a:tcPr marL="19050" marR="19050" marT="19050" marB="19050" anchor="ctr">
                    <a:lnL>
                      <a:noFill/>
                    </a:lnL>
                    <a:lnR>
                      <a:noFill/>
                    </a:lnR>
                    <a:lnT>
                      <a:noFill/>
                    </a:lnT>
                    <a:lnB>
                      <a:noFill/>
                    </a:lnB>
                  </a:tcPr>
                </a:tc>
                <a:tc>
                  <a:txBody>
                    <a:bodyPr/>
                    <a:lstStyle/>
                    <a:p>
                      <a:r>
                        <a:rPr lang="en-IN"/>
                        <a:t>X</a:t>
                      </a:r>
                    </a:p>
                  </a:txBody>
                  <a:tcPr marL="19050" marR="19050" marT="19050" marB="19050" anchor="ctr">
                    <a:lnL>
                      <a:noFill/>
                    </a:lnL>
                    <a:lnR>
                      <a:noFill/>
                    </a:lnR>
                    <a:lnT>
                      <a:noFill/>
                    </a:lnT>
                    <a:lnB>
                      <a:noFill/>
                    </a:lnB>
                  </a:tcPr>
                </a:tc>
                <a:tc>
                  <a:txBody>
                    <a:bodyPr/>
                    <a:lstStyle/>
                    <a:p>
                      <a:r>
                        <a:rPr lang="en-IN"/>
                        <a:t>X</a:t>
                      </a:r>
                    </a:p>
                  </a:txBody>
                  <a:tcPr marL="19050" marR="19050" marT="19050" marB="19050" anchor="ctr">
                    <a:lnL>
                      <a:noFill/>
                    </a:lnL>
                    <a:lnR>
                      <a:noFill/>
                    </a:lnR>
                    <a:lnT>
                      <a:noFill/>
                    </a:lnT>
                    <a:lnB>
                      <a:noFill/>
                    </a:lnB>
                  </a:tcPr>
                </a:tc>
              </a:tr>
              <a:tr h="890752">
                <a:tc>
                  <a:txBody>
                    <a:bodyPr/>
                    <a:lstStyle/>
                    <a:p>
                      <a:r>
                        <a:rPr lang="en-IN"/>
                        <a:t>WebM</a:t>
                      </a:r>
                    </a:p>
                  </a:txBody>
                  <a:tcPr marL="19050" marR="19050" marT="19050" marB="19050" anchor="ctr">
                    <a:lnL>
                      <a:noFill/>
                    </a:lnL>
                    <a:lnR>
                      <a:noFill/>
                    </a:lnR>
                    <a:lnT>
                      <a:noFill/>
                    </a:lnT>
                    <a:lnB>
                      <a:noFill/>
                    </a:lnB>
                  </a:tcPr>
                </a:tc>
                <a:tc>
                  <a:txBody>
                    <a:bodyPr/>
                    <a:lstStyle/>
                    <a:p>
                      <a:r>
                        <a:rPr lang="en-IN"/>
                        <a:t>2.3</a:t>
                      </a:r>
                    </a:p>
                  </a:txBody>
                  <a:tcPr marL="19050" marR="19050" marT="19050" marB="19050" anchor="ctr">
                    <a:lnL>
                      <a:noFill/>
                    </a:lnL>
                    <a:lnR>
                      <a:noFill/>
                    </a:lnR>
                    <a:lnT>
                      <a:noFill/>
                    </a:lnT>
                    <a:lnB>
                      <a:noFill/>
                    </a:lnB>
                  </a:tcPr>
                </a:tc>
                <a:tc>
                  <a:txBody>
                    <a:bodyPr/>
                    <a:lstStyle/>
                    <a:p>
                      <a:r>
                        <a:rPr lang="en-IN"/>
                        <a:t>9</a:t>
                      </a:r>
                    </a:p>
                  </a:txBody>
                  <a:tcPr marL="19050" marR="19050" marT="19050" marB="19050" anchor="ctr">
                    <a:lnL>
                      <a:noFill/>
                    </a:lnL>
                    <a:lnR>
                      <a:noFill/>
                    </a:lnR>
                    <a:lnT>
                      <a:noFill/>
                    </a:lnT>
                    <a:lnB>
                      <a:noFill/>
                    </a:lnB>
                  </a:tcPr>
                </a:tc>
                <a:tc>
                  <a:txBody>
                    <a:bodyPr/>
                    <a:lstStyle/>
                    <a:p>
                      <a:r>
                        <a:rPr lang="en-IN"/>
                        <a:t>7</a:t>
                      </a:r>
                    </a:p>
                  </a:txBody>
                  <a:tcPr marL="19050" marR="19050" marT="19050" marB="19050" anchor="ctr">
                    <a:lnL>
                      <a:noFill/>
                    </a:lnL>
                    <a:lnR>
                      <a:noFill/>
                    </a:lnR>
                    <a:lnT>
                      <a:noFill/>
                    </a:lnT>
                    <a:lnB>
                      <a:noFill/>
                    </a:lnB>
                  </a:tcPr>
                </a:tc>
                <a:tc>
                  <a:txBody>
                    <a:bodyPr/>
                    <a:lstStyle/>
                    <a:p>
                      <a:r>
                        <a:rPr lang="en-IN"/>
                        <a:t>3.6</a:t>
                      </a:r>
                    </a:p>
                  </a:txBody>
                  <a:tcPr marL="19050" marR="19050" marT="19050" marB="19050" anchor="ctr">
                    <a:lnL>
                      <a:noFill/>
                    </a:lnL>
                    <a:lnR>
                      <a:noFill/>
                    </a:lnR>
                    <a:lnT>
                      <a:noFill/>
                    </a:lnT>
                    <a:lnB>
                      <a:noFill/>
                    </a:lnB>
                  </a:tcPr>
                </a:tc>
                <a:tc>
                  <a:txBody>
                    <a:bodyPr/>
                    <a:lstStyle/>
                    <a:p>
                      <a:r>
                        <a:rPr lang="en-IN"/>
                        <a:t>3.6</a:t>
                      </a:r>
                    </a:p>
                  </a:txBody>
                  <a:tcPr marL="19050" marR="19050" marT="19050" marB="19050" anchor="ctr">
                    <a:lnL>
                      <a:noFill/>
                    </a:lnL>
                    <a:lnR>
                      <a:noFill/>
                    </a:lnR>
                    <a:lnT>
                      <a:noFill/>
                    </a:lnT>
                    <a:lnB>
                      <a:noFill/>
                    </a:lnB>
                  </a:tcPr>
                </a:tc>
                <a:tc>
                  <a:txBody>
                    <a:bodyPr/>
                    <a:lstStyle/>
                    <a:p>
                      <a:r>
                        <a:rPr lang="en-IN"/>
                        <a:t>9 (with </a:t>
                      </a:r>
                      <a:r>
                        <a:rPr lang="en-IN">
                          <a:hlinkClick r:id="rId2"/>
                        </a:rPr>
                        <a:t>components</a:t>
                      </a:r>
                      <a:r>
                        <a:rPr lang="en-IN"/>
                        <a:t>)</a:t>
                      </a:r>
                    </a:p>
                  </a:txBody>
                  <a:tcPr marL="19050" marR="19050" marT="19050" marB="19050" anchor="ctr">
                    <a:lnL>
                      <a:noFill/>
                    </a:lnL>
                    <a:lnR>
                      <a:noFill/>
                    </a:lnR>
                    <a:lnT>
                      <a:noFill/>
                    </a:lnT>
                    <a:lnB>
                      <a:noFill/>
                    </a:lnB>
                  </a:tcPr>
                </a:tc>
                <a:tc>
                  <a:txBody>
                    <a:bodyPr/>
                    <a:lstStyle/>
                    <a:p>
                      <a:r>
                        <a:rPr lang="en-IN"/>
                        <a:t>X</a:t>
                      </a:r>
                    </a:p>
                  </a:txBody>
                  <a:tcPr marL="19050" marR="19050" marT="19050" marB="19050" anchor="ctr">
                    <a:lnL>
                      <a:noFill/>
                    </a:lnL>
                    <a:lnR>
                      <a:noFill/>
                    </a:lnR>
                    <a:lnT>
                      <a:noFill/>
                    </a:lnT>
                    <a:lnB>
                      <a:noFill/>
                    </a:lnB>
                  </a:tcPr>
                </a:tc>
                <a:tc>
                  <a:txBody>
                    <a:bodyPr/>
                    <a:lstStyle/>
                    <a:p>
                      <a:r>
                        <a:rPr lang="en-IN"/>
                        <a:t>10.63</a:t>
                      </a:r>
                    </a:p>
                  </a:txBody>
                  <a:tcPr marL="19050" marR="19050" marT="19050" marB="19050" anchor="ctr">
                    <a:lnL>
                      <a:noFill/>
                    </a:lnL>
                    <a:lnR>
                      <a:noFill/>
                    </a:lnR>
                    <a:lnT>
                      <a:noFill/>
                    </a:lnT>
                    <a:lnB>
                      <a:noFill/>
                    </a:lnB>
                  </a:tcPr>
                </a:tc>
                <a:tc>
                  <a:txBody>
                    <a:bodyPr/>
                    <a:lstStyle/>
                    <a:p>
                      <a:r>
                        <a:rPr lang="en-IN"/>
                        <a:t>10.63</a:t>
                      </a:r>
                    </a:p>
                  </a:txBody>
                  <a:tcPr marL="19050" marR="19050" marT="19050" marB="19050" anchor="ctr">
                    <a:lnL>
                      <a:noFill/>
                    </a:lnL>
                    <a:lnR>
                      <a:noFill/>
                    </a:lnR>
                    <a:lnT>
                      <a:noFill/>
                    </a:lnT>
                    <a:lnB>
                      <a:noFill/>
                    </a:lnB>
                  </a:tcPr>
                </a:tc>
                <a:tc>
                  <a:txBody>
                    <a:bodyPr/>
                    <a:lstStyle/>
                    <a:p>
                      <a:r>
                        <a:rPr lang="en-IN"/>
                        <a:t>X</a:t>
                      </a:r>
                    </a:p>
                  </a:txBody>
                  <a:tcPr marL="19050" marR="19050" marT="19050" marB="19050" anchor="ctr">
                    <a:lnL>
                      <a:noFill/>
                    </a:lnL>
                    <a:lnR>
                      <a:noFill/>
                    </a:lnR>
                    <a:lnT>
                      <a:noFill/>
                    </a:lnT>
                    <a:lnB>
                      <a:noFill/>
                    </a:lnB>
                  </a:tcPr>
                </a:tc>
                <a:tc>
                  <a:txBody>
                    <a:bodyPr/>
                    <a:lstStyle/>
                    <a:p>
                      <a:r>
                        <a:rPr lang="en-IN" dirty="0"/>
                        <a:t>X</a:t>
                      </a:r>
                    </a:p>
                  </a:txBody>
                  <a:tcPr marL="19050" marR="19050" marT="19050" marB="19050" anchor="ctr">
                    <a:lnL>
                      <a:noFill/>
                    </a:lnL>
                    <a:lnR>
                      <a:noFill/>
                    </a:lnR>
                    <a:lnT>
                      <a:noFill/>
                    </a:lnT>
                    <a:lnB>
                      <a:noFill/>
                    </a:lnB>
                  </a:tcPr>
                </a:tc>
              </a:tr>
            </a:tbl>
          </a:graphicData>
        </a:graphic>
      </p:graphicFrame>
    </p:spTree>
    <p:extLst>
      <p:ext uri="{BB962C8B-B14F-4D97-AF65-F5344CB8AC3E}">
        <p14:creationId xmlns:p14="http://schemas.microsoft.com/office/powerpoint/2010/main" val="2097143072"/>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Browser Support CODECS</a:t>
            </a:r>
            <a:endParaRPr lang="en-IN" dirty="0"/>
          </a:p>
        </p:txBody>
      </p:sp>
      <p:graphicFrame>
        <p:nvGraphicFramePr>
          <p:cNvPr id="7" name="Table 6"/>
          <p:cNvGraphicFramePr>
            <a:graphicFrameLocks noGrp="1"/>
          </p:cNvGraphicFramePr>
          <p:nvPr>
            <p:extLst>
              <p:ext uri="{D42A27DB-BD31-4B8C-83A1-F6EECF244321}">
                <p14:modId xmlns:p14="http://schemas.microsoft.com/office/powerpoint/2010/main" val="1577624487"/>
              </p:ext>
            </p:extLst>
          </p:nvPr>
        </p:nvGraphicFramePr>
        <p:xfrm>
          <a:off x="304800" y="2362200"/>
          <a:ext cx="8153400" cy="2560320"/>
        </p:xfrm>
        <a:graphic>
          <a:graphicData uri="http://schemas.openxmlformats.org/drawingml/2006/table">
            <a:tbl>
              <a:tblPr/>
              <a:tblGrid>
                <a:gridCol w="1019175"/>
                <a:gridCol w="1019175"/>
                <a:gridCol w="1019175"/>
                <a:gridCol w="1019175"/>
                <a:gridCol w="1019175"/>
                <a:gridCol w="1019175"/>
                <a:gridCol w="1019175"/>
                <a:gridCol w="1019175"/>
              </a:tblGrid>
              <a:tr h="152400">
                <a:tc>
                  <a:txBody>
                    <a:bodyPr/>
                    <a:lstStyle/>
                    <a:p>
                      <a:endParaRPr lang="en-IN"/>
                    </a:p>
                  </a:txBody>
                  <a:tcPr marL="0" marR="0" marT="0" marB="0">
                    <a:lnL>
                      <a:noFill/>
                    </a:lnL>
                    <a:lnR>
                      <a:noFill/>
                    </a:lnR>
                    <a:lnT>
                      <a:noFill/>
                    </a:lnT>
                    <a:lnB>
                      <a:noFill/>
                    </a:lnB>
                  </a:tcPr>
                </a:tc>
                <a:tc>
                  <a:txBody>
                    <a:bodyPr/>
                    <a:lstStyle/>
                    <a:p>
                      <a:endParaRPr lang="en-IN"/>
                    </a:p>
                  </a:txBody>
                  <a:tcPr>
                    <a:lnL>
                      <a:noFill/>
                    </a:lnL>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r>
              <a:tr h="0">
                <a:tc>
                  <a:txBody>
                    <a:bodyPr/>
                    <a:lstStyle/>
                    <a:p>
                      <a:pPr rtl="0"/>
                      <a:r>
                        <a:rPr lang="en-IN"/>
                        <a:t>Video</a:t>
                      </a:r>
                    </a:p>
                  </a:txBody>
                  <a:tcPr anchor="b">
                    <a:lnL>
                      <a:noFill/>
                    </a:lnL>
                    <a:lnR>
                      <a:noFill/>
                    </a:lnR>
                    <a:lnT>
                      <a:noFill/>
                    </a:lnT>
                    <a:lnB>
                      <a:noFill/>
                    </a:lnB>
                  </a:tcPr>
                </a:tc>
                <a:tc>
                  <a:txBody>
                    <a:bodyPr/>
                    <a:lstStyle/>
                    <a:p>
                      <a:pPr rtl="0"/>
                      <a:r>
                        <a:rPr lang="en-IN"/>
                        <a:t>IE8</a:t>
                      </a:r>
                    </a:p>
                  </a:txBody>
                  <a:tcPr anchor="b">
                    <a:lnL>
                      <a:noFill/>
                    </a:lnL>
                    <a:lnR>
                      <a:noFill/>
                    </a:lnR>
                    <a:lnB>
                      <a:noFill/>
                    </a:lnB>
                  </a:tcPr>
                </a:tc>
                <a:tc>
                  <a:txBody>
                    <a:bodyPr/>
                    <a:lstStyle/>
                    <a:p>
                      <a:pPr rtl="0"/>
                      <a:r>
                        <a:rPr lang="en-IN"/>
                        <a:t>IE9+</a:t>
                      </a:r>
                    </a:p>
                  </a:txBody>
                  <a:tcPr anchor="b">
                    <a:lnL>
                      <a:noFill/>
                    </a:lnL>
                    <a:lnR>
                      <a:noFill/>
                    </a:lnR>
                    <a:lnB>
                      <a:noFill/>
                    </a:lnB>
                  </a:tcPr>
                </a:tc>
                <a:tc>
                  <a:txBody>
                    <a:bodyPr/>
                    <a:lstStyle/>
                    <a:p>
                      <a:pPr rtl="0"/>
                      <a:r>
                        <a:rPr lang="en-IN"/>
                        <a:t>Chrome</a:t>
                      </a:r>
                    </a:p>
                  </a:txBody>
                  <a:tcPr anchor="b">
                    <a:lnL>
                      <a:noFill/>
                    </a:lnL>
                    <a:lnR>
                      <a:noFill/>
                    </a:lnR>
                    <a:lnB>
                      <a:noFill/>
                    </a:lnB>
                  </a:tcPr>
                </a:tc>
                <a:tc>
                  <a:txBody>
                    <a:bodyPr/>
                    <a:lstStyle/>
                    <a:p>
                      <a:pPr rtl="0"/>
                      <a:r>
                        <a:rPr lang="en-IN"/>
                        <a:t>Safari</a:t>
                      </a:r>
                    </a:p>
                  </a:txBody>
                  <a:tcPr anchor="b">
                    <a:lnL>
                      <a:noFill/>
                    </a:lnL>
                    <a:lnR>
                      <a:noFill/>
                    </a:lnR>
                    <a:lnB>
                      <a:noFill/>
                    </a:lnB>
                  </a:tcPr>
                </a:tc>
                <a:tc>
                  <a:txBody>
                    <a:bodyPr/>
                    <a:lstStyle/>
                    <a:p>
                      <a:pPr rtl="0"/>
                      <a:r>
                        <a:rPr lang="en-IN"/>
                        <a:t>Mobile</a:t>
                      </a:r>
                    </a:p>
                  </a:txBody>
                  <a:tcPr anchor="b">
                    <a:lnL>
                      <a:noFill/>
                    </a:lnL>
                    <a:lnR>
                      <a:noFill/>
                    </a:lnR>
                    <a:lnB>
                      <a:noFill/>
                    </a:lnB>
                  </a:tcPr>
                </a:tc>
                <a:tc>
                  <a:txBody>
                    <a:bodyPr/>
                    <a:lstStyle/>
                    <a:p>
                      <a:pPr rtl="0"/>
                      <a:r>
                        <a:rPr lang="en-IN"/>
                        <a:t>Firefox</a:t>
                      </a:r>
                    </a:p>
                  </a:txBody>
                  <a:tcPr anchor="b">
                    <a:lnL>
                      <a:noFill/>
                    </a:lnL>
                    <a:lnR>
                      <a:noFill/>
                    </a:lnR>
                    <a:lnB>
                      <a:noFill/>
                    </a:lnB>
                  </a:tcPr>
                </a:tc>
                <a:tc>
                  <a:txBody>
                    <a:bodyPr/>
                    <a:lstStyle/>
                    <a:p>
                      <a:pPr rtl="0"/>
                      <a:r>
                        <a:rPr lang="en-IN"/>
                        <a:t>Opera</a:t>
                      </a:r>
                    </a:p>
                  </a:txBody>
                  <a:tcPr anchor="b">
                    <a:lnL>
                      <a:noFill/>
                    </a:lnL>
                    <a:lnR>
                      <a:noFill/>
                    </a:lnR>
                    <a:lnB>
                      <a:noFill/>
                    </a:lnB>
                  </a:tcPr>
                </a:tc>
              </a:tr>
              <a:tr h="0">
                <a:tc>
                  <a:txBody>
                    <a:bodyPr/>
                    <a:lstStyle/>
                    <a:p>
                      <a:pPr rtl="0"/>
                      <a:r>
                        <a:rPr lang="en-IN"/>
                        <a:t>MP4 (h.264/AAC)</a:t>
                      </a:r>
                    </a:p>
                  </a:txBody>
                  <a:tcPr>
                    <a:lnL>
                      <a:noFill/>
                    </a:lnL>
                    <a:lnR>
                      <a:noFill/>
                    </a:lnR>
                    <a:lnT>
                      <a:noFill/>
                    </a:lnT>
                    <a:lnB>
                      <a:noFill/>
                    </a:lnB>
                  </a:tcPr>
                </a:tc>
                <a:tc>
                  <a:txBody>
                    <a:bodyPr/>
                    <a:lstStyle/>
                    <a:p>
                      <a:pPr rtl="0"/>
                      <a:r>
                        <a:rPr lang="en-IN"/>
                        <a:t>no</a:t>
                      </a:r>
                    </a:p>
                  </a:txBody>
                  <a:tcPr>
                    <a:lnL>
                      <a:noFill/>
                    </a:lnL>
                    <a:lnR>
                      <a:noFill/>
                    </a:lnR>
                    <a:lnT>
                      <a:noFill/>
                    </a:lnT>
                    <a:lnB>
                      <a:noFill/>
                    </a:lnB>
                  </a:tcPr>
                </a:tc>
                <a:tc>
                  <a:txBody>
                    <a:bodyPr/>
                    <a:lstStyle/>
                    <a:p>
                      <a:pPr rtl="0"/>
                      <a:r>
                        <a:rPr lang="en-IN"/>
                        <a:t>yes</a:t>
                      </a:r>
                    </a:p>
                  </a:txBody>
                  <a:tcPr>
                    <a:lnL>
                      <a:noFill/>
                    </a:lnL>
                    <a:lnR>
                      <a:noFill/>
                    </a:lnR>
                    <a:lnT>
                      <a:noFill/>
                    </a:lnT>
                    <a:lnB>
                      <a:noFill/>
                    </a:lnB>
                  </a:tcPr>
                </a:tc>
                <a:tc>
                  <a:txBody>
                    <a:bodyPr/>
                    <a:lstStyle/>
                    <a:p>
                      <a:pPr rtl="0"/>
                      <a:r>
                        <a:rPr lang="en-IN"/>
                        <a:t>yes</a:t>
                      </a:r>
                    </a:p>
                  </a:txBody>
                  <a:tcPr>
                    <a:lnL>
                      <a:noFill/>
                    </a:lnL>
                    <a:lnR>
                      <a:noFill/>
                    </a:lnR>
                    <a:lnT>
                      <a:noFill/>
                    </a:lnT>
                    <a:lnB>
                      <a:noFill/>
                    </a:lnB>
                  </a:tcPr>
                </a:tc>
                <a:tc>
                  <a:txBody>
                    <a:bodyPr/>
                    <a:lstStyle/>
                    <a:p>
                      <a:pPr rtl="0"/>
                      <a:r>
                        <a:rPr lang="en-IN"/>
                        <a:t>yes</a:t>
                      </a:r>
                    </a:p>
                  </a:txBody>
                  <a:tcPr>
                    <a:lnL>
                      <a:noFill/>
                    </a:lnL>
                    <a:lnR>
                      <a:noFill/>
                    </a:lnR>
                    <a:lnT>
                      <a:noFill/>
                    </a:lnT>
                    <a:lnB>
                      <a:noFill/>
                    </a:lnB>
                  </a:tcPr>
                </a:tc>
                <a:tc>
                  <a:txBody>
                    <a:bodyPr/>
                    <a:lstStyle/>
                    <a:p>
                      <a:pPr rtl="0"/>
                      <a:r>
                        <a:rPr lang="en-IN"/>
                        <a:t>yes</a:t>
                      </a:r>
                    </a:p>
                  </a:txBody>
                  <a:tcPr>
                    <a:lnL>
                      <a:noFill/>
                    </a:lnL>
                    <a:lnR>
                      <a:noFill/>
                    </a:lnR>
                    <a:lnT>
                      <a:noFill/>
                    </a:lnT>
                    <a:lnB>
                      <a:noFill/>
                    </a:lnB>
                  </a:tcPr>
                </a:tc>
                <a:tc>
                  <a:txBody>
                    <a:bodyPr/>
                    <a:lstStyle/>
                    <a:p>
                      <a:pPr rtl="0"/>
                      <a:r>
                        <a:rPr lang="en-IN"/>
                        <a:t>no</a:t>
                      </a:r>
                    </a:p>
                  </a:txBody>
                  <a:tcPr>
                    <a:lnL>
                      <a:noFill/>
                    </a:lnL>
                    <a:lnR>
                      <a:noFill/>
                    </a:lnR>
                    <a:lnT>
                      <a:noFill/>
                    </a:lnT>
                    <a:lnB>
                      <a:noFill/>
                    </a:lnB>
                  </a:tcPr>
                </a:tc>
                <a:tc>
                  <a:txBody>
                    <a:bodyPr/>
                    <a:lstStyle/>
                    <a:p>
                      <a:pPr rtl="0"/>
                      <a:r>
                        <a:rPr lang="en-IN"/>
                        <a:t>no</a:t>
                      </a:r>
                    </a:p>
                  </a:txBody>
                  <a:tcPr>
                    <a:lnL>
                      <a:noFill/>
                    </a:lnL>
                    <a:lnR>
                      <a:noFill/>
                    </a:lnR>
                    <a:lnT>
                      <a:noFill/>
                    </a:lnT>
                    <a:lnB>
                      <a:noFill/>
                    </a:lnB>
                  </a:tcPr>
                </a:tc>
              </a:tr>
              <a:tr h="0">
                <a:tc>
                  <a:txBody>
                    <a:bodyPr/>
                    <a:lstStyle/>
                    <a:p>
                      <a:pPr rtl="0"/>
                      <a:r>
                        <a:rPr lang="en-IN"/>
                        <a:t>WebM (VP8/Vorbis)</a:t>
                      </a:r>
                    </a:p>
                  </a:txBody>
                  <a:tcPr>
                    <a:lnL>
                      <a:noFill/>
                    </a:lnL>
                    <a:lnR>
                      <a:noFill/>
                    </a:lnR>
                    <a:lnT>
                      <a:noFill/>
                    </a:lnT>
                    <a:lnB>
                      <a:noFill/>
                    </a:lnB>
                  </a:tcPr>
                </a:tc>
                <a:tc>
                  <a:txBody>
                    <a:bodyPr/>
                    <a:lstStyle/>
                    <a:p>
                      <a:pPr rtl="0"/>
                      <a:r>
                        <a:rPr lang="en-IN"/>
                        <a:t>no</a:t>
                      </a:r>
                    </a:p>
                  </a:txBody>
                  <a:tcPr>
                    <a:lnL>
                      <a:noFill/>
                    </a:lnL>
                    <a:lnR>
                      <a:noFill/>
                    </a:lnR>
                    <a:lnT>
                      <a:noFill/>
                    </a:lnT>
                    <a:lnB>
                      <a:noFill/>
                    </a:lnB>
                  </a:tcPr>
                </a:tc>
                <a:tc>
                  <a:txBody>
                    <a:bodyPr/>
                    <a:lstStyle/>
                    <a:p>
                      <a:pPr rtl="0"/>
                      <a:r>
                        <a:rPr lang="en-IN"/>
                        <a:t>install</a:t>
                      </a:r>
                    </a:p>
                  </a:txBody>
                  <a:tcPr>
                    <a:lnL>
                      <a:noFill/>
                    </a:lnL>
                    <a:lnR>
                      <a:noFill/>
                    </a:lnR>
                    <a:lnT>
                      <a:noFill/>
                    </a:lnT>
                    <a:lnB>
                      <a:noFill/>
                    </a:lnB>
                  </a:tcPr>
                </a:tc>
                <a:tc>
                  <a:txBody>
                    <a:bodyPr/>
                    <a:lstStyle/>
                    <a:p>
                      <a:pPr rtl="0"/>
                      <a:r>
                        <a:rPr lang="en-IN"/>
                        <a:t>yes</a:t>
                      </a:r>
                    </a:p>
                  </a:txBody>
                  <a:tcPr>
                    <a:lnL>
                      <a:noFill/>
                    </a:lnL>
                    <a:lnR>
                      <a:noFill/>
                    </a:lnR>
                    <a:lnT>
                      <a:noFill/>
                    </a:lnT>
                    <a:lnB>
                      <a:noFill/>
                    </a:lnB>
                  </a:tcPr>
                </a:tc>
                <a:tc>
                  <a:txBody>
                    <a:bodyPr/>
                    <a:lstStyle/>
                    <a:p>
                      <a:pPr rtl="0"/>
                      <a:r>
                        <a:rPr lang="en-IN"/>
                        <a:t>no</a:t>
                      </a:r>
                    </a:p>
                  </a:txBody>
                  <a:tcPr>
                    <a:lnL>
                      <a:noFill/>
                    </a:lnL>
                    <a:lnR>
                      <a:noFill/>
                    </a:lnR>
                    <a:lnT>
                      <a:noFill/>
                    </a:lnT>
                    <a:lnB>
                      <a:noFill/>
                    </a:lnB>
                  </a:tcPr>
                </a:tc>
                <a:tc>
                  <a:txBody>
                    <a:bodyPr/>
                    <a:lstStyle/>
                    <a:p>
                      <a:pPr rtl="0"/>
                      <a:r>
                        <a:rPr lang="en-IN"/>
                        <a:t>no</a:t>
                      </a:r>
                    </a:p>
                  </a:txBody>
                  <a:tcPr>
                    <a:lnL>
                      <a:noFill/>
                    </a:lnL>
                    <a:lnR>
                      <a:noFill/>
                    </a:lnR>
                    <a:lnT>
                      <a:noFill/>
                    </a:lnT>
                    <a:lnB>
                      <a:noFill/>
                    </a:lnB>
                  </a:tcPr>
                </a:tc>
                <a:tc>
                  <a:txBody>
                    <a:bodyPr/>
                    <a:lstStyle/>
                    <a:p>
                      <a:pPr rtl="0"/>
                      <a:r>
                        <a:rPr lang="en-IN"/>
                        <a:t>yes</a:t>
                      </a:r>
                    </a:p>
                  </a:txBody>
                  <a:tcPr>
                    <a:lnL>
                      <a:noFill/>
                    </a:lnL>
                    <a:lnR>
                      <a:noFill/>
                    </a:lnR>
                    <a:lnT>
                      <a:noFill/>
                    </a:lnT>
                    <a:lnB>
                      <a:noFill/>
                    </a:lnB>
                  </a:tcPr>
                </a:tc>
                <a:tc>
                  <a:txBody>
                    <a:bodyPr/>
                    <a:lstStyle/>
                    <a:p>
                      <a:pPr rtl="0"/>
                      <a:r>
                        <a:rPr lang="en-IN" dirty="0"/>
                        <a:t>yes</a:t>
                      </a:r>
                    </a:p>
                  </a:txBody>
                  <a:tcPr>
                    <a:lnL>
                      <a:noFill/>
                    </a:lnL>
                    <a:lnR>
                      <a:noFill/>
                    </a:lnR>
                    <a:lnT>
                      <a:noFill/>
                    </a:lnT>
                    <a:lnB>
                      <a:noFill/>
                    </a:lnB>
                  </a:tcPr>
                </a:tc>
              </a:tr>
            </a:tbl>
          </a:graphicData>
        </a:graphic>
      </p:graphicFrame>
    </p:spTree>
    <p:extLst>
      <p:ext uri="{BB962C8B-B14F-4D97-AF65-F5344CB8AC3E}">
        <p14:creationId xmlns:p14="http://schemas.microsoft.com/office/powerpoint/2010/main" val="4193440332"/>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182783" y="210456"/>
            <a:ext cx="8229600" cy="553998"/>
          </a:xfrm>
        </p:spPr>
        <p:txBody>
          <a:bodyPr/>
          <a:lstStyle/>
          <a:p>
            <a:r>
              <a:rPr lang="en-US" dirty="0"/>
              <a:t>Video-Specific Attributes</a:t>
            </a:r>
          </a:p>
        </p:txBody>
      </p:sp>
      <p:sp>
        <p:nvSpPr>
          <p:cNvPr id="3" name="Text Placeholder 2"/>
          <p:cNvSpPr>
            <a:spLocks noGrp="1"/>
          </p:cNvSpPr>
          <p:nvPr>
            <p:ph type="body" sz="quarter" idx="16"/>
          </p:nvPr>
        </p:nvSpPr>
        <p:spPr>
          <a:xfrm>
            <a:off x="685800" y="1981200"/>
            <a:ext cx="8240713" cy="4473575"/>
          </a:xfrm>
        </p:spPr>
        <p:txBody>
          <a:bodyPr>
            <a:normAutofit/>
          </a:bodyPr>
          <a:lstStyle/>
          <a:p>
            <a:pPr marL="342900" indent="-342900">
              <a:lnSpc>
                <a:spcPts val="2000"/>
              </a:lnSpc>
              <a:spcBef>
                <a:spcPts val="1500"/>
              </a:spcBef>
              <a:spcAft>
                <a:spcPts val="0"/>
              </a:spcAft>
              <a:buClr>
                <a:srgbClr val="006699"/>
              </a:buClr>
              <a:buFont typeface="Symbol"/>
              <a:buChar char=""/>
            </a:pPr>
            <a:r>
              <a:rPr lang="en-US" sz="2000" dirty="0">
                <a:solidFill>
                  <a:srgbClr val="000000"/>
                </a:solidFill>
                <a:ea typeface="Times New Roman"/>
                <a:cs typeface="Segoe UI"/>
              </a:rPr>
              <a:t>The </a:t>
            </a:r>
            <a:r>
              <a:rPr lang="en-US" sz="2000" b="1" dirty="0">
                <a:solidFill>
                  <a:srgbClr val="000000"/>
                </a:solidFill>
                <a:ea typeface="Times New Roman"/>
                <a:cs typeface="Segoe UI"/>
              </a:rPr>
              <a:t>video</a:t>
            </a:r>
            <a:r>
              <a:rPr lang="en-US" sz="2000" dirty="0">
                <a:solidFill>
                  <a:srgbClr val="000000"/>
                </a:solidFill>
                <a:ea typeface="Times New Roman"/>
                <a:cs typeface="Segoe UI"/>
              </a:rPr>
              <a:t> element can be laid out easily by using CSS</a:t>
            </a:r>
          </a:p>
          <a:p>
            <a:pPr marL="342900" indent="-342900">
              <a:lnSpc>
                <a:spcPts val="2000"/>
              </a:lnSpc>
              <a:spcBef>
                <a:spcPts val="1500"/>
              </a:spcBef>
              <a:spcAft>
                <a:spcPts val="0"/>
              </a:spcAft>
              <a:buClr>
                <a:srgbClr val="006699"/>
              </a:buClr>
              <a:buFont typeface="Symbol"/>
              <a:buChar char=""/>
            </a:pPr>
            <a:r>
              <a:rPr lang="en-US" sz="2000" dirty="0">
                <a:solidFill>
                  <a:srgbClr val="000000"/>
                </a:solidFill>
                <a:ea typeface="Times New Roman"/>
                <a:cs typeface="Segoe UI"/>
              </a:rPr>
              <a:t>The </a:t>
            </a:r>
            <a:r>
              <a:rPr lang="en-US" sz="2000" b="1" dirty="0">
                <a:solidFill>
                  <a:srgbClr val="000000"/>
                </a:solidFill>
                <a:ea typeface="Times New Roman"/>
                <a:cs typeface="Segoe UI"/>
              </a:rPr>
              <a:t>width</a:t>
            </a:r>
            <a:r>
              <a:rPr lang="en-US" sz="2000" dirty="0">
                <a:solidFill>
                  <a:srgbClr val="000000"/>
                </a:solidFill>
                <a:ea typeface="Times New Roman"/>
                <a:cs typeface="Segoe UI"/>
              </a:rPr>
              <a:t> and </a:t>
            </a:r>
            <a:r>
              <a:rPr lang="en-US" sz="2000" b="1" dirty="0">
                <a:solidFill>
                  <a:srgbClr val="000000"/>
                </a:solidFill>
                <a:ea typeface="Times New Roman"/>
                <a:cs typeface="Segoe UI"/>
              </a:rPr>
              <a:t>height</a:t>
            </a:r>
            <a:r>
              <a:rPr lang="en-US" sz="2000" dirty="0">
                <a:solidFill>
                  <a:srgbClr val="000000"/>
                </a:solidFill>
                <a:ea typeface="Times New Roman"/>
                <a:cs typeface="Segoe UI"/>
              </a:rPr>
              <a:t> attributes specify the dimensions of the viewing area</a:t>
            </a:r>
          </a:p>
          <a:p>
            <a:pPr marL="342900" indent="-342900">
              <a:lnSpc>
                <a:spcPts val="2000"/>
              </a:lnSpc>
              <a:spcBef>
                <a:spcPts val="1500"/>
              </a:spcBef>
              <a:spcAft>
                <a:spcPts val="0"/>
              </a:spcAft>
              <a:buClr>
                <a:srgbClr val="006699"/>
              </a:buClr>
              <a:buFont typeface="Symbol"/>
              <a:buChar char=""/>
            </a:pPr>
            <a:r>
              <a:rPr lang="en-US" sz="2000" dirty="0">
                <a:solidFill>
                  <a:srgbClr val="000000"/>
                </a:solidFill>
                <a:ea typeface="Times New Roman"/>
                <a:cs typeface="Segoe UI"/>
              </a:rPr>
              <a:t>The video always maintains its innate aspect ratio</a:t>
            </a:r>
          </a:p>
          <a:p>
            <a:pPr marL="342900" indent="-342900">
              <a:lnSpc>
                <a:spcPts val="2000"/>
              </a:lnSpc>
              <a:spcBef>
                <a:spcPts val="1500"/>
              </a:spcBef>
              <a:spcAft>
                <a:spcPts val="0"/>
              </a:spcAft>
              <a:buClr>
                <a:srgbClr val="006699"/>
              </a:buClr>
              <a:buFont typeface="Symbol"/>
              <a:buChar char=""/>
            </a:pPr>
            <a:r>
              <a:rPr lang="en-US" sz="2000" dirty="0">
                <a:solidFill>
                  <a:srgbClr val="000000"/>
                </a:solidFill>
                <a:ea typeface="Times New Roman"/>
                <a:cs typeface="Segoe UI"/>
              </a:rPr>
              <a:t>The </a:t>
            </a:r>
            <a:r>
              <a:rPr lang="en-US" sz="2000" b="1" dirty="0">
                <a:solidFill>
                  <a:srgbClr val="000000"/>
                </a:solidFill>
                <a:ea typeface="Times New Roman"/>
                <a:cs typeface="Times New Roman"/>
              </a:rPr>
              <a:t>poster</a:t>
            </a:r>
            <a:r>
              <a:rPr lang="en-US" sz="2000" dirty="0">
                <a:solidFill>
                  <a:srgbClr val="000000"/>
                </a:solidFill>
                <a:ea typeface="Times New Roman"/>
                <a:cs typeface="Segoe UI"/>
              </a:rPr>
              <a:t> frame image is shown before the video is played</a:t>
            </a:r>
            <a:endParaRPr lang="en-US" sz="2000" dirty="0">
              <a:solidFill>
                <a:srgbClr val="000000"/>
              </a:solidFill>
              <a:ea typeface="Times New Roman"/>
              <a:cs typeface="Times New Roman"/>
            </a:endParaRPr>
          </a:p>
          <a:p>
            <a:endParaRPr lang="en-US" sz="2000" dirty="0"/>
          </a:p>
        </p:txBody>
      </p:sp>
      <p:sp>
        <p:nvSpPr>
          <p:cNvPr id="4" name="Rectangle 3"/>
          <p:cNvSpPr/>
          <p:nvPr/>
        </p:nvSpPr>
        <p:spPr>
          <a:xfrm>
            <a:off x="815816" y="4368088"/>
            <a:ext cx="7337583" cy="584775"/>
          </a:xfrm>
          <a:prstGeom prst="rect">
            <a:avLst/>
          </a:prstGeom>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wrap="square">
            <a:spAutoFit/>
          </a:bodyPr>
          <a:lstStyle/>
          <a:p>
            <a:r>
              <a:rPr lang="en-US" sz="1600" dirty="0">
                <a:solidFill>
                  <a:srgbClr val="0000FF"/>
                </a:solidFill>
                <a:latin typeface="Consolas"/>
              </a:rPr>
              <a:t>&lt;</a:t>
            </a:r>
            <a:r>
              <a:rPr lang="en-US" sz="1600" dirty="0">
                <a:solidFill>
                  <a:srgbClr val="800000"/>
                </a:solidFill>
                <a:latin typeface="Consolas"/>
              </a:rPr>
              <a:t>video</a:t>
            </a:r>
            <a:r>
              <a:rPr lang="en-US" sz="1600" dirty="0">
                <a:solidFill>
                  <a:prstClr val="black"/>
                </a:solidFill>
                <a:latin typeface="Consolas"/>
              </a:rPr>
              <a:t> </a:t>
            </a:r>
            <a:r>
              <a:rPr lang="en-US" sz="1600" dirty="0" err="1">
                <a:solidFill>
                  <a:srgbClr val="FF0000"/>
                </a:solidFill>
                <a:latin typeface="Consolas"/>
              </a:rPr>
              <a:t>src</a:t>
            </a:r>
            <a:r>
              <a:rPr lang="en-US" sz="1600" dirty="0">
                <a:solidFill>
                  <a:srgbClr val="0000FF"/>
                </a:solidFill>
                <a:latin typeface="Consolas"/>
              </a:rPr>
              <a:t>="video.m4v"</a:t>
            </a:r>
            <a:r>
              <a:rPr lang="en-US" sz="1600" dirty="0">
                <a:solidFill>
                  <a:prstClr val="black"/>
                </a:solidFill>
                <a:latin typeface="Consolas"/>
              </a:rPr>
              <a:t> </a:t>
            </a:r>
            <a:r>
              <a:rPr lang="en-US" sz="1600" dirty="0">
                <a:solidFill>
                  <a:srgbClr val="FF0000"/>
                </a:solidFill>
                <a:latin typeface="Consolas"/>
              </a:rPr>
              <a:t>poster</a:t>
            </a:r>
            <a:r>
              <a:rPr lang="en-US" sz="1600" dirty="0">
                <a:solidFill>
                  <a:srgbClr val="0000FF"/>
                </a:solidFill>
                <a:latin typeface="Consolas"/>
              </a:rPr>
              <a:t>="first_frame.png"</a:t>
            </a:r>
            <a:r>
              <a:rPr lang="en-US" sz="1600" dirty="0">
                <a:solidFill>
                  <a:prstClr val="black"/>
                </a:solidFill>
                <a:latin typeface="Consolas"/>
              </a:rPr>
              <a:t> </a:t>
            </a:r>
            <a:r>
              <a:rPr lang="en-US" sz="1600" dirty="0">
                <a:solidFill>
                  <a:srgbClr val="FF0000"/>
                </a:solidFill>
                <a:latin typeface="Consolas"/>
              </a:rPr>
              <a:t>width</a:t>
            </a:r>
            <a:r>
              <a:rPr lang="en-US" sz="1600" dirty="0">
                <a:solidFill>
                  <a:srgbClr val="0000FF"/>
                </a:solidFill>
                <a:latin typeface="Consolas"/>
              </a:rPr>
              <a:t>=”100px”</a:t>
            </a:r>
            <a:r>
              <a:rPr lang="en-US" sz="1600" dirty="0">
                <a:solidFill>
                  <a:prstClr val="black"/>
                </a:solidFill>
                <a:latin typeface="Consolas"/>
              </a:rPr>
              <a:t> </a:t>
            </a:r>
            <a:r>
              <a:rPr lang="en-US" sz="1600" dirty="0">
                <a:solidFill>
                  <a:srgbClr val="FF0000"/>
                </a:solidFill>
                <a:latin typeface="Consolas"/>
              </a:rPr>
              <a:t>height</a:t>
            </a:r>
            <a:r>
              <a:rPr lang="en-US" sz="1600" dirty="0">
                <a:solidFill>
                  <a:srgbClr val="0000FF"/>
                </a:solidFill>
                <a:latin typeface="Consolas"/>
              </a:rPr>
              <a:t>=”100px”&gt;&lt;/</a:t>
            </a:r>
            <a:r>
              <a:rPr lang="en-US" sz="1600" dirty="0">
                <a:solidFill>
                  <a:srgbClr val="800000"/>
                </a:solidFill>
                <a:latin typeface="Consolas"/>
              </a:rPr>
              <a:t>video</a:t>
            </a:r>
            <a:r>
              <a:rPr lang="en-US" sz="1600" dirty="0">
                <a:solidFill>
                  <a:srgbClr val="0000FF"/>
                </a:solidFill>
                <a:latin typeface="Consolas"/>
              </a:rPr>
              <a:t>&gt;</a:t>
            </a:r>
          </a:p>
        </p:txBody>
      </p:sp>
    </p:spTree>
    <p:extLst>
      <p:ext uri="{BB962C8B-B14F-4D97-AF65-F5344CB8AC3E}">
        <p14:creationId xmlns:p14="http://schemas.microsoft.com/office/powerpoint/2010/main" val="793802842"/>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166454" y="210456"/>
            <a:ext cx="8229600" cy="553998"/>
          </a:xfrm>
        </p:spPr>
        <p:txBody>
          <a:bodyPr/>
          <a:lstStyle/>
          <a:p>
            <a:r>
              <a:rPr lang="en-US" dirty="0"/>
              <a:t>Alternative Sources</a:t>
            </a:r>
          </a:p>
        </p:txBody>
      </p:sp>
      <p:sp>
        <p:nvSpPr>
          <p:cNvPr id="3" name="Text Placeholder 2"/>
          <p:cNvSpPr>
            <a:spLocks noGrp="1"/>
          </p:cNvSpPr>
          <p:nvPr>
            <p:ph type="body" sz="quarter" idx="16"/>
          </p:nvPr>
        </p:nvSpPr>
        <p:spPr>
          <a:xfrm>
            <a:off x="609600" y="1752600"/>
            <a:ext cx="8240713" cy="4473575"/>
          </a:xfrm>
        </p:spPr>
        <p:txBody>
          <a:bodyPr/>
          <a:lstStyle/>
          <a:p>
            <a:pPr marL="342900" indent="-342900">
              <a:lnSpc>
                <a:spcPts val="2000"/>
              </a:lnSpc>
              <a:spcBef>
                <a:spcPts val="1500"/>
              </a:spcBef>
              <a:spcAft>
                <a:spcPts val="0"/>
              </a:spcAft>
              <a:buClr>
                <a:srgbClr val="006699"/>
              </a:buClr>
              <a:buFont typeface="Symbol"/>
              <a:buChar char=""/>
            </a:pPr>
            <a:r>
              <a:rPr lang="en-US" sz="2000" dirty="0">
                <a:solidFill>
                  <a:srgbClr val="000000"/>
                </a:solidFill>
                <a:ea typeface="Times New Roman"/>
                <a:cs typeface="Segoe UI"/>
              </a:rPr>
              <a:t>The </a:t>
            </a:r>
            <a:r>
              <a:rPr lang="en-US" sz="2000" b="1" dirty="0">
                <a:solidFill>
                  <a:srgbClr val="000000"/>
                </a:solidFill>
                <a:ea typeface="Times New Roman"/>
                <a:cs typeface="Segoe UI"/>
              </a:rPr>
              <a:t>source</a:t>
            </a:r>
            <a:r>
              <a:rPr lang="en-US" sz="2000" dirty="0">
                <a:solidFill>
                  <a:srgbClr val="000000"/>
                </a:solidFill>
                <a:ea typeface="Times New Roman"/>
                <a:cs typeface="Segoe UI"/>
              </a:rPr>
              <a:t> element specifies alternate media resources</a:t>
            </a:r>
          </a:p>
          <a:p>
            <a:pPr marL="342900" indent="-342900">
              <a:lnSpc>
                <a:spcPts val="2000"/>
              </a:lnSpc>
              <a:spcBef>
                <a:spcPts val="1500"/>
              </a:spcBef>
              <a:spcAft>
                <a:spcPts val="0"/>
              </a:spcAft>
              <a:buClr>
                <a:srgbClr val="006699"/>
              </a:buClr>
              <a:buFont typeface="Symbol"/>
              <a:buChar char=""/>
            </a:pPr>
            <a:r>
              <a:rPr lang="en-US" sz="2000" dirty="0">
                <a:solidFill>
                  <a:srgbClr val="000000"/>
                </a:solidFill>
                <a:ea typeface="Times New Roman"/>
                <a:cs typeface="Segoe UI"/>
              </a:rPr>
              <a:t>Multiple </a:t>
            </a:r>
            <a:r>
              <a:rPr lang="en-US" sz="2000" b="1" dirty="0">
                <a:solidFill>
                  <a:srgbClr val="000000"/>
                </a:solidFill>
                <a:ea typeface="Times New Roman"/>
                <a:cs typeface="Segoe UI"/>
              </a:rPr>
              <a:t>source</a:t>
            </a:r>
            <a:r>
              <a:rPr lang="en-US" sz="2000" dirty="0">
                <a:solidFill>
                  <a:srgbClr val="000000"/>
                </a:solidFill>
                <a:ea typeface="Times New Roman"/>
                <a:cs typeface="Segoe UI"/>
              </a:rPr>
              <a:t> elements can be specified</a:t>
            </a:r>
          </a:p>
          <a:p>
            <a:pPr marL="342900" indent="-342900">
              <a:lnSpc>
                <a:spcPts val="2000"/>
              </a:lnSpc>
              <a:spcBef>
                <a:spcPts val="1500"/>
              </a:spcBef>
              <a:spcAft>
                <a:spcPts val="0"/>
              </a:spcAft>
              <a:buClr>
                <a:srgbClr val="006699"/>
              </a:buClr>
              <a:buFont typeface="Symbol"/>
              <a:buChar char=""/>
            </a:pPr>
            <a:r>
              <a:rPr lang="en-US" sz="2000" dirty="0">
                <a:solidFill>
                  <a:srgbClr val="000000"/>
                </a:solidFill>
                <a:ea typeface="Times New Roman"/>
                <a:cs typeface="Segoe UI"/>
              </a:rPr>
              <a:t>The browser uses only the first </a:t>
            </a:r>
            <a:r>
              <a:rPr lang="en-US" sz="2000" b="1" dirty="0">
                <a:solidFill>
                  <a:srgbClr val="000000"/>
                </a:solidFill>
                <a:ea typeface="Times New Roman"/>
                <a:cs typeface="Segoe UI"/>
              </a:rPr>
              <a:t>source</a:t>
            </a:r>
            <a:r>
              <a:rPr lang="en-US" sz="2000" dirty="0">
                <a:solidFill>
                  <a:srgbClr val="000000"/>
                </a:solidFill>
                <a:ea typeface="Times New Roman"/>
                <a:cs typeface="Segoe UI"/>
              </a:rPr>
              <a:t> element it supports</a:t>
            </a:r>
          </a:p>
          <a:p>
            <a:pPr marL="342900" indent="-342900">
              <a:lnSpc>
                <a:spcPts val="2000"/>
              </a:lnSpc>
              <a:spcBef>
                <a:spcPts val="1500"/>
              </a:spcBef>
              <a:spcAft>
                <a:spcPts val="0"/>
              </a:spcAft>
              <a:buClr>
                <a:srgbClr val="006699"/>
              </a:buClr>
              <a:buFont typeface="Symbol"/>
              <a:buChar char=""/>
            </a:pPr>
            <a:r>
              <a:rPr lang="en-US" sz="2000" dirty="0">
                <a:solidFill>
                  <a:srgbClr val="000000"/>
                </a:solidFill>
                <a:ea typeface="Times New Roman"/>
                <a:cs typeface="Segoe UI"/>
              </a:rPr>
              <a:t>Specifying the MIME type with the </a:t>
            </a:r>
            <a:r>
              <a:rPr lang="en-US" sz="2000" b="1" dirty="0">
                <a:solidFill>
                  <a:srgbClr val="000000"/>
                </a:solidFill>
                <a:ea typeface="Times New Roman"/>
                <a:cs typeface="Segoe UI"/>
              </a:rPr>
              <a:t>type</a:t>
            </a:r>
            <a:r>
              <a:rPr lang="en-US" sz="2000" dirty="0">
                <a:solidFill>
                  <a:srgbClr val="000000"/>
                </a:solidFill>
                <a:ea typeface="Times New Roman"/>
                <a:cs typeface="Segoe UI"/>
              </a:rPr>
              <a:t> attribute avoids downloading unsupported files</a:t>
            </a:r>
          </a:p>
          <a:p>
            <a:pPr marL="342900" indent="-342900">
              <a:lnSpc>
                <a:spcPts val="2000"/>
              </a:lnSpc>
              <a:spcBef>
                <a:spcPts val="1500"/>
              </a:spcBef>
              <a:spcAft>
                <a:spcPts val="0"/>
              </a:spcAft>
              <a:buClr>
                <a:srgbClr val="006699"/>
              </a:buClr>
              <a:buFont typeface="Symbol"/>
              <a:buChar char=""/>
            </a:pPr>
            <a:r>
              <a:rPr lang="en-US" sz="2000" dirty="0">
                <a:solidFill>
                  <a:srgbClr val="000000"/>
                </a:solidFill>
                <a:ea typeface="Times New Roman"/>
                <a:cs typeface="Segoe UI"/>
              </a:rPr>
              <a:t>The </a:t>
            </a:r>
            <a:r>
              <a:rPr lang="en-US" sz="2000" b="1" dirty="0">
                <a:solidFill>
                  <a:srgbClr val="000000"/>
                </a:solidFill>
                <a:ea typeface="Times New Roman"/>
                <a:cs typeface="Times New Roman"/>
              </a:rPr>
              <a:t>media</a:t>
            </a:r>
            <a:r>
              <a:rPr lang="en-US" sz="2000" dirty="0">
                <a:solidFill>
                  <a:srgbClr val="000000"/>
                </a:solidFill>
                <a:ea typeface="Times New Roman"/>
                <a:cs typeface="Segoe UI"/>
              </a:rPr>
              <a:t> attribute constrains the environment by using </a:t>
            </a:r>
            <a:r>
              <a:rPr lang="en-US" sz="2000" i="1" dirty="0">
                <a:solidFill>
                  <a:srgbClr val="000000"/>
                </a:solidFill>
                <a:ea typeface="Times New Roman"/>
                <a:cs typeface="Times New Roman"/>
              </a:rPr>
              <a:t>media queries</a:t>
            </a:r>
            <a:endParaRPr lang="en-US" sz="2000" dirty="0">
              <a:solidFill>
                <a:srgbClr val="000000"/>
              </a:solidFill>
              <a:ea typeface="Times New Roman"/>
              <a:cs typeface="Times New Roman"/>
            </a:endParaRPr>
          </a:p>
          <a:p>
            <a:endParaRPr lang="en-US" dirty="0"/>
          </a:p>
        </p:txBody>
      </p:sp>
      <p:sp>
        <p:nvSpPr>
          <p:cNvPr id="4" name="Rectangle 3"/>
          <p:cNvSpPr/>
          <p:nvPr/>
        </p:nvSpPr>
        <p:spPr>
          <a:xfrm>
            <a:off x="679191" y="4561569"/>
            <a:ext cx="7550409" cy="1569660"/>
          </a:xfrm>
          <a:prstGeom prst="rect">
            <a:avLst/>
          </a:prstGeom>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wrap="square">
            <a:spAutoFit/>
          </a:bodyPr>
          <a:lstStyle/>
          <a:p>
            <a:r>
              <a:rPr lang="en-US" sz="1600" dirty="0">
                <a:latin typeface="Consolas"/>
              </a:rPr>
              <a:t>video&gt;</a:t>
            </a:r>
          </a:p>
          <a:p>
            <a:r>
              <a:rPr lang="en-US" sz="1600" dirty="0">
                <a:latin typeface="Consolas"/>
              </a:rPr>
              <a:t>  </a:t>
            </a:r>
            <a:r>
              <a:rPr lang="en-US" sz="1600" dirty="0">
                <a:solidFill>
                  <a:srgbClr val="0000FF"/>
                </a:solidFill>
                <a:latin typeface="Consolas"/>
              </a:rPr>
              <a:t>&lt;</a:t>
            </a:r>
            <a:r>
              <a:rPr lang="en-US" sz="1600" dirty="0">
                <a:solidFill>
                  <a:srgbClr val="800000"/>
                </a:solidFill>
                <a:latin typeface="Consolas"/>
              </a:rPr>
              <a:t>source</a:t>
            </a:r>
            <a:r>
              <a:rPr lang="en-US" sz="1600" dirty="0">
                <a:solidFill>
                  <a:prstClr val="black"/>
                </a:solidFill>
                <a:latin typeface="Consolas"/>
              </a:rPr>
              <a:t> </a:t>
            </a:r>
            <a:r>
              <a:rPr lang="en-US" sz="1600" dirty="0" err="1">
                <a:solidFill>
                  <a:srgbClr val="FF0000"/>
                </a:solidFill>
                <a:latin typeface="Consolas"/>
              </a:rPr>
              <a:t>src</a:t>
            </a:r>
            <a:r>
              <a:rPr lang="en-US" sz="1600" dirty="0">
                <a:solidFill>
                  <a:srgbClr val="0000FF"/>
                </a:solidFill>
                <a:latin typeface="Consolas"/>
              </a:rPr>
              <a:t>="video.m4v"</a:t>
            </a:r>
            <a:r>
              <a:rPr lang="en-US" sz="1600" dirty="0">
                <a:solidFill>
                  <a:prstClr val="black"/>
                </a:solidFill>
                <a:latin typeface="Consolas"/>
              </a:rPr>
              <a:t> </a:t>
            </a:r>
            <a:r>
              <a:rPr lang="en-US" sz="1600" dirty="0">
                <a:solidFill>
                  <a:srgbClr val="0000FF"/>
                </a:solidFill>
                <a:latin typeface="Consolas"/>
              </a:rPr>
              <a:t>"</a:t>
            </a:r>
            <a:r>
              <a:rPr lang="en-US" sz="1600" dirty="0">
                <a:solidFill>
                  <a:prstClr val="black"/>
                </a:solidFill>
                <a:latin typeface="Consolas"/>
              </a:rPr>
              <a:t> </a:t>
            </a:r>
            <a:r>
              <a:rPr lang="en-US" sz="1600" dirty="0">
                <a:solidFill>
                  <a:srgbClr val="FF0000"/>
                </a:solidFill>
                <a:latin typeface="Consolas"/>
              </a:rPr>
              <a:t>type</a:t>
            </a:r>
            <a:r>
              <a:rPr lang="en-US" sz="1600" dirty="0">
                <a:solidFill>
                  <a:srgbClr val="0000FF"/>
                </a:solidFill>
                <a:latin typeface="Consolas"/>
              </a:rPr>
              <a:t>="video/mp4"</a:t>
            </a:r>
            <a:r>
              <a:rPr lang="en-US" sz="1600" dirty="0">
                <a:solidFill>
                  <a:prstClr val="black"/>
                </a:solidFill>
                <a:latin typeface="Consolas"/>
              </a:rPr>
              <a:t> </a:t>
            </a:r>
            <a:r>
              <a:rPr lang="en-US" sz="1600" dirty="0">
                <a:solidFill>
                  <a:srgbClr val="0000FF"/>
                </a:solidFill>
                <a:latin typeface="Consolas"/>
              </a:rPr>
              <a:t>/&gt;</a:t>
            </a:r>
            <a:endParaRPr lang="en-US" sz="1600" dirty="0">
              <a:solidFill>
                <a:prstClr val="black"/>
              </a:solidFill>
              <a:latin typeface="Consolas"/>
            </a:endParaRPr>
          </a:p>
          <a:p>
            <a:r>
              <a:rPr lang="en-US" sz="1600" dirty="0">
                <a:solidFill>
                  <a:srgbClr val="0000FF"/>
                </a:solidFill>
                <a:latin typeface="Consolas"/>
              </a:rPr>
              <a:t>&lt;/</a:t>
            </a:r>
            <a:r>
              <a:rPr lang="en-US" sz="1600" dirty="0">
                <a:solidFill>
                  <a:srgbClr val="800000"/>
                </a:solidFill>
                <a:latin typeface="Consolas"/>
              </a:rPr>
              <a:t>video</a:t>
            </a:r>
            <a:r>
              <a:rPr lang="en-US" sz="1600" dirty="0">
                <a:solidFill>
                  <a:srgbClr val="0000FF"/>
                </a:solidFill>
                <a:latin typeface="Consolas"/>
              </a:rPr>
              <a:t>&gt;</a:t>
            </a:r>
            <a:endParaRPr lang="en-US" sz="1600" dirty="0">
              <a:solidFill>
                <a:prstClr val="black"/>
              </a:solidFill>
              <a:latin typeface="Consolas"/>
            </a:endParaRPr>
          </a:p>
          <a:p>
            <a:r>
              <a:rPr lang="en-US" sz="1600" dirty="0">
                <a:solidFill>
                  <a:srgbClr val="0000FF"/>
                </a:solidFill>
                <a:latin typeface="Consolas"/>
              </a:rPr>
              <a:t>&lt;</a:t>
            </a:r>
            <a:r>
              <a:rPr lang="en-US" sz="1600" dirty="0">
                <a:solidFill>
                  <a:srgbClr val="800000"/>
                </a:solidFill>
                <a:latin typeface="Consolas"/>
              </a:rPr>
              <a:t>audio</a:t>
            </a:r>
            <a:r>
              <a:rPr lang="en-US" sz="1600" dirty="0">
                <a:solidFill>
                  <a:srgbClr val="0000FF"/>
                </a:solidFill>
                <a:latin typeface="Consolas"/>
              </a:rPr>
              <a:t>&gt;</a:t>
            </a:r>
            <a:endParaRPr lang="en-US" sz="1600" dirty="0">
              <a:solidFill>
                <a:prstClr val="black"/>
              </a:solidFill>
              <a:latin typeface="Consolas"/>
            </a:endParaRPr>
          </a:p>
          <a:p>
            <a:r>
              <a:rPr lang="en-US" sz="1600" dirty="0">
                <a:solidFill>
                  <a:prstClr val="black"/>
                </a:solidFill>
                <a:latin typeface="Consolas"/>
              </a:rPr>
              <a:t>  </a:t>
            </a:r>
            <a:r>
              <a:rPr lang="en-US" sz="1600" dirty="0">
                <a:solidFill>
                  <a:srgbClr val="0000FF"/>
                </a:solidFill>
                <a:latin typeface="Consolas"/>
              </a:rPr>
              <a:t>&lt;</a:t>
            </a:r>
            <a:r>
              <a:rPr lang="en-US" sz="1600" dirty="0">
                <a:solidFill>
                  <a:srgbClr val="800000"/>
                </a:solidFill>
                <a:latin typeface="Consolas"/>
              </a:rPr>
              <a:t>source</a:t>
            </a:r>
            <a:r>
              <a:rPr lang="en-US" sz="1600" dirty="0">
                <a:solidFill>
                  <a:prstClr val="black"/>
                </a:solidFill>
                <a:latin typeface="Consolas"/>
              </a:rPr>
              <a:t> </a:t>
            </a:r>
            <a:r>
              <a:rPr lang="en-US" sz="1600" dirty="0" err="1">
                <a:solidFill>
                  <a:srgbClr val="FF0000"/>
                </a:solidFill>
                <a:latin typeface="Consolas"/>
              </a:rPr>
              <a:t>src</a:t>
            </a:r>
            <a:r>
              <a:rPr lang="en-US" sz="1600" dirty="0">
                <a:solidFill>
                  <a:srgbClr val="0000FF"/>
                </a:solidFill>
                <a:latin typeface="Consolas"/>
              </a:rPr>
              <a:t>="audio.m4a"</a:t>
            </a:r>
            <a:r>
              <a:rPr lang="en-US" sz="1600" dirty="0">
                <a:solidFill>
                  <a:prstClr val="black"/>
                </a:solidFill>
                <a:latin typeface="Consolas"/>
              </a:rPr>
              <a:t> </a:t>
            </a:r>
            <a:r>
              <a:rPr lang="en-US" sz="1600" dirty="0">
                <a:solidFill>
                  <a:srgbClr val="0000FF"/>
                </a:solidFill>
                <a:latin typeface="Consolas"/>
              </a:rPr>
              <a:t>"</a:t>
            </a:r>
            <a:r>
              <a:rPr lang="en-US" sz="1600" dirty="0">
                <a:solidFill>
                  <a:prstClr val="black"/>
                </a:solidFill>
                <a:latin typeface="Consolas"/>
              </a:rPr>
              <a:t> </a:t>
            </a:r>
            <a:r>
              <a:rPr lang="en-US" sz="1600" dirty="0">
                <a:solidFill>
                  <a:srgbClr val="FF0000"/>
                </a:solidFill>
                <a:latin typeface="Consolas"/>
              </a:rPr>
              <a:t>type</a:t>
            </a:r>
            <a:r>
              <a:rPr lang="en-US" sz="1600" dirty="0">
                <a:solidFill>
                  <a:srgbClr val="0000FF"/>
                </a:solidFill>
                <a:latin typeface="Consolas"/>
              </a:rPr>
              <a:t>="video/mp4"</a:t>
            </a:r>
            <a:r>
              <a:rPr lang="en-US" sz="1600" dirty="0">
                <a:solidFill>
                  <a:prstClr val="black"/>
                </a:solidFill>
                <a:latin typeface="Consolas"/>
              </a:rPr>
              <a:t> </a:t>
            </a:r>
            <a:r>
              <a:rPr lang="en-US" sz="1600" dirty="0">
                <a:solidFill>
                  <a:srgbClr val="0000FF"/>
                </a:solidFill>
                <a:latin typeface="Consolas"/>
              </a:rPr>
              <a:t>/&gt;</a:t>
            </a:r>
            <a:endParaRPr lang="en-US" sz="1600" dirty="0">
              <a:solidFill>
                <a:prstClr val="black"/>
              </a:solidFill>
              <a:latin typeface="Consolas"/>
            </a:endParaRPr>
          </a:p>
          <a:p>
            <a:r>
              <a:rPr lang="en-US" sz="1600" dirty="0">
                <a:solidFill>
                  <a:srgbClr val="0000FF"/>
                </a:solidFill>
                <a:latin typeface="Consolas"/>
              </a:rPr>
              <a:t>&lt;/</a:t>
            </a:r>
            <a:r>
              <a:rPr lang="en-US" sz="1600" dirty="0">
                <a:solidFill>
                  <a:srgbClr val="800000"/>
                </a:solidFill>
                <a:latin typeface="Consolas"/>
              </a:rPr>
              <a:t>audio</a:t>
            </a:r>
            <a:r>
              <a:rPr lang="en-US" sz="1600" dirty="0" smtClean="0">
                <a:solidFill>
                  <a:srgbClr val="0000FF"/>
                </a:solidFill>
                <a:latin typeface="Consolas"/>
              </a:rPr>
              <a:t>&gt;</a:t>
            </a:r>
            <a:endParaRPr lang="he-IL" sz="1600" dirty="0">
              <a:solidFill>
                <a:prstClr val="black"/>
              </a:solidFill>
              <a:latin typeface="Consolas"/>
            </a:endParaRPr>
          </a:p>
        </p:txBody>
      </p:sp>
    </p:spTree>
    <p:extLst>
      <p:ext uri="{BB962C8B-B14F-4D97-AF65-F5344CB8AC3E}">
        <p14:creationId xmlns:p14="http://schemas.microsoft.com/office/powerpoint/2010/main" val="1117420397"/>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150125" y="210456"/>
            <a:ext cx="8229600" cy="553998"/>
          </a:xfrm>
        </p:spPr>
        <p:txBody>
          <a:bodyPr/>
          <a:lstStyle/>
          <a:p>
            <a:r>
              <a:rPr lang="en-US" dirty="0" smtClean="0"/>
              <a:t>Integrating Text</a:t>
            </a:r>
            <a:endParaRPr lang="en-US" dirty="0"/>
          </a:p>
        </p:txBody>
      </p:sp>
      <p:sp>
        <p:nvSpPr>
          <p:cNvPr id="3" name="Text Placeholder 2"/>
          <p:cNvSpPr>
            <a:spLocks noGrp="1"/>
          </p:cNvSpPr>
          <p:nvPr>
            <p:ph type="body" sz="quarter" idx="16"/>
          </p:nvPr>
        </p:nvSpPr>
        <p:spPr>
          <a:xfrm>
            <a:off x="762000" y="1752600"/>
            <a:ext cx="8240713" cy="4473575"/>
          </a:xfrm>
        </p:spPr>
        <p:txBody>
          <a:bodyPr/>
          <a:lstStyle/>
          <a:p>
            <a:pPr marL="342900" indent="-342900">
              <a:lnSpc>
                <a:spcPts val="2000"/>
              </a:lnSpc>
              <a:spcBef>
                <a:spcPts val="1500"/>
              </a:spcBef>
              <a:spcAft>
                <a:spcPts val="0"/>
              </a:spcAft>
              <a:buClr>
                <a:srgbClr val="006699"/>
              </a:buClr>
              <a:buFont typeface="Symbol"/>
              <a:buChar char=""/>
            </a:pPr>
            <a:r>
              <a:rPr lang="en-US" sz="2000" dirty="0">
                <a:solidFill>
                  <a:srgbClr val="000000"/>
                </a:solidFill>
                <a:ea typeface="Times New Roman"/>
                <a:cs typeface="Segoe UI"/>
              </a:rPr>
              <a:t>The track </a:t>
            </a:r>
            <a:r>
              <a:rPr lang="en-US" sz="2000" b="1" dirty="0">
                <a:solidFill>
                  <a:srgbClr val="000000"/>
                </a:solidFill>
                <a:ea typeface="Times New Roman"/>
                <a:cs typeface="Segoe UI"/>
              </a:rPr>
              <a:t>element</a:t>
            </a:r>
            <a:r>
              <a:rPr lang="en-US" sz="2000" dirty="0">
                <a:solidFill>
                  <a:srgbClr val="000000"/>
                </a:solidFill>
                <a:ea typeface="Times New Roman"/>
                <a:cs typeface="Segoe UI"/>
              </a:rPr>
              <a:t> associates timed text with a video</a:t>
            </a:r>
          </a:p>
          <a:p>
            <a:pPr marL="342900" indent="-342900">
              <a:lnSpc>
                <a:spcPts val="2000"/>
              </a:lnSpc>
              <a:spcBef>
                <a:spcPts val="1500"/>
              </a:spcBef>
              <a:spcAft>
                <a:spcPts val="0"/>
              </a:spcAft>
              <a:buClr>
                <a:srgbClr val="006699"/>
              </a:buClr>
              <a:buFont typeface="Symbol"/>
              <a:buChar char=""/>
            </a:pPr>
            <a:r>
              <a:rPr lang="en-US" sz="2000" dirty="0">
                <a:solidFill>
                  <a:srgbClr val="000000"/>
                </a:solidFill>
                <a:ea typeface="Times New Roman"/>
                <a:cs typeface="Segoe UI"/>
              </a:rPr>
              <a:t>The standard text track file formats are </a:t>
            </a:r>
            <a:r>
              <a:rPr lang="en-US" sz="2000" dirty="0" err="1">
                <a:solidFill>
                  <a:srgbClr val="000000"/>
                </a:solidFill>
                <a:ea typeface="Times New Roman"/>
                <a:cs typeface="Segoe UI"/>
              </a:rPr>
              <a:t>WebVTT</a:t>
            </a:r>
            <a:r>
              <a:rPr lang="en-US" sz="2000" dirty="0">
                <a:solidFill>
                  <a:srgbClr val="000000"/>
                </a:solidFill>
                <a:ea typeface="Times New Roman"/>
                <a:cs typeface="Segoe UI"/>
              </a:rPr>
              <a:t> and TTML</a:t>
            </a:r>
          </a:p>
          <a:p>
            <a:pPr marL="342900" indent="-342900">
              <a:lnSpc>
                <a:spcPts val="2000"/>
              </a:lnSpc>
              <a:spcBef>
                <a:spcPts val="1500"/>
              </a:spcBef>
              <a:spcAft>
                <a:spcPts val="0"/>
              </a:spcAft>
              <a:buClr>
                <a:srgbClr val="006699"/>
              </a:buClr>
              <a:buFont typeface="Symbol"/>
              <a:buChar char=""/>
            </a:pPr>
            <a:r>
              <a:rPr lang="en-US" sz="2000" dirty="0">
                <a:solidFill>
                  <a:srgbClr val="000000"/>
                </a:solidFill>
                <a:ea typeface="Times New Roman"/>
                <a:cs typeface="Segoe UI"/>
              </a:rPr>
              <a:t>The kind attribute specifies the role of the text track</a:t>
            </a:r>
          </a:p>
          <a:p>
            <a:pPr marL="342900" indent="-342900">
              <a:lnSpc>
                <a:spcPts val="2000"/>
              </a:lnSpc>
              <a:spcBef>
                <a:spcPts val="1500"/>
              </a:spcBef>
              <a:spcAft>
                <a:spcPts val="0"/>
              </a:spcAft>
              <a:buClr>
                <a:srgbClr val="006699"/>
              </a:buClr>
              <a:buFont typeface="Symbol"/>
              <a:buChar char=""/>
            </a:pPr>
            <a:r>
              <a:rPr lang="en-US" sz="2000" dirty="0">
                <a:solidFill>
                  <a:srgbClr val="000000"/>
                </a:solidFill>
                <a:ea typeface="Times New Roman"/>
                <a:cs typeface="Segoe UI"/>
              </a:rPr>
              <a:t>The </a:t>
            </a:r>
            <a:r>
              <a:rPr lang="en-US" sz="2000" dirty="0" err="1">
                <a:solidFill>
                  <a:srgbClr val="000000"/>
                </a:solidFill>
                <a:ea typeface="Times New Roman"/>
                <a:cs typeface="Segoe UI"/>
              </a:rPr>
              <a:t>srclang</a:t>
            </a:r>
            <a:r>
              <a:rPr lang="en-US" sz="2000" dirty="0">
                <a:solidFill>
                  <a:srgbClr val="000000"/>
                </a:solidFill>
                <a:ea typeface="Times New Roman"/>
                <a:cs typeface="Segoe UI"/>
              </a:rPr>
              <a:t> attribute specifies the text track’s language</a:t>
            </a:r>
          </a:p>
          <a:p>
            <a:pPr marL="342900" indent="-342900">
              <a:lnSpc>
                <a:spcPts val="2000"/>
              </a:lnSpc>
              <a:spcBef>
                <a:spcPts val="1500"/>
              </a:spcBef>
              <a:spcAft>
                <a:spcPts val="0"/>
              </a:spcAft>
              <a:buClr>
                <a:srgbClr val="006699"/>
              </a:buClr>
              <a:buFont typeface="Symbol"/>
              <a:buChar char=""/>
            </a:pPr>
            <a:r>
              <a:rPr lang="en-US" sz="2000" dirty="0">
                <a:solidFill>
                  <a:srgbClr val="000000"/>
                </a:solidFill>
                <a:ea typeface="Times New Roman"/>
                <a:cs typeface="Segoe UI"/>
              </a:rPr>
              <a:t>Subtitle, caption, and description tracks are listed by using their </a:t>
            </a:r>
            <a:r>
              <a:rPr lang="en-US" sz="2000" b="1" dirty="0">
                <a:solidFill>
                  <a:srgbClr val="000000"/>
                </a:solidFill>
                <a:ea typeface="Times New Roman"/>
                <a:cs typeface="Segoe UI"/>
              </a:rPr>
              <a:t>label</a:t>
            </a:r>
            <a:r>
              <a:rPr lang="en-US" sz="2000" dirty="0">
                <a:solidFill>
                  <a:srgbClr val="000000"/>
                </a:solidFill>
                <a:ea typeface="Times New Roman"/>
                <a:cs typeface="Segoe UI"/>
              </a:rPr>
              <a:t> attribute</a:t>
            </a:r>
          </a:p>
          <a:p>
            <a:pPr marL="342900" indent="-342900">
              <a:lnSpc>
                <a:spcPts val="2000"/>
              </a:lnSpc>
              <a:spcBef>
                <a:spcPts val="1500"/>
              </a:spcBef>
              <a:spcAft>
                <a:spcPts val="0"/>
              </a:spcAft>
              <a:buClr>
                <a:srgbClr val="006699"/>
              </a:buClr>
              <a:buFont typeface="Symbol"/>
              <a:buChar char=""/>
            </a:pPr>
            <a:r>
              <a:rPr lang="en-US" sz="2000" dirty="0">
                <a:solidFill>
                  <a:srgbClr val="000000"/>
                </a:solidFill>
                <a:ea typeface="Times New Roman"/>
                <a:cs typeface="Segoe UI"/>
              </a:rPr>
              <a:t>The track marked with the </a:t>
            </a:r>
            <a:r>
              <a:rPr lang="en-US" sz="2000" b="1" dirty="0">
                <a:solidFill>
                  <a:srgbClr val="000000"/>
                </a:solidFill>
                <a:ea typeface="Times New Roman"/>
                <a:cs typeface="Times New Roman"/>
              </a:rPr>
              <a:t>default</a:t>
            </a:r>
            <a:r>
              <a:rPr lang="en-US" sz="2000" dirty="0">
                <a:solidFill>
                  <a:srgbClr val="000000"/>
                </a:solidFill>
                <a:ea typeface="Times New Roman"/>
                <a:cs typeface="Segoe UI"/>
              </a:rPr>
              <a:t> attribute is automatically selected on load</a:t>
            </a:r>
            <a:endParaRPr lang="en-US" sz="2000" dirty="0">
              <a:solidFill>
                <a:srgbClr val="000000"/>
              </a:solidFill>
              <a:ea typeface="Times New Roman"/>
              <a:cs typeface="Times New Roman"/>
            </a:endParaRPr>
          </a:p>
          <a:p>
            <a:endParaRPr lang="en-US" dirty="0"/>
          </a:p>
        </p:txBody>
      </p:sp>
      <p:sp>
        <p:nvSpPr>
          <p:cNvPr id="4" name="Rectangle 3"/>
          <p:cNvSpPr/>
          <p:nvPr/>
        </p:nvSpPr>
        <p:spPr>
          <a:xfrm>
            <a:off x="769108" y="4874650"/>
            <a:ext cx="7231891" cy="923330"/>
          </a:xfrm>
          <a:prstGeom prst="rect">
            <a:avLst/>
          </a:prstGeom>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wrap="square">
            <a:spAutoFit/>
          </a:bodyPr>
          <a:lstStyle/>
          <a:p>
            <a:r>
              <a:rPr lang="en-US" dirty="0">
                <a:solidFill>
                  <a:srgbClr val="0000FF"/>
                </a:solidFill>
                <a:latin typeface="Consolas"/>
              </a:rPr>
              <a:t>&lt;</a:t>
            </a:r>
            <a:r>
              <a:rPr lang="en-US" dirty="0">
                <a:solidFill>
                  <a:srgbClr val="800000"/>
                </a:solidFill>
                <a:latin typeface="Consolas"/>
              </a:rPr>
              <a:t>video</a:t>
            </a:r>
            <a:r>
              <a:rPr lang="en-US" dirty="0">
                <a:solidFill>
                  <a:prstClr val="black"/>
                </a:solidFill>
                <a:latin typeface="Consolas"/>
              </a:rPr>
              <a:t> </a:t>
            </a:r>
            <a:r>
              <a:rPr lang="en-US" dirty="0" err="1">
                <a:solidFill>
                  <a:srgbClr val="FF0000"/>
                </a:solidFill>
                <a:latin typeface="Consolas"/>
              </a:rPr>
              <a:t>src</a:t>
            </a:r>
            <a:r>
              <a:rPr lang="en-US" dirty="0">
                <a:solidFill>
                  <a:srgbClr val="0000FF"/>
                </a:solidFill>
                <a:latin typeface="Consolas"/>
              </a:rPr>
              <a:t>="video.m4v"&gt;</a:t>
            </a:r>
            <a:endParaRPr lang="en-US" dirty="0">
              <a:solidFill>
                <a:prstClr val="black"/>
              </a:solidFill>
              <a:latin typeface="Consolas"/>
            </a:endParaRPr>
          </a:p>
          <a:p>
            <a:r>
              <a:rPr lang="en-US" dirty="0">
                <a:solidFill>
                  <a:prstClr val="black"/>
                </a:solidFill>
                <a:latin typeface="Consolas"/>
              </a:rPr>
              <a:t>  </a:t>
            </a:r>
            <a:r>
              <a:rPr lang="en-US" dirty="0">
                <a:solidFill>
                  <a:srgbClr val="0000FF"/>
                </a:solidFill>
                <a:latin typeface="Consolas"/>
              </a:rPr>
              <a:t>&lt;</a:t>
            </a:r>
            <a:r>
              <a:rPr lang="en-US" dirty="0">
                <a:solidFill>
                  <a:srgbClr val="800000"/>
                </a:solidFill>
                <a:latin typeface="Consolas"/>
              </a:rPr>
              <a:t>track</a:t>
            </a:r>
            <a:r>
              <a:rPr lang="en-US" dirty="0">
                <a:solidFill>
                  <a:prstClr val="black"/>
                </a:solidFill>
                <a:latin typeface="Consolas"/>
              </a:rPr>
              <a:t> </a:t>
            </a:r>
            <a:r>
              <a:rPr lang="en-US" dirty="0" err="1">
                <a:solidFill>
                  <a:srgbClr val="FF0000"/>
                </a:solidFill>
                <a:latin typeface="Consolas"/>
              </a:rPr>
              <a:t>src</a:t>
            </a:r>
            <a:r>
              <a:rPr lang="en-US" dirty="0">
                <a:solidFill>
                  <a:srgbClr val="0000FF"/>
                </a:solidFill>
                <a:latin typeface="Consolas"/>
              </a:rPr>
              <a:t>="</a:t>
            </a:r>
            <a:r>
              <a:rPr lang="en-US" dirty="0" err="1">
                <a:solidFill>
                  <a:srgbClr val="0000FF"/>
                </a:solidFill>
                <a:latin typeface="Consolas"/>
              </a:rPr>
              <a:t>video.vtt</a:t>
            </a:r>
            <a:r>
              <a:rPr lang="en-US" dirty="0">
                <a:solidFill>
                  <a:srgbClr val="0000FF"/>
                </a:solidFill>
                <a:latin typeface="Consolas"/>
              </a:rPr>
              <a:t>"</a:t>
            </a:r>
            <a:r>
              <a:rPr lang="en-US" dirty="0">
                <a:solidFill>
                  <a:prstClr val="black"/>
                </a:solidFill>
                <a:latin typeface="Consolas"/>
              </a:rPr>
              <a:t> </a:t>
            </a:r>
            <a:r>
              <a:rPr lang="en-US" dirty="0">
                <a:solidFill>
                  <a:srgbClr val="0000FF"/>
                </a:solidFill>
                <a:latin typeface="Consolas"/>
              </a:rPr>
              <a:t>/&gt;</a:t>
            </a:r>
            <a:endParaRPr lang="en-US" dirty="0">
              <a:solidFill>
                <a:prstClr val="black"/>
              </a:solidFill>
              <a:latin typeface="Consolas"/>
            </a:endParaRPr>
          </a:p>
          <a:p>
            <a:r>
              <a:rPr lang="en-US" dirty="0">
                <a:solidFill>
                  <a:srgbClr val="0000FF"/>
                </a:solidFill>
                <a:latin typeface="Consolas"/>
              </a:rPr>
              <a:t>&lt;/</a:t>
            </a:r>
            <a:r>
              <a:rPr lang="en-US" dirty="0">
                <a:solidFill>
                  <a:srgbClr val="800000"/>
                </a:solidFill>
                <a:latin typeface="Consolas"/>
              </a:rPr>
              <a:t>video</a:t>
            </a:r>
            <a:r>
              <a:rPr lang="en-US" dirty="0" smtClean="0">
                <a:solidFill>
                  <a:srgbClr val="0000FF"/>
                </a:solidFill>
                <a:latin typeface="Consolas"/>
              </a:rPr>
              <a:t>&gt;</a:t>
            </a:r>
            <a:endParaRPr lang="he-IL" dirty="0">
              <a:solidFill>
                <a:prstClr val="black"/>
              </a:solidFill>
              <a:latin typeface="Consolas"/>
            </a:endParaRPr>
          </a:p>
        </p:txBody>
      </p:sp>
    </p:spTree>
    <p:extLst>
      <p:ext uri="{BB962C8B-B14F-4D97-AF65-F5344CB8AC3E}">
        <p14:creationId xmlns:p14="http://schemas.microsoft.com/office/powerpoint/2010/main" val="15007570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182783" y="210456"/>
            <a:ext cx="8229600" cy="553998"/>
          </a:xfrm>
        </p:spPr>
        <p:txBody>
          <a:bodyPr/>
          <a:lstStyle/>
          <a:p>
            <a:r>
              <a:rPr lang="en-US" dirty="0"/>
              <a:t>Video and Audio Formats</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24600" y="1828800"/>
            <a:ext cx="1844821" cy="1957036"/>
          </a:xfrm>
          <a:prstGeom prst="rect">
            <a:avLst/>
          </a:prstGeom>
        </p:spPr>
      </p:pic>
      <p:graphicFrame>
        <p:nvGraphicFramePr>
          <p:cNvPr id="5" name="Table 4"/>
          <p:cNvGraphicFramePr>
            <a:graphicFrameLocks noGrp="1"/>
          </p:cNvGraphicFramePr>
          <p:nvPr>
            <p:extLst>
              <p:ext uri="{D42A27DB-BD31-4B8C-83A1-F6EECF244321}">
                <p14:modId xmlns:p14="http://schemas.microsoft.com/office/powerpoint/2010/main" val="1661636083"/>
              </p:ext>
            </p:extLst>
          </p:nvPr>
        </p:nvGraphicFramePr>
        <p:xfrm>
          <a:off x="1090832" y="3933508"/>
          <a:ext cx="6781800" cy="1644652"/>
        </p:xfrm>
        <a:graphic>
          <a:graphicData uri="http://schemas.openxmlformats.org/drawingml/2006/table">
            <a:tbl>
              <a:tblPr/>
              <a:tblGrid>
                <a:gridCol w="1130300"/>
                <a:gridCol w="1130300"/>
                <a:gridCol w="1130300"/>
                <a:gridCol w="1130300"/>
                <a:gridCol w="1130300"/>
                <a:gridCol w="1130300"/>
              </a:tblGrid>
              <a:tr h="41116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rgbClr val="FFFFFF"/>
                          </a:solidFill>
                          <a:effectLst/>
                          <a:latin typeface="Lucida Sans Unicode" pitchFamily="34" charset="0"/>
                        </a:rPr>
                        <a:t>Format</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smtClean="0">
                          <a:ln>
                            <a:noFill/>
                          </a:ln>
                          <a:solidFill>
                            <a:srgbClr val="FFFFFF"/>
                          </a:solidFill>
                          <a:effectLst/>
                          <a:latin typeface="Lucida Sans Unicode" pitchFamily="34" charset="0"/>
                        </a:rPr>
                        <a:t>IE</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smtClean="0">
                          <a:ln>
                            <a:noFill/>
                          </a:ln>
                          <a:solidFill>
                            <a:srgbClr val="FFFFFF"/>
                          </a:solidFill>
                          <a:effectLst/>
                          <a:latin typeface="Lucida Sans Unicode" pitchFamily="34" charset="0"/>
                        </a:rPr>
                        <a:t>Firefox</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smtClean="0">
                          <a:ln>
                            <a:noFill/>
                          </a:ln>
                          <a:solidFill>
                            <a:srgbClr val="FFFFFF"/>
                          </a:solidFill>
                          <a:effectLst/>
                          <a:latin typeface="Lucida Sans Unicode" pitchFamily="34" charset="0"/>
                        </a:rPr>
                        <a:t>Opera</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smtClean="0">
                          <a:ln>
                            <a:noFill/>
                          </a:ln>
                          <a:solidFill>
                            <a:srgbClr val="FFFFFF"/>
                          </a:solidFill>
                          <a:effectLst/>
                          <a:latin typeface="Lucida Sans Unicode" pitchFamily="34" charset="0"/>
                        </a:rPr>
                        <a:t>Chrome</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smtClean="0">
                          <a:ln>
                            <a:noFill/>
                          </a:ln>
                          <a:solidFill>
                            <a:srgbClr val="FFFFFF"/>
                          </a:solidFill>
                          <a:effectLst/>
                          <a:latin typeface="Lucida Sans Unicode" pitchFamily="34" charset="0"/>
                        </a:rPr>
                        <a:t>Safari</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r>
              <a:tr h="41116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rgbClr val="000000"/>
                          </a:solidFill>
                          <a:effectLst/>
                          <a:latin typeface="Lucida Sans Unicode" pitchFamily="34" charset="0"/>
                        </a:rPr>
                        <a:t>Ogg</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smtClean="0">
                          <a:ln>
                            <a:noFill/>
                          </a:ln>
                          <a:solidFill>
                            <a:srgbClr val="000000"/>
                          </a:solidFill>
                          <a:effectLst/>
                          <a:latin typeface="Lucida Sans Unicode" pitchFamily="34" charset="0"/>
                        </a:rPr>
                        <a:t>No</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smtClean="0">
                          <a:ln>
                            <a:noFill/>
                          </a:ln>
                          <a:solidFill>
                            <a:srgbClr val="000000"/>
                          </a:solidFill>
                          <a:effectLst/>
                          <a:latin typeface="Lucida Sans Unicode" pitchFamily="34" charset="0"/>
                        </a:rPr>
                        <a:t>Yes</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rgbClr val="000000"/>
                          </a:solidFill>
                          <a:effectLst/>
                          <a:latin typeface="Lucida Sans Unicode" pitchFamily="34" charset="0"/>
                        </a:rPr>
                        <a:t>Yes</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rgbClr val="000000"/>
                          </a:solidFill>
                          <a:effectLst/>
                          <a:latin typeface="Lucida Sans Unicode" pitchFamily="34" charset="0"/>
                        </a:rPr>
                        <a:t>Yes</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rgbClr val="000000"/>
                          </a:solidFill>
                          <a:effectLst/>
                          <a:latin typeface="Lucida Sans Unicode" pitchFamily="34" charset="0"/>
                        </a:rPr>
                        <a:t>No</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r>
              <a:tr h="41116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rgbClr val="000000"/>
                          </a:solidFill>
                          <a:effectLst/>
                          <a:latin typeface="Lucida Sans Unicode" pitchFamily="34" charset="0"/>
                        </a:rPr>
                        <a:t>MP3</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rgbClr val="000000"/>
                          </a:solidFill>
                          <a:effectLst/>
                          <a:latin typeface="Lucida Sans Unicode" pitchFamily="34" charset="0"/>
                        </a:rPr>
                        <a:t>Yes</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rgbClr val="000000"/>
                          </a:solidFill>
                          <a:effectLst/>
                          <a:latin typeface="Lucida Sans Unicode" pitchFamily="34" charset="0"/>
                        </a:rPr>
                        <a:t>No</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smtClean="0">
                          <a:ln>
                            <a:noFill/>
                          </a:ln>
                          <a:solidFill>
                            <a:srgbClr val="000000"/>
                          </a:solidFill>
                          <a:effectLst/>
                          <a:latin typeface="Lucida Sans Unicode" pitchFamily="34" charset="0"/>
                        </a:rPr>
                        <a:t>No</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smtClean="0">
                          <a:ln>
                            <a:noFill/>
                          </a:ln>
                          <a:solidFill>
                            <a:srgbClr val="000000"/>
                          </a:solidFill>
                          <a:effectLst/>
                          <a:latin typeface="Lucida Sans Unicode" pitchFamily="34" charset="0"/>
                        </a:rPr>
                        <a:t>Yes</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rgbClr val="000000"/>
                          </a:solidFill>
                          <a:effectLst/>
                          <a:latin typeface="Lucida Sans Unicode" pitchFamily="34" charset="0"/>
                        </a:rPr>
                        <a:t>Yes</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r>
              <a:tr h="41116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rgbClr val="000000"/>
                          </a:solidFill>
                          <a:effectLst/>
                          <a:latin typeface="Lucida Sans Unicode" pitchFamily="34" charset="0"/>
                        </a:rPr>
                        <a:t>Wav</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rgbClr val="000000"/>
                          </a:solidFill>
                          <a:effectLst/>
                          <a:latin typeface="Lucida Sans Unicode" pitchFamily="34" charset="0"/>
                        </a:rPr>
                        <a:t>No</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rgbClr val="000000"/>
                          </a:solidFill>
                          <a:effectLst/>
                          <a:latin typeface="Lucida Sans Unicode" pitchFamily="34" charset="0"/>
                        </a:rPr>
                        <a:t>Yes</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rgbClr val="000000"/>
                          </a:solidFill>
                          <a:effectLst/>
                          <a:latin typeface="Lucida Sans Unicode" pitchFamily="34" charset="0"/>
                        </a:rPr>
                        <a:t>Yes</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rgbClr val="000000"/>
                          </a:solidFill>
                          <a:effectLst/>
                          <a:latin typeface="Lucida Sans Unicode" pitchFamily="34" charset="0"/>
                        </a:rPr>
                        <a:t>Yes</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smtClean="0">
                          <a:ln>
                            <a:noFill/>
                          </a:ln>
                          <a:solidFill>
                            <a:srgbClr val="000000"/>
                          </a:solidFill>
                          <a:effectLst/>
                          <a:latin typeface="Lucida Sans Unicode" pitchFamily="34" charset="0"/>
                        </a:rPr>
                        <a:t>Yes</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r>
            </a:tbl>
          </a:graphicData>
        </a:graphic>
      </p:graphicFrame>
    </p:spTree>
    <p:extLst>
      <p:ext uri="{BB962C8B-B14F-4D97-AF65-F5344CB8AC3E}">
        <p14:creationId xmlns:p14="http://schemas.microsoft.com/office/powerpoint/2010/main" val="3675147819"/>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133796" y="210456"/>
            <a:ext cx="8229600" cy="553998"/>
          </a:xfrm>
        </p:spPr>
        <p:txBody>
          <a:bodyPr/>
          <a:lstStyle/>
          <a:p>
            <a:r>
              <a:rPr lang="en-US" dirty="0"/>
              <a:t>Controlling Playback</a:t>
            </a:r>
          </a:p>
        </p:txBody>
      </p:sp>
      <p:sp>
        <p:nvSpPr>
          <p:cNvPr id="3" name="Text Placeholder 2"/>
          <p:cNvSpPr>
            <a:spLocks noGrp="1"/>
          </p:cNvSpPr>
          <p:nvPr>
            <p:ph type="body" sz="quarter" idx="16"/>
          </p:nvPr>
        </p:nvSpPr>
        <p:spPr>
          <a:xfrm>
            <a:off x="685800" y="1752600"/>
            <a:ext cx="8240713" cy="4473575"/>
          </a:xfrm>
        </p:spPr>
        <p:txBody>
          <a:bodyPr>
            <a:normAutofit/>
          </a:bodyPr>
          <a:lstStyle/>
          <a:p>
            <a:pPr marL="342900" indent="-342900">
              <a:lnSpc>
                <a:spcPts val="2000"/>
              </a:lnSpc>
              <a:spcBef>
                <a:spcPts val="1500"/>
              </a:spcBef>
              <a:spcAft>
                <a:spcPts val="0"/>
              </a:spcAft>
              <a:buClr>
                <a:srgbClr val="006699"/>
              </a:buClr>
              <a:buFont typeface="Symbol"/>
              <a:buChar char=""/>
            </a:pPr>
            <a:r>
              <a:rPr lang="en-US" sz="2000" dirty="0">
                <a:solidFill>
                  <a:srgbClr val="000000"/>
                </a:solidFill>
                <a:ea typeface="Times New Roman"/>
                <a:cs typeface="Segoe UI"/>
              </a:rPr>
              <a:t>The </a:t>
            </a:r>
            <a:r>
              <a:rPr lang="en-US" sz="2000" b="1" dirty="0">
                <a:solidFill>
                  <a:srgbClr val="000000"/>
                </a:solidFill>
                <a:ea typeface="Times New Roman"/>
                <a:cs typeface="Segoe UI"/>
              </a:rPr>
              <a:t>play</a:t>
            </a:r>
            <a:r>
              <a:rPr lang="en-US" sz="2000" dirty="0">
                <a:solidFill>
                  <a:srgbClr val="000000"/>
                </a:solidFill>
                <a:ea typeface="Times New Roman"/>
                <a:cs typeface="Segoe UI"/>
              </a:rPr>
              <a:t> method starts playback</a:t>
            </a:r>
          </a:p>
          <a:p>
            <a:pPr marL="342900" indent="-342900">
              <a:lnSpc>
                <a:spcPts val="2000"/>
              </a:lnSpc>
              <a:spcBef>
                <a:spcPts val="1500"/>
              </a:spcBef>
              <a:spcAft>
                <a:spcPts val="0"/>
              </a:spcAft>
              <a:buClr>
                <a:srgbClr val="006699"/>
              </a:buClr>
              <a:buFont typeface="Symbol"/>
              <a:buChar char=""/>
            </a:pPr>
            <a:r>
              <a:rPr lang="en-US" sz="2000" dirty="0">
                <a:solidFill>
                  <a:srgbClr val="000000"/>
                </a:solidFill>
                <a:ea typeface="Times New Roman"/>
                <a:cs typeface="Segoe UI"/>
              </a:rPr>
              <a:t>The </a:t>
            </a:r>
            <a:r>
              <a:rPr lang="en-US" sz="2000" b="1" dirty="0">
                <a:solidFill>
                  <a:srgbClr val="000000"/>
                </a:solidFill>
                <a:ea typeface="Times New Roman"/>
                <a:cs typeface="Segoe UI"/>
              </a:rPr>
              <a:t>pause</a:t>
            </a:r>
            <a:r>
              <a:rPr lang="en-US" sz="2000" dirty="0">
                <a:solidFill>
                  <a:srgbClr val="000000"/>
                </a:solidFill>
                <a:ea typeface="Times New Roman"/>
                <a:cs typeface="Segoe UI"/>
              </a:rPr>
              <a:t> method pauses playback</a:t>
            </a:r>
          </a:p>
          <a:p>
            <a:pPr marL="342900" indent="-342900">
              <a:lnSpc>
                <a:spcPts val="2000"/>
              </a:lnSpc>
              <a:spcBef>
                <a:spcPts val="1500"/>
              </a:spcBef>
              <a:spcAft>
                <a:spcPts val="0"/>
              </a:spcAft>
              <a:buClr>
                <a:srgbClr val="006699"/>
              </a:buClr>
              <a:buFont typeface="Symbol"/>
              <a:buChar char=""/>
            </a:pPr>
            <a:r>
              <a:rPr lang="en-US" sz="2000" dirty="0">
                <a:solidFill>
                  <a:srgbClr val="000000"/>
                </a:solidFill>
                <a:ea typeface="Times New Roman"/>
                <a:cs typeface="Segoe UI"/>
              </a:rPr>
              <a:t>The </a:t>
            </a:r>
            <a:r>
              <a:rPr lang="en-US" sz="2000" b="1" dirty="0" err="1">
                <a:solidFill>
                  <a:srgbClr val="000000"/>
                </a:solidFill>
                <a:ea typeface="Times New Roman"/>
                <a:cs typeface="Segoe UI"/>
              </a:rPr>
              <a:t>playbackRate</a:t>
            </a:r>
            <a:r>
              <a:rPr lang="en-US" sz="2000" dirty="0">
                <a:solidFill>
                  <a:srgbClr val="000000"/>
                </a:solidFill>
                <a:ea typeface="Times New Roman"/>
                <a:cs typeface="Segoe UI"/>
              </a:rPr>
              <a:t> property changes the playback speed</a:t>
            </a:r>
          </a:p>
          <a:p>
            <a:pPr marL="342900" indent="-342900">
              <a:lnSpc>
                <a:spcPts val="2000"/>
              </a:lnSpc>
              <a:spcBef>
                <a:spcPts val="1500"/>
              </a:spcBef>
              <a:spcAft>
                <a:spcPts val="0"/>
              </a:spcAft>
              <a:buClr>
                <a:srgbClr val="006699"/>
              </a:buClr>
              <a:buFont typeface="Symbol"/>
              <a:buChar char=""/>
            </a:pPr>
            <a:r>
              <a:rPr lang="en-US" sz="2000" dirty="0">
                <a:solidFill>
                  <a:srgbClr val="000000"/>
                </a:solidFill>
                <a:ea typeface="Times New Roman"/>
                <a:cs typeface="Segoe UI"/>
              </a:rPr>
              <a:t>The </a:t>
            </a:r>
            <a:r>
              <a:rPr lang="en-US" sz="2000" b="1" dirty="0" err="1">
                <a:solidFill>
                  <a:srgbClr val="000000"/>
                </a:solidFill>
                <a:ea typeface="Times New Roman"/>
                <a:cs typeface="Segoe UI"/>
              </a:rPr>
              <a:t>currentTime</a:t>
            </a:r>
            <a:r>
              <a:rPr lang="en-US" sz="2000" dirty="0">
                <a:solidFill>
                  <a:srgbClr val="000000"/>
                </a:solidFill>
                <a:ea typeface="Times New Roman"/>
                <a:cs typeface="Segoe UI"/>
              </a:rPr>
              <a:t> property reports the current position and seeks</a:t>
            </a:r>
          </a:p>
          <a:p>
            <a:pPr marL="342900" indent="-342900">
              <a:lnSpc>
                <a:spcPts val="2000"/>
              </a:lnSpc>
              <a:spcBef>
                <a:spcPts val="1500"/>
              </a:spcBef>
              <a:spcAft>
                <a:spcPts val="0"/>
              </a:spcAft>
              <a:buClr>
                <a:srgbClr val="006699"/>
              </a:buClr>
              <a:buFont typeface="Symbol"/>
              <a:buChar char=""/>
            </a:pPr>
            <a:r>
              <a:rPr lang="en-US" sz="2000" dirty="0">
                <a:solidFill>
                  <a:srgbClr val="000000"/>
                </a:solidFill>
                <a:ea typeface="Times New Roman"/>
                <a:cs typeface="Segoe UI"/>
              </a:rPr>
              <a:t>The </a:t>
            </a:r>
            <a:r>
              <a:rPr lang="en-US" sz="2000" b="1" dirty="0">
                <a:solidFill>
                  <a:srgbClr val="000000"/>
                </a:solidFill>
                <a:ea typeface="Times New Roman"/>
                <a:cs typeface="Segoe UI"/>
              </a:rPr>
              <a:t>duration</a:t>
            </a:r>
            <a:r>
              <a:rPr lang="en-US" sz="2000" dirty="0">
                <a:solidFill>
                  <a:srgbClr val="000000"/>
                </a:solidFill>
                <a:ea typeface="Times New Roman"/>
                <a:cs typeface="Segoe UI"/>
              </a:rPr>
              <a:t> property reports the length of the video or audio</a:t>
            </a:r>
          </a:p>
          <a:p>
            <a:pPr marL="342900" indent="-342900">
              <a:lnSpc>
                <a:spcPts val="2000"/>
              </a:lnSpc>
              <a:spcBef>
                <a:spcPts val="1500"/>
              </a:spcBef>
              <a:spcAft>
                <a:spcPts val="0"/>
              </a:spcAft>
              <a:buClr>
                <a:srgbClr val="006699"/>
              </a:buClr>
              <a:buFont typeface="Symbol"/>
              <a:buChar char=""/>
            </a:pPr>
            <a:r>
              <a:rPr lang="en-US" sz="2000" dirty="0">
                <a:solidFill>
                  <a:srgbClr val="000000"/>
                </a:solidFill>
                <a:ea typeface="Times New Roman"/>
                <a:cs typeface="Segoe UI"/>
              </a:rPr>
              <a:t>The </a:t>
            </a:r>
            <a:r>
              <a:rPr lang="en-US" sz="2000" b="1" dirty="0">
                <a:solidFill>
                  <a:srgbClr val="000000"/>
                </a:solidFill>
                <a:ea typeface="Times New Roman"/>
                <a:cs typeface="Segoe UI"/>
              </a:rPr>
              <a:t>buffered</a:t>
            </a:r>
            <a:r>
              <a:rPr lang="en-US" sz="2000" dirty="0">
                <a:solidFill>
                  <a:srgbClr val="000000"/>
                </a:solidFill>
                <a:ea typeface="Times New Roman"/>
                <a:cs typeface="Segoe UI"/>
              </a:rPr>
              <a:t> property lists the currently downloaded data</a:t>
            </a:r>
          </a:p>
          <a:p>
            <a:pPr marL="342900" indent="-342900">
              <a:lnSpc>
                <a:spcPts val="2000"/>
              </a:lnSpc>
              <a:spcBef>
                <a:spcPts val="1500"/>
              </a:spcBef>
              <a:spcAft>
                <a:spcPts val="0"/>
              </a:spcAft>
              <a:buClr>
                <a:srgbClr val="006699"/>
              </a:buClr>
              <a:buFont typeface="Symbol"/>
              <a:buChar char=""/>
            </a:pPr>
            <a:r>
              <a:rPr lang="en-US" sz="2000" dirty="0">
                <a:solidFill>
                  <a:srgbClr val="000000"/>
                </a:solidFill>
                <a:ea typeface="Times New Roman"/>
                <a:cs typeface="Segoe UI"/>
              </a:rPr>
              <a:t>Many properties and events report status and progress</a:t>
            </a:r>
          </a:p>
          <a:p>
            <a:endParaRPr lang="en-US" sz="2000" dirty="0"/>
          </a:p>
        </p:txBody>
      </p:sp>
      <p:sp>
        <p:nvSpPr>
          <p:cNvPr id="5" name="Rectangle 4"/>
          <p:cNvSpPr/>
          <p:nvPr/>
        </p:nvSpPr>
        <p:spPr>
          <a:xfrm>
            <a:off x="776416" y="5029997"/>
            <a:ext cx="7986584" cy="1323439"/>
          </a:xfrm>
          <a:prstGeom prst="rect">
            <a:avLst/>
          </a:prstGeom>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wrap="square">
            <a:spAutoFit/>
          </a:bodyPr>
          <a:lstStyle/>
          <a:p>
            <a:r>
              <a:rPr lang="en-US" sz="1600" dirty="0" err="1">
                <a:solidFill>
                  <a:srgbClr val="0000FF"/>
                </a:solidFill>
                <a:latin typeface="Consolas"/>
              </a:rPr>
              <a:t>var</a:t>
            </a:r>
            <a:r>
              <a:rPr lang="en-US" sz="1600" dirty="0">
                <a:solidFill>
                  <a:prstClr val="black"/>
                </a:solidFill>
                <a:latin typeface="Consolas"/>
              </a:rPr>
              <a:t> video = </a:t>
            </a:r>
            <a:r>
              <a:rPr lang="en-US" sz="1600" dirty="0" err="1">
                <a:solidFill>
                  <a:prstClr val="black"/>
                </a:solidFill>
                <a:latin typeface="Consolas"/>
              </a:rPr>
              <a:t>document.getElementById</a:t>
            </a:r>
            <a:r>
              <a:rPr lang="en-US" sz="1600" dirty="0">
                <a:solidFill>
                  <a:prstClr val="black"/>
                </a:solidFill>
                <a:latin typeface="Consolas"/>
              </a:rPr>
              <a:t>(</a:t>
            </a:r>
            <a:r>
              <a:rPr lang="en-US" sz="1600" dirty="0">
                <a:solidFill>
                  <a:srgbClr val="800000"/>
                </a:solidFill>
                <a:latin typeface="Consolas"/>
              </a:rPr>
              <a:t>"video"</a:t>
            </a:r>
            <a:r>
              <a:rPr lang="en-US" sz="1600" dirty="0">
                <a:solidFill>
                  <a:prstClr val="black"/>
                </a:solidFill>
                <a:latin typeface="Consolas"/>
              </a:rPr>
              <a:t>);</a:t>
            </a:r>
          </a:p>
          <a:p>
            <a:r>
              <a:rPr lang="en-US" sz="1600" dirty="0" err="1">
                <a:solidFill>
                  <a:prstClr val="black"/>
                </a:solidFill>
                <a:latin typeface="Consolas"/>
              </a:rPr>
              <a:t>video.play</a:t>
            </a:r>
            <a:r>
              <a:rPr lang="en-US" sz="1600" dirty="0">
                <a:solidFill>
                  <a:prstClr val="black"/>
                </a:solidFill>
                <a:latin typeface="Consolas"/>
              </a:rPr>
              <a:t>();</a:t>
            </a:r>
          </a:p>
          <a:p>
            <a:r>
              <a:rPr lang="en-US" sz="1600" dirty="0" err="1">
                <a:solidFill>
                  <a:prstClr val="black"/>
                </a:solidFill>
                <a:latin typeface="Consolas"/>
              </a:rPr>
              <a:t>window.setTimeout</a:t>
            </a:r>
            <a:r>
              <a:rPr lang="en-US" sz="1600" dirty="0">
                <a:solidFill>
                  <a:prstClr val="black"/>
                </a:solidFill>
                <a:latin typeface="Consolas"/>
              </a:rPr>
              <a:t>(</a:t>
            </a:r>
            <a:r>
              <a:rPr lang="en-US" sz="1600" dirty="0">
                <a:solidFill>
                  <a:srgbClr val="0000FF"/>
                </a:solidFill>
                <a:latin typeface="Consolas"/>
              </a:rPr>
              <a:t>function</a:t>
            </a:r>
            <a:r>
              <a:rPr lang="en-US" sz="1600" dirty="0">
                <a:solidFill>
                  <a:prstClr val="black"/>
                </a:solidFill>
                <a:latin typeface="Consolas"/>
              </a:rPr>
              <a:t> () {</a:t>
            </a:r>
          </a:p>
          <a:p>
            <a:r>
              <a:rPr lang="en-US" sz="1600" dirty="0">
                <a:solidFill>
                  <a:prstClr val="black"/>
                </a:solidFill>
                <a:latin typeface="Consolas"/>
              </a:rPr>
              <a:t>    </a:t>
            </a:r>
            <a:r>
              <a:rPr lang="en-US" sz="1600" dirty="0" err="1">
                <a:solidFill>
                  <a:prstClr val="black"/>
                </a:solidFill>
                <a:latin typeface="Consolas"/>
              </a:rPr>
              <a:t>video.pause</a:t>
            </a:r>
            <a:r>
              <a:rPr lang="en-US" sz="1600" dirty="0" smtClean="0">
                <a:solidFill>
                  <a:prstClr val="black"/>
                </a:solidFill>
                <a:latin typeface="Consolas"/>
              </a:rPr>
              <a:t>();</a:t>
            </a:r>
          </a:p>
          <a:p>
            <a:r>
              <a:rPr lang="en-US" sz="1600" dirty="0" smtClean="0">
                <a:solidFill>
                  <a:prstClr val="black"/>
                </a:solidFill>
                <a:latin typeface="Consolas"/>
              </a:rPr>
              <a:t>}, 3000);</a:t>
            </a:r>
            <a:endParaRPr lang="he-IL" sz="1600" dirty="0">
              <a:solidFill>
                <a:prstClr val="black"/>
              </a:solidFill>
              <a:latin typeface="Consolas"/>
            </a:endParaRPr>
          </a:p>
        </p:txBody>
      </p:sp>
    </p:spTree>
    <p:extLst>
      <p:ext uri="{BB962C8B-B14F-4D97-AF65-F5344CB8AC3E}">
        <p14:creationId xmlns:p14="http://schemas.microsoft.com/office/powerpoint/2010/main" val="24863120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A New Vision</a:t>
            </a:r>
          </a:p>
        </p:txBody>
      </p:sp>
      <p:sp>
        <p:nvSpPr>
          <p:cNvPr id="3" name="Content Placeholder 2"/>
          <p:cNvSpPr>
            <a:spLocks noGrp="1"/>
          </p:cNvSpPr>
          <p:nvPr>
            <p:ph sz="quarter" idx="1"/>
          </p:nvPr>
        </p:nvSpPr>
        <p:spPr/>
        <p:txBody>
          <a:bodyPr/>
          <a:lstStyle/>
          <a:p>
            <a:r>
              <a:rPr lang="en-IN" dirty="0"/>
              <a:t>HTML5 is based on various design principles, spelled out in the WHATWG specification, that </a:t>
            </a:r>
            <a:r>
              <a:rPr lang="en-IN" dirty="0" smtClean="0"/>
              <a:t>truly embody </a:t>
            </a:r>
            <a:r>
              <a:rPr lang="en-IN" dirty="0"/>
              <a:t>a new vision of possibility and practicality</a:t>
            </a:r>
            <a:r>
              <a:rPr lang="en-IN" dirty="0" smtClean="0"/>
              <a:t>.</a:t>
            </a:r>
          </a:p>
          <a:p>
            <a:pPr marL="594360" lvl="2" indent="0">
              <a:buNone/>
            </a:pPr>
            <a:r>
              <a:rPr lang="en-IN" dirty="0" smtClean="0"/>
              <a:t>• </a:t>
            </a:r>
            <a:r>
              <a:rPr lang="en-IN" dirty="0"/>
              <a:t>Compatibility</a:t>
            </a:r>
          </a:p>
          <a:p>
            <a:pPr marL="594360" lvl="2" indent="0">
              <a:buNone/>
            </a:pPr>
            <a:r>
              <a:rPr lang="en-IN" dirty="0"/>
              <a:t>• Utility</a:t>
            </a:r>
          </a:p>
          <a:p>
            <a:pPr marL="594360" lvl="2" indent="0">
              <a:buNone/>
            </a:pPr>
            <a:r>
              <a:rPr lang="en-IN" dirty="0"/>
              <a:t>• Interoperability</a:t>
            </a:r>
          </a:p>
          <a:p>
            <a:pPr marL="594360" lvl="2" indent="0">
              <a:buNone/>
            </a:pPr>
            <a:r>
              <a:rPr lang="en-IN" dirty="0"/>
              <a:t>• Universal access</a:t>
            </a:r>
          </a:p>
        </p:txBody>
      </p:sp>
    </p:spTree>
    <p:extLst>
      <p:ext uri="{BB962C8B-B14F-4D97-AF65-F5344CB8AC3E}">
        <p14:creationId xmlns:p14="http://schemas.microsoft.com/office/powerpoint/2010/main" val="338849676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215441" y="210456"/>
            <a:ext cx="8229600" cy="553998"/>
          </a:xfrm>
        </p:spPr>
        <p:txBody>
          <a:bodyPr/>
          <a:lstStyle/>
          <a:p>
            <a:r>
              <a:rPr lang="en-US" dirty="0"/>
              <a:t>Optimizing Playback</a:t>
            </a:r>
          </a:p>
        </p:txBody>
      </p:sp>
      <p:sp>
        <p:nvSpPr>
          <p:cNvPr id="3" name="Text Placeholder 2"/>
          <p:cNvSpPr>
            <a:spLocks noGrp="1"/>
          </p:cNvSpPr>
          <p:nvPr>
            <p:ph type="body" sz="quarter" idx="16"/>
          </p:nvPr>
        </p:nvSpPr>
        <p:spPr>
          <a:xfrm>
            <a:off x="457200" y="1752600"/>
            <a:ext cx="8240713" cy="4876800"/>
          </a:xfrm>
        </p:spPr>
        <p:txBody>
          <a:bodyPr>
            <a:normAutofit/>
          </a:bodyPr>
          <a:lstStyle/>
          <a:p>
            <a:pPr marL="342900" indent="-342900">
              <a:lnSpc>
                <a:spcPts val="2000"/>
              </a:lnSpc>
              <a:spcBef>
                <a:spcPts val="1500"/>
              </a:spcBef>
              <a:spcAft>
                <a:spcPts val="0"/>
              </a:spcAft>
              <a:buClr>
                <a:srgbClr val="006699"/>
              </a:buClr>
              <a:buFont typeface="Symbol"/>
              <a:buChar char=""/>
            </a:pPr>
            <a:r>
              <a:rPr lang="en-US" sz="2000" dirty="0">
                <a:solidFill>
                  <a:srgbClr val="000000"/>
                </a:solidFill>
                <a:ea typeface="Times New Roman"/>
                <a:cs typeface="Segoe UI"/>
              </a:rPr>
              <a:t>Optimizing playback is important for improving performance and user experience</a:t>
            </a:r>
          </a:p>
          <a:p>
            <a:pPr marL="342900" indent="-342900">
              <a:lnSpc>
                <a:spcPts val="2000"/>
              </a:lnSpc>
              <a:spcBef>
                <a:spcPts val="1500"/>
              </a:spcBef>
              <a:spcAft>
                <a:spcPts val="0"/>
              </a:spcAft>
              <a:buClr>
                <a:srgbClr val="006699"/>
              </a:buClr>
              <a:buFont typeface="Symbol"/>
              <a:buChar char=""/>
            </a:pPr>
            <a:r>
              <a:rPr lang="en-US" sz="2000" dirty="0">
                <a:solidFill>
                  <a:srgbClr val="000000"/>
                </a:solidFill>
                <a:ea typeface="Times New Roman"/>
                <a:cs typeface="Segoe UI"/>
              </a:rPr>
              <a:t>The Media API provides many tools for optimizing playback</a:t>
            </a:r>
          </a:p>
          <a:p>
            <a:pPr marL="342900" indent="-342900">
              <a:lnSpc>
                <a:spcPts val="2000"/>
              </a:lnSpc>
              <a:spcBef>
                <a:spcPts val="1500"/>
              </a:spcBef>
              <a:spcAft>
                <a:spcPts val="0"/>
              </a:spcAft>
              <a:buClr>
                <a:srgbClr val="006699"/>
              </a:buClr>
              <a:buFont typeface="Symbol"/>
              <a:buChar char=""/>
            </a:pPr>
            <a:r>
              <a:rPr lang="en-US" sz="2000" dirty="0">
                <a:solidFill>
                  <a:srgbClr val="000000"/>
                </a:solidFill>
                <a:ea typeface="Times New Roman"/>
                <a:cs typeface="Segoe UI"/>
              </a:rPr>
              <a:t>The </a:t>
            </a:r>
            <a:r>
              <a:rPr lang="en-US" sz="2000" b="1" dirty="0" err="1">
                <a:solidFill>
                  <a:srgbClr val="000000"/>
                </a:solidFill>
                <a:ea typeface="Times New Roman"/>
                <a:cs typeface="Segoe UI"/>
              </a:rPr>
              <a:t>readyState</a:t>
            </a:r>
            <a:r>
              <a:rPr lang="en-US" sz="2000" dirty="0">
                <a:solidFill>
                  <a:srgbClr val="000000"/>
                </a:solidFill>
                <a:ea typeface="Times New Roman"/>
                <a:cs typeface="Segoe UI"/>
              </a:rPr>
              <a:t> property and its associated events report on the media’s current state</a:t>
            </a:r>
          </a:p>
          <a:p>
            <a:pPr marL="342900" indent="-342900">
              <a:lnSpc>
                <a:spcPts val="2000"/>
              </a:lnSpc>
              <a:spcBef>
                <a:spcPts val="1500"/>
              </a:spcBef>
              <a:spcAft>
                <a:spcPts val="0"/>
              </a:spcAft>
              <a:buClr>
                <a:srgbClr val="006699"/>
              </a:buClr>
              <a:buFont typeface="Symbol"/>
              <a:buChar char=""/>
            </a:pPr>
            <a:r>
              <a:rPr lang="en-US" sz="2000" dirty="0">
                <a:solidFill>
                  <a:srgbClr val="000000"/>
                </a:solidFill>
                <a:ea typeface="Times New Roman"/>
                <a:cs typeface="Segoe UI"/>
              </a:rPr>
              <a:t>Different events report different reasons media stops downloading or playing</a:t>
            </a:r>
          </a:p>
          <a:p>
            <a:endParaRPr lang="en-US" sz="2000" dirty="0"/>
          </a:p>
        </p:txBody>
      </p:sp>
      <p:sp>
        <p:nvSpPr>
          <p:cNvPr id="4" name="Rectangle 3"/>
          <p:cNvSpPr/>
          <p:nvPr/>
        </p:nvSpPr>
        <p:spPr>
          <a:xfrm>
            <a:off x="442615" y="4344755"/>
            <a:ext cx="8420032" cy="1846659"/>
          </a:xfrm>
          <a:prstGeom prst="rect">
            <a:avLst/>
          </a:prstGeom>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wrap="square">
            <a:spAutoFit/>
          </a:bodyPr>
          <a:lstStyle/>
          <a:p>
            <a:r>
              <a:rPr lang="en-US" sz="1600" dirty="0">
                <a:solidFill>
                  <a:srgbClr val="0000FF"/>
                </a:solidFill>
                <a:latin typeface="Consolas"/>
              </a:rPr>
              <a:t>if</a:t>
            </a:r>
            <a:r>
              <a:rPr lang="en-US" sz="1600" dirty="0">
                <a:solidFill>
                  <a:prstClr val="black"/>
                </a:solidFill>
                <a:latin typeface="Consolas"/>
              </a:rPr>
              <a:t> (</a:t>
            </a:r>
            <a:r>
              <a:rPr lang="en-US" sz="1600" dirty="0" err="1">
                <a:solidFill>
                  <a:prstClr val="black"/>
                </a:solidFill>
                <a:latin typeface="Consolas"/>
              </a:rPr>
              <a:t>audio.readyState</a:t>
            </a:r>
            <a:r>
              <a:rPr lang="en-US" sz="1600" dirty="0">
                <a:solidFill>
                  <a:prstClr val="black"/>
                </a:solidFill>
                <a:latin typeface="Consolas"/>
              </a:rPr>
              <a:t> === </a:t>
            </a:r>
            <a:r>
              <a:rPr lang="en-US" sz="1600" dirty="0" err="1">
                <a:solidFill>
                  <a:prstClr val="black"/>
                </a:solidFill>
                <a:latin typeface="Consolas"/>
              </a:rPr>
              <a:t>audio.HAVE_ENOUGH_DATA</a:t>
            </a:r>
            <a:r>
              <a:rPr lang="en-US" sz="1600" dirty="0">
                <a:solidFill>
                  <a:prstClr val="black"/>
                </a:solidFill>
                <a:latin typeface="Consolas"/>
              </a:rPr>
              <a:t>) {</a:t>
            </a:r>
          </a:p>
          <a:p>
            <a:r>
              <a:rPr lang="en-US" sz="1600" dirty="0">
                <a:solidFill>
                  <a:prstClr val="black"/>
                </a:solidFill>
                <a:latin typeface="Consolas"/>
              </a:rPr>
              <a:t>    </a:t>
            </a:r>
            <a:r>
              <a:rPr lang="en-US" sz="1600" dirty="0" err="1">
                <a:solidFill>
                  <a:prstClr val="black"/>
                </a:solidFill>
                <a:latin typeface="Consolas"/>
              </a:rPr>
              <a:t>audio.playbackRate</a:t>
            </a:r>
            <a:r>
              <a:rPr lang="en-US" sz="1600" dirty="0">
                <a:solidFill>
                  <a:prstClr val="black"/>
                </a:solidFill>
                <a:latin typeface="Consolas"/>
              </a:rPr>
              <a:t> = 1; </a:t>
            </a:r>
            <a:r>
              <a:rPr lang="en-US" sz="1600" dirty="0">
                <a:solidFill>
                  <a:srgbClr val="006400"/>
                </a:solidFill>
                <a:latin typeface="Consolas"/>
              </a:rPr>
              <a:t>// play at the normal rate</a:t>
            </a:r>
            <a:endParaRPr lang="en-US" sz="1600" dirty="0">
              <a:solidFill>
                <a:prstClr val="black"/>
              </a:solidFill>
              <a:latin typeface="Consolas"/>
            </a:endParaRPr>
          </a:p>
          <a:p>
            <a:r>
              <a:rPr lang="he-IL" sz="1600" dirty="0">
                <a:solidFill>
                  <a:prstClr val="black"/>
                </a:solidFill>
                <a:latin typeface="Consolas"/>
              </a:rPr>
              <a:t>{</a:t>
            </a:r>
          </a:p>
          <a:p>
            <a:r>
              <a:rPr lang="en-US" sz="1600" dirty="0">
                <a:solidFill>
                  <a:srgbClr val="0000FF"/>
                </a:solidFill>
                <a:latin typeface="Consolas"/>
              </a:rPr>
              <a:t>else</a:t>
            </a:r>
            <a:r>
              <a:rPr lang="en-US" sz="1600" dirty="0">
                <a:solidFill>
                  <a:prstClr val="black"/>
                </a:solidFill>
                <a:latin typeface="Consolas"/>
              </a:rPr>
              <a:t> </a:t>
            </a:r>
            <a:r>
              <a:rPr lang="en-US" sz="1600" dirty="0">
                <a:solidFill>
                  <a:srgbClr val="0000FF"/>
                </a:solidFill>
                <a:latin typeface="Consolas"/>
              </a:rPr>
              <a:t>if</a:t>
            </a:r>
            <a:r>
              <a:rPr lang="en-US" sz="1600" dirty="0">
                <a:solidFill>
                  <a:prstClr val="black"/>
                </a:solidFill>
                <a:latin typeface="Consolas"/>
              </a:rPr>
              <a:t> (</a:t>
            </a:r>
            <a:r>
              <a:rPr lang="en-US" sz="1600" dirty="0" err="1">
                <a:solidFill>
                  <a:prstClr val="black"/>
                </a:solidFill>
                <a:latin typeface="Consolas"/>
              </a:rPr>
              <a:t>audio.readyState</a:t>
            </a:r>
            <a:r>
              <a:rPr lang="en-US" sz="1600" dirty="0">
                <a:solidFill>
                  <a:prstClr val="black"/>
                </a:solidFill>
                <a:latin typeface="Consolas"/>
              </a:rPr>
              <a:t> &gt;= </a:t>
            </a:r>
            <a:r>
              <a:rPr lang="en-US" sz="1600" dirty="0" err="1">
                <a:solidFill>
                  <a:prstClr val="black"/>
                </a:solidFill>
                <a:latin typeface="Consolas"/>
              </a:rPr>
              <a:t>audio.HAVE_CURRENT_DATA</a:t>
            </a:r>
            <a:r>
              <a:rPr lang="en-US" sz="1600" dirty="0">
                <a:solidFill>
                  <a:prstClr val="black"/>
                </a:solidFill>
                <a:latin typeface="Consolas"/>
              </a:rPr>
              <a:t>) {</a:t>
            </a:r>
          </a:p>
          <a:p>
            <a:r>
              <a:rPr lang="en-US" sz="1600" dirty="0">
                <a:solidFill>
                  <a:prstClr val="black"/>
                </a:solidFill>
                <a:latin typeface="Consolas"/>
              </a:rPr>
              <a:t>    </a:t>
            </a:r>
            <a:r>
              <a:rPr lang="en-US" sz="1600" dirty="0" err="1">
                <a:solidFill>
                  <a:prstClr val="black"/>
                </a:solidFill>
                <a:latin typeface="Consolas"/>
              </a:rPr>
              <a:t>audio.playbackRate</a:t>
            </a:r>
            <a:r>
              <a:rPr lang="en-US" sz="1600" dirty="0">
                <a:solidFill>
                  <a:prstClr val="black"/>
                </a:solidFill>
                <a:latin typeface="Consolas"/>
              </a:rPr>
              <a:t> = 0.8; </a:t>
            </a:r>
            <a:r>
              <a:rPr lang="en-US" sz="1600" dirty="0">
                <a:solidFill>
                  <a:srgbClr val="006400"/>
                </a:solidFill>
                <a:latin typeface="Consolas"/>
              </a:rPr>
              <a:t>// slow the playback down a bit to give the browser an opportunity to "catch up"</a:t>
            </a:r>
            <a:endParaRPr lang="en-US" sz="1600" dirty="0">
              <a:solidFill>
                <a:prstClr val="black"/>
              </a:solidFill>
              <a:latin typeface="Consolas"/>
            </a:endParaRPr>
          </a:p>
          <a:p>
            <a:r>
              <a:rPr lang="he-IL" sz="1600" dirty="0" smtClean="0">
                <a:solidFill>
                  <a:prstClr val="black"/>
                </a:solidFill>
                <a:latin typeface="Consolas"/>
              </a:rPr>
              <a:t>{</a:t>
            </a:r>
            <a:endParaRPr lang="he-IL" sz="1600" dirty="0">
              <a:solidFill>
                <a:prstClr val="black"/>
              </a:solidFill>
              <a:latin typeface="Consolas"/>
            </a:endParaRPr>
          </a:p>
        </p:txBody>
      </p:sp>
    </p:spTree>
    <p:extLst>
      <p:ext uri="{BB962C8B-B14F-4D97-AF65-F5344CB8AC3E}">
        <p14:creationId xmlns:p14="http://schemas.microsoft.com/office/powerpoint/2010/main" val="1681440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133796" y="210456"/>
            <a:ext cx="8229600" cy="553998"/>
          </a:xfrm>
        </p:spPr>
        <p:txBody>
          <a:bodyPr/>
          <a:lstStyle/>
          <a:p>
            <a:r>
              <a:rPr lang="en-US" dirty="0"/>
              <a:t>Integrating Video and the Canvas</a:t>
            </a:r>
          </a:p>
        </p:txBody>
      </p:sp>
      <p:sp>
        <p:nvSpPr>
          <p:cNvPr id="3" name="Text Placeholder 2"/>
          <p:cNvSpPr>
            <a:spLocks noGrp="1"/>
          </p:cNvSpPr>
          <p:nvPr>
            <p:ph type="body" sz="quarter" idx="16"/>
          </p:nvPr>
        </p:nvSpPr>
        <p:spPr>
          <a:xfrm>
            <a:off x="533411" y="1701444"/>
            <a:ext cx="8240713" cy="4473575"/>
          </a:xfrm>
        </p:spPr>
        <p:txBody>
          <a:bodyPr>
            <a:normAutofit/>
          </a:bodyPr>
          <a:lstStyle/>
          <a:p>
            <a:pPr marL="342900" lvl="0" indent="-342900" defTabSz="914400" fontAlgn="base">
              <a:lnSpc>
                <a:spcPts val="2000"/>
              </a:lnSpc>
              <a:spcBef>
                <a:spcPts val="1500"/>
              </a:spcBef>
              <a:buClr>
                <a:schemeClr val="hlink"/>
              </a:buClr>
              <a:buSzPct val="90000"/>
              <a:buFont typeface="Symbol"/>
              <a:buChar char=""/>
              <a:defRPr/>
            </a:pPr>
            <a:r>
              <a:rPr lang="en-US" sz="2000" kern="0" dirty="0">
                <a:solidFill>
                  <a:schemeClr val="tx1"/>
                </a:solidFill>
                <a:ea typeface="Times New Roman"/>
                <a:cs typeface="Segoe UI"/>
              </a:rPr>
              <a:t>Video uses time, and the canvas does not</a:t>
            </a:r>
          </a:p>
          <a:p>
            <a:pPr marL="342900" lvl="0" indent="-342900" defTabSz="914400" fontAlgn="base">
              <a:lnSpc>
                <a:spcPts val="2000"/>
              </a:lnSpc>
              <a:spcBef>
                <a:spcPts val="1500"/>
              </a:spcBef>
              <a:buClr>
                <a:schemeClr val="hlink"/>
              </a:buClr>
              <a:buSzPct val="90000"/>
              <a:buFont typeface="Symbol"/>
              <a:buChar char=""/>
              <a:defRPr/>
            </a:pPr>
            <a:r>
              <a:rPr lang="en-US" sz="2000" kern="0" dirty="0">
                <a:solidFill>
                  <a:schemeClr val="tx1"/>
                </a:solidFill>
                <a:ea typeface="Times New Roman"/>
                <a:cs typeface="Segoe UI"/>
              </a:rPr>
              <a:t>Time loops are used to simulate time</a:t>
            </a:r>
          </a:p>
          <a:p>
            <a:pPr marL="342900" lvl="0" indent="-342900" defTabSz="914400" fontAlgn="base">
              <a:lnSpc>
                <a:spcPts val="2000"/>
              </a:lnSpc>
              <a:spcBef>
                <a:spcPts val="1500"/>
              </a:spcBef>
              <a:buClr>
                <a:schemeClr val="hlink"/>
              </a:buClr>
              <a:buSzPct val="90000"/>
              <a:buFont typeface="Symbol"/>
              <a:buChar char=""/>
              <a:defRPr/>
            </a:pPr>
            <a:r>
              <a:rPr lang="en-US" sz="2000" kern="0" dirty="0">
                <a:solidFill>
                  <a:schemeClr val="tx1"/>
                </a:solidFill>
                <a:ea typeface="Times New Roman"/>
                <a:cs typeface="Segoe UI"/>
              </a:rPr>
              <a:t>The </a:t>
            </a:r>
            <a:r>
              <a:rPr lang="en-US" sz="2000" b="1" kern="0" dirty="0" err="1">
                <a:solidFill>
                  <a:schemeClr val="tx1"/>
                </a:solidFill>
                <a:ea typeface="Times New Roman"/>
                <a:cs typeface="Segoe UI"/>
              </a:rPr>
              <a:t>setInterval</a:t>
            </a:r>
            <a:r>
              <a:rPr lang="en-US" sz="2000" kern="0" dirty="0">
                <a:solidFill>
                  <a:schemeClr val="tx1"/>
                </a:solidFill>
                <a:ea typeface="Times New Roman"/>
                <a:cs typeface="Segoe UI"/>
              </a:rPr>
              <a:t> and </a:t>
            </a:r>
            <a:r>
              <a:rPr lang="en-US" sz="2000" b="1" kern="0" dirty="0" err="1">
                <a:solidFill>
                  <a:schemeClr val="tx1"/>
                </a:solidFill>
                <a:ea typeface="Times New Roman"/>
                <a:cs typeface="Segoe UI"/>
              </a:rPr>
              <a:t>setTimeout</a:t>
            </a:r>
            <a:r>
              <a:rPr lang="en-US" sz="2000" kern="0" dirty="0">
                <a:solidFill>
                  <a:schemeClr val="tx1"/>
                </a:solidFill>
                <a:ea typeface="Times New Roman"/>
                <a:cs typeface="Segoe UI"/>
              </a:rPr>
              <a:t> methods drive the time loop</a:t>
            </a:r>
          </a:p>
          <a:p>
            <a:pPr marL="342900" lvl="0" indent="-342900" defTabSz="914400" fontAlgn="base">
              <a:lnSpc>
                <a:spcPts val="2000"/>
              </a:lnSpc>
              <a:spcBef>
                <a:spcPts val="1500"/>
              </a:spcBef>
              <a:buClr>
                <a:schemeClr val="hlink"/>
              </a:buClr>
              <a:buSzPct val="90000"/>
              <a:buFont typeface="Symbol"/>
              <a:buChar char=""/>
              <a:defRPr/>
            </a:pPr>
            <a:r>
              <a:rPr lang="en-US" sz="2000" kern="0" dirty="0">
                <a:solidFill>
                  <a:schemeClr val="tx1"/>
                </a:solidFill>
                <a:ea typeface="Times New Roman"/>
                <a:cs typeface="Times New Roman"/>
              </a:rPr>
              <a:t>The Video and Canvas APIs work well together</a:t>
            </a:r>
          </a:p>
          <a:p>
            <a:endParaRPr lang="en-US" sz="2000" dirty="0"/>
          </a:p>
        </p:txBody>
      </p:sp>
      <p:sp>
        <p:nvSpPr>
          <p:cNvPr id="4" name="Rectangle 3"/>
          <p:cNvSpPr/>
          <p:nvPr/>
        </p:nvSpPr>
        <p:spPr>
          <a:xfrm>
            <a:off x="990600" y="3429000"/>
            <a:ext cx="6984461" cy="3139321"/>
          </a:xfrm>
          <a:prstGeom prst="rect">
            <a:avLst/>
          </a:prstGeom>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wrap="square">
            <a:spAutoFit/>
          </a:bodyPr>
          <a:lstStyle/>
          <a:p>
            <a:r>
              <a:rPr lang="en-US" dirty="0">
                <a:solidFill>
                  <a:srgbClr val="0000FF"/>
                </a:solidFill>
                <a:latin typeface="Consolas"/>
              </a:rPr>
              <a:t>function</a:t>
            </a:r>
            <a:r>
              <a:rPr lang="en-US" dirty="0">
                <a:solidFill>
                  <a:prstClr val="black"/>
                </a:solidFill>
                <a:latin typeface="Consolas"/>
              </a:rPr>
              <a:t> frame() {</a:t>
            </a:r>
          </a:p>
          <a:p>
            <a:r>
              <a:rPr lang="pt-BR" dirty="0">
                <a:solidFill>
                  <a:prstClr val="black"/>
                </a:solidFill>
                <a:latin typeface="Consolas"/>
              </a:rPr>
              <a:t>    </a:t>
            </a:r>
            <a:r>
              <a:rPr lang="pt-BR" dirty="0">
                <a:solidFill>
                  <a:srgbClr val="0000FF"/>
                </a:solidFill>
                <a:latin typeface="Consolas"/>
              </a:rPr>
              <a:t>var</a:t>
            </a:r>
            <a:r>
              <a:rPr lang="pt-BR" dirty="0">
                <a:solidFill>
                  <a:prstClr val="black"/>
                </a:solidFill>
                <a:latin typeface="Consolas"/>
              </a:rPr>
              <a:t> context = document.getElementyId(</a:t>
            </a:r>
            <a:r>
              <a:rPr lang="pt-BR" dirty="0">
                <a:solidFill>
                  <a:srgbClr val="800000"/>
                </a:solidFill>
                <a:latin typeface="Consolas"/>
              </a:rPr>
              <a:t>"canvas"</a:t>
            </a:r>
            <a:r>
              <a:rPr lang="pt-BR" dirty="0">
                <a:solidFill>
                  <a:prstClr val="black"/>
                </a:solidFill>
                <a:latin typeface="Consolas"/>
              </a:rPr>
              <a:t>).getContext(</a:t>
            </a:r>
            <a:r>
              <a:rPr lang="pt-BR" dirty="0">
                <a:solidFill>
                  <a:srgbClr val="800000"/>
                </a:solidFill>
                <a:latin typeface="Consolas"/>
              </a:rPr>
              <a:t>"2d"</a:t>
            </a:r>
            <a:r>
              <a:rPr lang="pt-BR" dirty="0">
                <a:solidFill>
                  <a:prstClr val="black"/>
                </a:solidFill>
                <a:latin typeface="Consolas"/>
              </a:rPr>
              <a:t>);</a:t>
            </a:r>
          </a:p>
          <a:p>
            <a:r>
              <a:rPr lang="en-US" dirty="0">
                <a:solidFill>
                  <a:prstClr val="black"/>
                </a:solidFill>
                <a:latin typeface="Consolas"/>
              </a:rPr>
              <a:t>    </a:t>
            </a:r>
            <a:r>
              <a:rPr lang="en-US" dirty="0" err="1">
                <a:solidFill>
                  <a:srgbClr val="0000FF"/>
                </a:solidFill>
                <a:latin typeface="Consolas"/>
              </a:rPr>
              <a:t>var</a:t>
            </a:r>
            <a:r>
              <a:rPr lang="en-US" dirty="0">
                <a:solidFill>
                  <a:prstClr val="black"/>
                </a:solidFill>
                <a:latin typeface="Consolas"/>
              </a:rPr>
              <a:t> video = </a:t>
            </a:r>
            <a:r>
              <a:rPr lang="en-US" dirty="0" err="1">
                <a:solidFill>
                  <a:prstClr val="black"/>
                </a:solidFill>
                <a:latin typeface="Consolas"/>
              </a:rPr>
              <a:t>document.getElementById</a:t>
            </a:r>
            <a:r>
              <a:rPr lang="en-US" dirty="0">
                <a:solidFill>
                  <a:prstClr val="black"/>
                </a:solidFill>
                <a:latin typeface="Consolas"/>
              </a:rPr>
              <a:t>(</a:t>
            </a:r>
            <a:r>
              <a:rPr lang="en-US" dirty="0">
                <a:solidFill>
                  <a:srgbClr val="800000"/>
                </a:solidFill>
                <a:latin typeface="Consolas"/>
              </a:rPr>
              <a:t>"video"</a:t>
            </a:r>
            <a:r>
              <a:rPr lang="en-US" dirty="0">
                <a:solidFill>
                  <a:prstClr val="black"/>
                </a:solidFill>
                <a:latin typeface="Consolas"/>
              </a:rPr>
              <a:t>);</a:t>
            </a:r>
          </a:p>
          <a:p>
            <a:r>
              <a:rPr lang="en-US" dirty="0">
                <a:solidFill>
                  <a:prstClr val="black"/>
                </a:solidFill>
                <a:latin typeface="Consolas"/>
              </a:rPr>
              <a:t>    </a:t>
            </a:r>
            <a:r>
              <a:rPr lang="en-US" dirty="0" err="1">
                <a:solidFill>
                  <a:prstClr val="black"/>
                </a:solidFill>
                <a:latin typeface="Consolas"/>
              </a:rPr>
              <a:t>context.drawImage</a:t>
            </a:r>
            <a:r>
              <a:rPr lang="en-US" dirty="0">
                <a:solidFill>
                  <a:prstClr val="black"/>
                </a:solidFill>
                <a:latin typeface="Consolas"/>
              </a:rPr>
              <a:t>(video, 0, 0);</a:t>
            </a:r>
          </a:p>
          <a:p>
            <a:r>
              <a:rPr lang="en-US" dirty="0">
                <a:solidFill>
                  <a:prstClr val="black"/>
                </a:solidFill>
                <a:latin typeface="Consolas"/>
              </a:rPr>
              <a:t>    </a:t>
            </a:r>
            <a:r>
              <a:rPr lang="en-US" dirty="0" err="1">
                <a:solidFill>
                  <a:prstClr val="black"/>
                </a:solidFill>
                <a:latin typeface="Consolas"/>
              </a:rPr>
              <a:t>window.setTimeout</a:t>
            </a:r>
            <a:r>
              <a:rPr lang="en-US" dirty="0">
                <a:solidFill>
                  <a:prstClr val="black"/>
                </a:solidFill>
                <a:latin typeface="Consolas"/>
              </a:rPr>
              <a:t>(frame, 100);</a:t>
            </a:r>
          </a:p>
          <a:p>
            <a:r>
              <a:rPr lang="en-US" dirty="0">
                <a:solidFill>
                  <a:prstClr val="black"/>
                </a:solidFill>
                <a:latin typeface="Consolas"/>
              </a:rPr>
              <a:t>}</a:t>
            </a:r>
            <a:endParaRPr lang="he-IL" dirty="0">
              <a:solidFill>
                <a:prstClr val="black"/>
              </a:solidFill>
              <a:latin typeface="Consolas"/>
            </a:endParaRPr>
          </a:p>
          <a:p>
            <a:endParaRPr lang="he-IL" dirty="0">
              <a:solidFill>
                <a:prstClr val="black"/>
              </a:solidFill>
              <a:latin typeface="Consolas"/>
            </a:endParaRPr>
          </a:p>
          <a:p>
            <a:r>
              <a:rPr lang="en-US" dirty="0">
                <a:solidFill>
                  <a:prstClr val="black"/>
                </a:solidFill>
                <a:latin typeface="Consolas"/>
              </a:rPr>
              <a:t>frame(); </a:t>
            </a:r>
            <a:r>
              <a:rPr lang="en-US" dirty="0">
                <a:solidFill>
                  <a:srgbClr val="006400"/>
                </a:solidFill>
                <a:latin typeface="Consolas"/>
              </a:rPr>
              <a:t>// calling the function directly triggers the first iteration</a:t>
            </a:r>
            <a:endParaRPr lang="en-US" dirty="0">
              <a:solidFill>
                <a:prstClr val="black"/>
              </a:solidFill>
              <a:latin typeface="Consolas"/>
            </a:endParaRPr>
          </a:p>
          <a:p>
            <a:endParaRPr lang="he-IL" dirty="0">
              <a:solidFill>
                <a:prstClr val="black"/>
              </a:solidFill>
              <a:latin typeface="Consolas"/>
            </a:endParaRPr>
          </a:p>
        </p:txBody>
      </p:sp>
    </p:spTree>
    <p:extLst>
      <p:ext uri="{BB962C8B-B14F-4D97-AF65-F5344CB8AC3E}">
        <p14:creationId xmlns:p14="http://schemas.microsoft.com/office/powerpoint/2010/main" val="2551222600"/>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HTML5 Audio</a:t>
            </a:r>
            <a:endParaRPr lang="en-US" dirty="0"/>
          </a:p>
        </p:txBody>
      </p:sp>
      <p:sp>
        <p:nvSpPr>
          <p:cNvPr id="3" name="Content Placeholder 2"/>
          <p:cNvSpPr>
            <a:spLocks noGrp="1"/>
          </p:cNvSpPr>
          <p:nvPr>
            <p:ph sz="quarter" idx="1"/>
          </p:nvPr>
        </p:nvSpPr>
        <p:spPr/>
        <p:txBody>
          <a:bodyPr/>
          <a:lstStyle/>
          <a:p>
            <a:pPr>
              <a:buNone/>
            </a:pPr>
            <a:r>
              <a:rPr lang="en-US" dirty="0" smtClean="0"/>
              <a:t>&lt;audio controls="controls"&gt;</a:t>
            </a:r>
            <a:br>
              <a:rPr lang="en-US" dirty="0" smtClean="0"/>
            </a:br>
            <a:r>
              <a:rPr lang="en-US" dirty="0" smtClean="0"/>
              <a:t>&lt;source </a:t>
            </a:r>
            <a:r>
              <a:rPr lang="en-US" dirty="0" err="1" smtClean="0"/>
              <a:t>src</a:t>
            </a:r>
            <a:r>
              <a:rPr lang="en-US" dirty="0" smtClean="0"/>
              <a:t>="horse.ogg" type="audio/</a:t>
            </a:r>
            <a:r>
              <a:rPr lang="en-US" dirty="0" err="1" smtClean="0"/>
              <a:t>ogg</a:t>
            </a:r>
            <a:r>
              <a:rPr lang="en-US" dirty="0" smtClean="0"/>
              <a:t>" /&gt;</a:t>
            </a:r>
            <a:br>
              <a:rPr lang="en-US" dirty="0" smtClean="0"/>
            </a:br>
            <a:r>
              <a:rPr lang="en-US" dirty="0" smtClean="0"/>
              <a:t>&lt;source </a:t>
            </a:r>
            <a:r>
              <a:rPr lang="en-US" dirty="0" err="1" smtClean="0"/>
              <a:t>src</a:t>
            </a:r>
            <a:r>
              <a:rPr lang="en-US" dirty="0" smtClean="0"/>
              <a:t>="horse.mp3" type="audio/mpeg" /&gt;</a:t>
            </a:r>
            <a:br>
              <a:rPr lang="en-US" dirty="0" smtClean="0"/>
            </a:br>
            <a:r>
              <a:rPr lang="en-US" dirty="0" smtClean="0"/>
              <a:t>Your browser does not support the audio element.</a:t>
            </a:r>
            <a:br>
              <a:rPr lang="en-US" dirty="0" smtClean="0"/>
            </a:br>
            <a:r>
              <a:rPr lang="en-US" dirty="0" smtClean="0"/>
              <a:t>&lt;/audio&gt;</a:t>
            </a:r>
            <a:endParaRPr lang="en-US" dirty="0"/>
          </a:p>
        </p:txBody>
      </p:sp>
    </p:spTree>
    <p:extLst>
      <p:ext uri="{BB962C8B-B14F-4D97-AF65-F5344CB8AC3E}">
        <p14:creationId xmlns:p14="http://schemas.microsoft.com/office/powerpoint/2010/main" val="1653353015"/>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HTML5 Audio</a:t>
            </a:r>
            <a:endParaRPr lang="en-US" dirty="0"/>
          </a:p>
        </p:txBody>
      </p:sp>
      <p:graphicFrame>
        <p:nvGraphicFramePr>
          <p:cNvPr id="4" name="Table 3"/>
          <p:cNvGraphicFramePr>
            <a:graphicFrameLocks noGrp="1"/>
          </p:cNvGraphicFramePr>
          <p:nvPr/>
        </p:nvGraphicFramePr>
        <p:xfrm>
          <a:off x="457200" y="2743200"/>
          <a:ext cx="8229598" cy="3886200"/>
        </p:xfrm>
        <a:graphic>
          <a:graphicData uri="http://schemas.openxmlformats.org/drawingml/2006/table">
            <a:tbl>
              <a:tblPr>
                <a:tableStyleId>{284E427A-3D55-4303-BF80-6455036E1DE7}</a:tableStyleId>
              </a:tblPr>
              <a:tblGrid>
                <a:gridCol w="2420470"/>
                <a:gridCol w="1936376"/>
                <a:gridCol w="1936376"/>
                <a:gridCol w="1936376"/>
              </a:tblGrid>
              <a:tr h="471055">
                <a:tc>
                  <a:txBody>
                    <a:bodyPr/>
                    <a:lstStyle/>
                    <a:p>
                      <a:pPr algn="l"/>
                      <a:r>
                        <a:rPr lang="en-US" dirty="0"/>
                        <a:t>Browser</a:t>
                      </a:r>
                    </a:p>
                  </a:txBody>
                  <a:tcPr anchor="ctr"/>
                </a:tc>
                <a:tc>
                  <a:txBody>
                    <a:bodyPr/>
                    <a:lstStyle/>
                    <a:p>
                      <a:pPr algn="l"/>
                      <a:r>
                        <a:rPr lang="en-US" dirty="0"/>
                        <a:t>MP3</a:t>
                      </a:r>
                    </a:p>
                  </a:txBody>
                  <a:tcPr anchor="ctr"/>
                </a:tc>
                <a:tc>
                  <a:txBody>
                    <a:bodyPr/>
                    <a:lstStyle/>
                    <a:p>
                      <a:pPr algn="l"/>
                      <a:r>
                        <a:rPr lang="en-US"/>
                        <a:t>Wav</a:t>
                      </a:r>
                    </a:p>
                  </a:txBody>
                  <a:tcPr anchor="ctr"/>
                </a:tc>
                <a:tc>
                  <a:txBody>
                    <a:bodyPr/>
                    <a:lstStyle/>
                    <a:p>
                      <a:pPr algn="l"/>
                      <a:r>
                        <a:rPr lang="en-US"/>
                        <a:t>Ogg</a:t>
                      </a:r>
                    </a:p>
                  </a:txBody>
                  <a:tcPr anchor="ctr"/>
                </a:tc>
              </a:tr>
              <a:tr h="824345">
                <a:tc>
                  <a:txBody>
                    <a:bodyPr/>
                    <a:lstStyle/>
                    <a:p>
                      <a:r>
                        <a:rPr lang="en-US"/>
                        <a:t>Internet Explorer 9</a:t>
                      </a:r>
                    </a:p>
                  </a:txBody>
                  <a:tcPr anchor="ctr"/>
                </a:tc>
                <a:tc>
                  <a:txBody>
                    <a:bodyPr/>
                    <a:lstStyle/>
                    <a:p>
                      <a:r>
                        <a:rPr lang="en-US" dirty="0"/>
                        <a:t>YES</a:t>
                      </a:r>
                    </a:p>
                  </a:txBody>
                  <a:tcPr anchor="ctr"/>
                </a:tc>
                <a:tc>
                  <a:txBody>
                    <a:bodyPr/>
                    <a:lstStyle/>
                    <a:p>
                      <a:r>
                        <a:rPr lang="en-US"/>
                        <a:t>NO</a:t>
                      </a:r>
                    </a:p>
                  </a:txBody>
                  <a:tcPr anchor="ctr"/>
                </a:tc>
                <a:tc>
                  <a:txBody>
                    <a:bodyPr/>
                    <a:lstStyle/>
                    <a:p>
                      <a:r>
                        <a:rPr lang="en-US"/>
                        <a:t>NO</a:t>
                      </a:r>
                    </a:p>
                  </a:txBody>
                  <a:tcPr anchor="ctr"/>
                </a:tc>
              </a:tr>
              <a:tr h="471055">
                <a:tc>
                  <a:txBody>
                    <a:bodyPr/>
                    <a:lstStyle/>
                    <a:p>
                      <a:r>
                        <a:rPr lang="en-US"/>
                        <a:t>Firefox 4.0</a:t>
                      </a:r>
                    </a:p>
                  </a:txBody>
                  <a:tcPr anchor="ctr"/>
                </a:tc>
                <a:tc>
                  <a:txBody>
                    <a:bodyPr/>
                    <a:lstStyle/>
                    <a:p>
                      <a:r>
                        <a:rPr lang="en-US"/>
                        <a:t>NO</a:t>
                      </a:r>
                    </a:p>
                  </a:txBody>
                  <a:tcPr anchor="ctr"/>
                </a:tc>
                <a:tc>
                  <a:txBody>
                    <a:bodyPr/>
                    <a:lstStyle/>
                    <a:p>
                      <a:r>
                        <a:rPr lang="en-US"/>
                        <a:t>YES</a:t>
                      </a:r>
                    </a:p>
                  </a:txBody>
                  <a:tcPr anchor="ctr"/>
                </a:tc>
                <a:tc>
                  <a:txBody>
                    <a:bodyPr/>
                    <a:lstStyle/>
                    <a:p>
                      <a:r>
                        <a:rPr lang="en-US"/>
                        <a:t>YES</a:t>
                      </a:r>
                    </a:p>
                  </a:txBody>
                  <a:tcPr anchor="ctr"/>
                </a:tc>
              </a:tr>
              <a:tr h="824345">
                <a:tc>
                  <a:txBody>
                    <a:bodyPr/>
                    <a:lstStyle/>
                    <a:p>
                      <a:r>
                        <a:rPr lang="en-US"/>
                        <a:t>Google Chrome 6</a:t>
                      </a:r>
                    </a:p>
                  </a:txBody>
                  <a:tcPr anchor="ctr"/>
                </a:tc>
                <a:tc>
                  <a:txBody>
                    <a:bodyPr/>
                    <a:lstStyle/>
                    <a:p>
                      <a:r>
                        <a:rPr lang="en-US"/>
                        <a:t>YES</a:t>
                      </a:r>
                    </a:p>
                  </a:txBody>
                  <a:tcPr anchor="ctr"/>
                </a:tc>
                <a:tc>
                  <a:txBody>
                    <a:bodyPr/>
                    <a:lstStyle/>
                    <a:p>
                      <a:r>
                        <a:rPr lang="en-US"/>
                        <a:t>YES</a:t>
                      </a:r>
                    </a:p>
                  </a:txBody>
                  <a:tcPr anchor="ctr"/>
                </a:tc>
                <a:tc>
                  <a:txBody>
                    <a:bodyPr/>
                    <a:lstStyle/>
                    <a:p>
                      <a:r>
                        <a:rPr lang="en-US"/>
                        <a:t>YES</a:t>
                      </a:r>
                    </a:p>
                  </a:txBody>
                  <a:tcPr anchor="ctr"/>
                </a:tc>
              </a:tr>
              <a:tr h="824345">
                <a:tc>
                  <a:txBody>
                    <a:bodyPr/>
                    <a:lstStyle/>
                    <a:p>
                      <a:r>
                        <a:rPr lang="en-US"/>
                        <a:t>Apple Safari 5</a:t>
                      </a:r>
                    </a:p>
                  </a:txBody>
                  <a:tcPr anchor="ctr"/>
                </a:tc>
                <a:tc>
                  <a:txBody>
                    <a:bodyPr/>
                    <a:lstStyle/>
                    <a:p>
                      <a:r>
                        <a:rPr lang="en-US"/>
                        <a:t>YES</a:t>
                      </a:r>
                    </a:p>
                  </a:txBody>
                  <a:tcPr anchor="ctr"/>
                </a:tc>
                <a:tc>
                  <a:txBody>
                    <a:bodyPr/>
                    <a:lstStyle/>
                    <a:p>
                      <a:r>
                        <a:rPr lang="en-US"/>
                        <a:t>YES</a:t>
                      </a:r>
                    </a:p>
                  </a:txBody>
                  <a:tcPr anchor="ctr"/>
                </a:tc>
                <a:tc>
                  <a:txBody>
                    <a:bodyPr/>
                    <a:lstStyle/>
                    <a:p>
                      <a:r>
                        <a:rPr lang="en-US"/>
                        <a:t>NO</a:t>
                      </a:r>
                    </a:p>
                  </a:txBody>
                  <a:tcPr anchor="ctr"/>
                </a:tc>
              </a:tr>
              <a:tr h="471055">
                <a:tc>
                  <a:txBody>
                    <a:bodyPr/>
                    <a:lstStyle/>
                    <a:p>
                      <a:r>
                        <a:rPr lang="en-US"/>
                        <a:t>Opera 10.6</a:t>
                      </a:r>
                    </a:p>
                  </a:txBody>
                  <a:tcPr anchor="ctr"/>
                </a:tc>
                <a:tc>
                  <a:txBody>
                    <a:bodyPr/>
                    <a:lstStyle/>
                    <a:p>
                      <a:r>
                        <a:rPr lang="en-US"/>
                        <a:t>NO</a:t>
                      </a:r>
                    </a:p>
                  </a:txBody>
                  <a:tcPr anchor="ctr"/>
                </a:tc>
                <a:tc>
                  <a:txBody>
                    <a:bodyPr/>
                    <a:lstStyle/>
                    <a:p>
                      <a:r>
                        <a:rPr lang="en-US"/>
                        <a:t>YES</a:t>
                      </a:r>
                    </a:p>
                  </a:txBody>
                  <a:tcPr anchor="ctr"/>
                </a:tc>
                <a:tc>
                  <a:txBody>
                    <a:bodyPr/>
                    <a:lstStyle/>
                    <a:p>
                      <a:r>
                        <a:rPr lang="en-US" dirty="0"/>
                        <a:t>YES</a:t>
                      </a:r>
                    </a:p>
                  </a:txBody>
                  <a:tcPr anchor="ctr"/>
                </a:tc>
              </a:tr>
            </a:tbl>
          </a:graphicData>
        </a:graphic>
      </p:graphicFrame>
      <p:sp>
        <p:nvSpPr>
          <p:cNvPr id="29697" name="Rectangle 1"/>
          <p:cNvSpPr>
            <a:spLocks noChangeArrowheads="1"/>
          </p:cNvSpPr>
          <p:nvPr/>
        </p:nvSpPr>
        <p:spPr bwMode="auto">
          <a:xfrm>
            <a:off x="304800" y="1524000"/>
            <a:ext cx="8382000" cy="1102809"/>
          </a:xfrm>
          <a:prstGeom prst="rect">
            <a:avLst/>
          </a:prstGeom>
          <a:noFill/>
          <a:ln w="9525">
            <a:noFill/>
            <a:miter lim="800000"/>
            <a:headEnd/>
            <a:tailEnd/>
          </a:ln>
          <a:effectLst/>
        </p:spPr>
        <p:txBody>
          <a:bodyPr vert="horz" wrap="square" lIns="91440" tIns="88872" rIns="91440" bIns="88872"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smtClean="0">
                <a:ln>
                  <a:noFill/>
                </a:ln>
                <a:solidFill>
                  <a:srgbClr val="000000"/>
                </a:solidFill>
                <a:effectLst/>
                <a:latin typeface="Verdana" pitchFamily="34" charset="0"/>
                <a:cs typeface="Arial" pitchFamily="34" charset="0"/>
              </a:rPr>
              <a:t>Audio Formats and Browser Support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smtClean="0">
                <a:ln>
                  <a:noFill/>
                </a:ln>
                <a:solidFill>
                  <a:schemeClr val="tx1"/>
                </a:solidFill>
                <a:effectLst/>
                <a:latin typeface="Courier New" pitchFamily="49" charset="0"/>
                <a:cs typeface="Courier New" pitchFamily="49" charset="0"/>
              </a:rPr>
              <a:t>Currently, there are 3 supported file formats for the &lt;audio&gt; element: MP3, Wav, and </a:t>
            </a:r>
            <a:r>
              <a:rPr kumimoji="0" lang="en-US" sz="2000" b="0" i="0" u="none" strike="noStrike" cap="none" normalizeH="0" baseline="0" dirty="0" err="1" smtClean="0">
                <a:ln>
                  <a:noFill/>
                </a:ln>
                <a:solidFill>
                  <a:schemeClr val="tx1"/>
                </a:solidFill>
                <a:effectLst/>
                <a:latin typeface="Courier New" pitchFamily="49" charset="0"/>
                <a:cs typeface="Courier New" pitchFamily="49" charset="0"/>
              </a:rPr>
              <a:t>Ogg</a:t>
            </a:r>
            <a:r>
              <a:rPr kumimoji="0" lang="en-US" sz="2000" b="0" i="0" u="none" strike="noStrike" cap="none" normalizeH="0" baseline="0" dirty="0" smtClean="0">
                <a:ln>
                  <a:noFill/>
                </a:ln>
                <a:solidFill>
                  <a:schemeClr val="tx1"/>
                </a:solidFill>
                <a:effectLst/>
                <a:latin typeface="Courier New" pitchFamily="49" charset="0"/>
                <a:cs typeface="Courier New" pitchFamily="49" charset="0"/>
              </a:rPr>
              <a:t>:</a:t>
            </a:r>
            <a:endParaRPr kumimoji="0" lang="en-US" sz="2000" b="0" i="0" u="none" strike="noStrike" cap="none" normalizeH="0" baseline="0" dirty="0" smtClean="0">
              <a:ln>
                <a:noFill/>
              </a:ln>
              <a:solidFill>
                <a:schemeClr val="tx1"/>
              </a:solidFill>
              <a:effectLst/>
              <a:latin typeface="Arial" pitchFamily="34" charset="0"/>
              <a:cs typeface="Arial" pitchFamily="34" charset="0"/>
            </a:endParaRPr>
          </a:p>
        </p:txBody>
      </p:sp>
    </p:spTree>
    <p:extLst>
      <p:ext uri="{BB962C8B-B14F-4D97-AF65-F5344CB8AC3E}">
        <p14:creationId xmlns:p14="http://schemas.microsoft.com/office/powerpoint/2010/main" val="3700506872"/>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lvl="0"/>
            <a:r>
              <a:rPr lang="en-US" dirty="0" smtClean="0">
                <a:solidFill>
                  <a:srgbClr val="000000"/>
                </a:solidFill>
                <a:latin typeface="Verdana" pitchFamily="34" charset="0"/>
                <a:cs typeface="Arial" pitchFamily="34" charset="0"/>
              </a:rPr>
              <a:t>HTML5 Audio Tags</a:t>
            </a:r>
            <a:br>
              <a:rPr lang="en-US" dirty="0" smtClean="0">
                <a:solidFill>
                  <a:srgbClr val="000000"/>
                </a:solidFill>
                <a:latin typeface="Verdana" pitchFamily="34" charset="0"/>
                <a:cs typeface="Arial" pitchFamily="34" charset="0"/>
              </a:rPr>
            </a:br>
            <a:endParaRPr lang="en-US" dirty="0"/>
          </a:p>
        </p:txBody>
      </p:sp>
      <p:graphicFrame>
        <p:nvGraphicFramePr>
          <p:cNvPr id="4" name="Table 3"/>
          <p:cNvGraphicFramePr>
            <a:graphicFrameLocks noGrp="1"/>
          </p:cNvGraphicFramePr>
          <p:nvPr/>
        </p:nvGraphicFramePr>
        <p:xfrm>
          <a:off x="304800" y="1828800"/>
          <a:ext cx="7620000" cy="3730934"/>
        </p:xfrm>
        <a:graphic>
          <a:graphicData uri="http://schemas.openxmlformats.org/drawingml/2006/table">
            <a:tbl>
              <a:tblPr>
                <a:tableStyleId>{284E427A-3D55-4303-BF80-6455036E1DE7}</a:tableStyleId>
              </a:tblPr>
              <a:tblGrid>
                <a:gridCol w="2331153"/>
                <a:gridCol w="5288847"/>
              </a:tblGrid>
              <a:tr h="426574">
                <a:tc>
                  <a:txBody>
                    <a:bodyPr/>
                    <a:lstStyle/>
                    <a:p>
                      <a:pPr algn="l"/>
                      <a:r>
                        <a:rPr lang="en-US" sz="2400" dirty="0"/>
                        <a:t>Tag</a:t>
                      </a:r>
                    </a:p>
                  </a:txBody>
                  <a:tcPr marL="52103" marR="52103" marT="26051" marB="26051" anchor="ctr"/>
                </a:tc>
                <a:tc>
                  <a:txBody>
                    <a:bodyPr/>
                    <a:lstStyle/>
                    <a:p>
                      <a:pPr algn="l"/>
                      <a:r>
                        <a:rPr lang="en-US" sz="2400"/>
                        <a:t>Description</a:t>
                      </a:r>
                    </a:p>
                  </a:txBody>
                  <a:tcPr marL="52103" marR="52103" marT="26051" marB="26051" anchor="ctr"/>
                </a:tc>
              </a:tr>
              <a:tr h="744645">
                <a:tc>
                  <a:txBody>
                    <a:bodyPr/>
                    <a:lstStyle/>
                    <a:p>
                      <a:r>
                        <a:rPr lang="en-US" sz="2400" dirty="0">
                          <a:hlinkClick r:id="rId2" action="ppaction://hlinkfile"/>
                        </a:rPr>
                        <a:t>&lt;audio&gt;</a:t>
                      </a:r>
                      <a:endParaRPr lang="en-US" sz="2400" dirty="0"/>
                    </a:p>
                  </a:txBody>
                  <a:tcPr marL="52103" marR="52103" marT="26051" marB="26051" anchor="ctr"/>
                </a:tc>
                <a:tc>
                  <a:txBody>
                    <a:bodyPr/>
                    <a:lstStyle/>
                    <a:p>
                      <a:r>
                        <a:rPr lang="en-US" sz="2400" dirty="0"/>
                        <a:t>Defines sound content</a:t>
                      </a:r>
                    </a:p>
                  </a:txBody>
                  <a:tcPr marL="52103" marR="52103" marT="26051" marB="26051" anchor="ctr"/>
                </a:tc>
              </a:tr>
              <a:tr h="2559715">
                <a:tc>
                  <a:txBody>
                    <a:bodyPr/>
                    <a:lstStyle/>
                    <a:p>
                      <a:r>
                        <a:rPr lang="en-US" sz="2400" dirty="0">
                          <a:hlinkClick r:id="rId3" action="ppaction://hlinkfile"/>
                        </a:rPr>
                        <a:t>&lt;source&gt;</a:t>
                      </a:r>
                      <a:endParaRPr lang="en-US" sz="2400" dirty="0"/>
                    </a:p>
                  </a:txBody>
                  <a:tcPr marL="52103" marR="52103" marT="26051" marB="26051" anchor="ctr"/>
                </a:tc>
                <a:tc>
                  <a:txBody>
                    <a:bodyPr/>
                    <a:lstStyle/>
                    <a:p>
                      <a:r>
                        <a:rPr lang="en-US" sz="2400" dirty="0"/>
                        <a:t>Defines multiple media resources for media elements, such as &lt;video&gt; and &lt; audio&gt;</a:t>
                      </a:r>
                    </a:p>
                  </a:txBody>
                  <a:tcPr marL="52103" marR="52103" marT="26051" marB="26051" anchor="ctr"/>
                </a:tc>
              </a:tr>
            </a:tbl>
          </a:graphicData>
        </a:graphic>
      </p:graphicFrame>
    </p:spTree>
    <p:extLst>
      <p:ext uri="{BB962C8B-B14F-4D97-AF65-F5344CB8AC3E}">
        <p14:creationId xmlns:p14="http://schemas.microsoft.com/office/powerpoint/2010/main" val="188901871"/>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b="1" dirty="0"/>
              <a:t>Media Elements and Global Attributes</a:t>
            </a:r>
            <a:endParaRPr lang="en-IN" dirty="0"/>
          </a:p>
        </p:txBody>
      </p:sp>
      <p:sp>
        <p:nvSpPr>
          <p:cNvPr id="7" name="Content Placeholder 6"/>
          <p:cNvSpPr>
            <a:spLocks noGrp="1"/>
          </p:cNvSpPr>
          <p:nvPr>
            <p:ph sz="quarter" idx="1"/>
          </p:nvPr>
        </p:nvSpPr>
        <p:spPr>
          <a:xfrm>
            <a:off x="304800" y="1600200"/>
            <a:ext cx="8610600" cy="4495800"/>
          </a:xfrm>
        </p:spPr>
        <p:txBody>
          <a:bodyPr numCol="2">
            <a:normAutofit/>
          </a:bodyPr>
          <a:lstStyle/>
          <a:p>
            <a:r>
              <a:rPr lang="en-IN" dirty="0" err="1" smtClean="0"/>
              <a:t>accesskey</a:t>
            </a:r>
            <a:endParaRPr lang="en-IN" dirty="0"/>
          </a:p>
          <a:p>
            <a:r>
              <a:rPr lang="en-IN" dirty="0"/>
              <a:t>class</a:t>
            </a:r>
          </a:p>
          <a:p>
            <a:r>
              <a:rPr lang="en-IN" dirty="0" err="1"/>
              <a:t>contenteditable</a:t>
            </a:r>
            <a:endParaRPr lang="en-IN" dirty="0"/>
          </a:p>
          <a:p>
            <a:r>
              <a:rPr lang="en-IN" dirty="0" err="1"/>
              <a:t>contextmenu</a:t>
            </a:r>
            <a:endParaRPr lang="en-IN" dirty="0"/>
          </a:p>
          <a:p>
            <a:r>
              <a:rPr lang="en-IN" dirty="0" err="1"/>
              <a:t>dir</a:t>
            </a:r>
            <a:endParaRPr lang="en-IN" dirty="0"/>
          </a:p>
          <a:p>
            <a:r>
              <a:rPr lang="en-IN" dirty="0" err="1"/>
              <a:t>draggable</a:t>
            </a:r>
            <a:endParaRPr lang="en-IN" dirty="0"/>
          </a:p>
          <a:p>
            <a:r>
              <a:rPr lang="en-IN" dirty="0" err="1"/>
              <a:t>dropzone</a:t>
            </a:r>
            <a:endParaRPr lang="en-IN" dirty="0"/>
          </a:p>
          <a:p>
            <a:r>
              <a:rPr lang="en-IN" dirty="0"/>
              <a:t>hidden</a:t>
            </a:r>
          </a:p>
          <a:p>
            <a:r>
              <a:rPr lang="en-IN" dirty="0"/>
              <a:t>id</a:t>
            </a:r>
          </a:p>
          <a:p>
            <a:r>
              <a:rPr lang="en-IN" dirty="0"/>
              <a:t>Spellcheck</a:t>
            </a:r>
          </a:p>
          <a:p>
            <a:r>
              <a:rPr lang="en-IN" dirty="0" err="1"/>
              <a:t>tabindex</a:t>
            </a:r>
            <a:endParaRPr lang="en-IN" dirty="0"/>
          </a:p>
          <a:p>
            <a:r>
              <a:rPr lang="en-IN" dirty="0"/>
              <a:t>title</a:t>
            </a:r>
          </a:p>
          <a:p>
            <a:r>
              <a:rPr lang="en-IN" dirty="0"/>
              <a:t>data-*</a:t>
            </a:r>
          </a:p>
        </p:txBody>
      </p:sp>
    </p:spTree>
    <p:extLst>
      <p:ext uri="{BB962C8B-B14F-4D97-AF65-F5344CB8AC3E}">
        <p14:creationId xmlns:p14="http://schemas.microsoft.com/office/powerpoint/2010/main" val="2179607594"/>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b="1" dirty="0"/>
              <a:t>Video-Only Attributes and Video Resolutions</a:t>
            </a:r>
            <a:endParaRPr lang="en-IN" dirty="0"/>
          </a:p>
        </p:txBody>
      </p:sp>
      <p:sp>
        <p:nvSpPr>
          <p:cNvPr id="3" name="Content Placeholder 2"/>
          <p:cNvSpPr>
            <a:spLocks noGrp="1"/>
          </p:cNvSpPr>
          <p:nvPr>
            <p:ph sz="quarter" idx="1"/>
          </p:nvPr>
        </p:nvSpPr>
        <p:spPr/>
        <p:txBody>
          <a:bodyPr/>
          <a:lstStyle/>
          <a:p>
            <a:r>
              <a:rPr lang="en-IN" dirty="0"/>
              <a:t>poster</a:t>
            </a:r>
          </a:p>
          <a:p>
            <a:r>
              <a:rPr lang="en-IN" dirty="0"/>
              <a:t>width, height</a:t>
            </a:r>
          </a:p>
        </p:txBody>
      </p:sp>
    </p:spTree>
    <p:extLst>
      <p:ext uri="{BB962C8B-B14F-4D97-AF65-F5344CB8AC3E}">
        <p14:creationId xmlns:p14="http://schemas.microsoft.com/office/powerpoint/2010/main" val="3217092937"/>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b="1" dirty="0"/>
              <a:t>Audio and Video in Mobile Devices and Media Profiles</a:t>
            </a:r>
            <a:endParaRPr lang="en-IN" dirty="0"/>
          </a:p>
        </p:txBody>
      </p:sp>
      <p:sp>
        <p:nvSpPr>
          <p:cNvPr id="3" name="Content Placeholder 2"/>
          <p:cNvSpPr>
            <a:spLocks noGrp="1"/>
          </p:cNvSpPr>
          <p:nvPr>
            <p:ph sz="quarter" idx="1"/>
          </p:nvPr>
        </p:nvSpPr>
        <p:spPr/>
        <p:txBody>
          <a:bodyPr/>
          <a:lstStyle/>
          <a:p>
            <a:r>
              <a:rPr lang="en-IN" dirty="0"/>
              <a:t>Apple has been a big fan of HTML5 from the beginning, deciding against support for Flash on iOS devices in </a:t>
            </a:r>
            <a:r>
              <a:rPr lang="en-IN" dirty="0" err="1"/>
              <a:t>favor</a:t>
            </a:r>
            <a:r>
              <a:rPr lang="en-IN" dirty="0"/>
              <a:t> of HTML5 video</a:t>
            </a:r>
            <a:r>
              <a:rPr lang="en-IN" dirty="0" smtClean="0"/>
              <a:t>.</a:t>
            </a:r>
          </a:p>
          <a:p>
            <a:r>
              <a:rPr lang="en-IN" dirty="0" smtClean="0"/>
              <a:t> </a:t>
            </a:r>
            <a:r>
              <a:rPr lang="en-IN" dirty="0"/>
              <a:t>However, some things that work on the desktop don’t in an Apple mobile environment</a:t>
            </a:r>
            <a:r>
              <a:rPr lang="en-IN" dirty="0" smtClean="0"/>
              <a:t>.</a:t>
            </a:r>
          </a:p>
          <a:p>
            <a:r>
              <a:rPr lang="en-IN" dirty="0"/>
              <a:t>As an example, using the poster attribute caused the video element to fail in iOS 3, though this problem has been fixed in iOS 4. </a:t>
            </a:r>
          </a:p>
        </p:txBody>
      </p:sp>
    </p:spTree>
    <p:extLst>
      <p:ext uri="{BB962C8B-B14F-4D97-AF65-F5344CB8AC3E}">
        <p14:creationId xmlns:p14="http://schemas.microsoft.com/office/powerpoint/2010/main" val="1535386659"/>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b="1" dirty="0"/>
              <a:t>Converting Audio and Video Content</a:t>
            </a:r>
            <a:endParaRPr lang="en-IN" dirty="0"/>
          </a:p>
        </p:txBody>
      </p:sp>
      <p:sp>
        <p:nvSpPr>
          <p:cNvPr id="3" name="Content Placeholder 2"/>
          <p:cNvSpPr>
            <a:spLocks noGrp="1"/>
          </p:cNvSpPr>
          <p:nvPr>
            <p:ph sz="quarter" idx="1"/>
          </p:nvPr>
        </p:nvSpPr>
        <p:spPr>
          <a:xfrm>
            <a:off x="612648" y="1600200"/>
            <a:ext cx="8153400" cy="838200"/>
          </a:xfrm>
        </p:spPr>
        <p:txBody>
          <a:bodyPr/>
          <a:lstStyle/>
          <a:p>
            <a:r>
              <a:rPr lang="en-IN" b="1" dirty="0"/>
              <a:t>The Free Mp3/Wma/</a:t>
            </a:r>
            <a:r>
              <a:rPr lang="en-IN" b="1" dirty="0" err="1"/>
              <a:t>Ogg</a:t>
            </a:r>
            <a:r>
              <a:rPr lang="en-IN" b="1" dirty="0"/>
              <a:t> Converter</a:t>
            </a:r>
            <a:endParaRPr lang="en-IN"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2337606"/>
            <a:ext cx="5715000" cy="4486275"/>
          </a:xfrm>
          <a:prstGeom prst="rect">
            <a:avLst/>
          </a:prstGeom>
        </p:spPr>
      </p:pic>
    </p:spTree>
    <p:extLst>
      <p:ext uri="{BB962C8B-B14F-4D97-AF65-F5344CB8AC3E}">
        <p14:creationId xmlns:p14="http://schemas.microsoft.com/office/powerpoint/2010/main" val="2593160320"/>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b="1" dirty="0"/>
              <a:t>Converting Audio and Video Content</a:t>
            </a:r>
            <a:endParaRPr lang="en-IN" dirty="0"/>
          </a:p>
        </p:txBody>
      </p:sp>
      <p:sp>
        <p:nvSpPr>
          <p:cNvPr id="3" name="Content Placeholder 2"/>
          <p:cNvSpPr>
            <a:spLocks noGrp="1"/>
          </p:cNvSpPr>
          <p:nvPr>
            <p:ph sz="quarter" idx="1"/>
          </p:nvPr>
        </p:nvSpPr>
        <p:spPr>
          <a:xfrm>
            <a:off x="604687" y="1516607"/>
            <a:ext cx="8153400" cy="533400"/>
          </a:xfrm>
        </p:spPr>
        <p:txBody>
          <a:bodyPr/>
          <a:lstStyle/>
          <a:p>
            <a:r>
              <a:rPr lang="en-IN" b="1" dirty="0"/>
              <a:t>Using a Frame Grabber</a:t>
            </a:r>
            <a:endParaRPr lang="en-IN"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31848" y="2019300"/>
            <a:ext cx="5715000" cy="4838700"/>
          </a:xfrm>
          <a:prstGeom prst="rect">
            <a:avLst/>
          </a:prstGeom>
        </p:spPr>
      </p:pic>
    </p:spTree>
    <p:extLst>
      <p:ext uri="{BB962C8B-B14F-4D97-AF65-F5344CB8AC3E}">
        <p14:creationId xmlns:p14="http://schemas.microsoft.com/office/powerpoint/2010/main" val="90016304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2648" y="228600"/>
            <a:ext cx="8302752" cy="990600"/>
          </a:xfrm>
        </p:spPr>
        <p:txBody>
          <a:bodyPr anchor="t">
            <a:normAutofit fontScale="90000"/>
          </a:bodyPr>
          <a:lstStyle/>
          <a:p>
            <a:pPr lvl="0"/>
            <a:r>
              <a:rPr lang="en-IN" dirty="0"/>
              <a:t>Compatibility and Paving the Cow Paths </a:t>
            </a:r>
            <a:br>
              <a:rPr lang="en-IN" dirty="0"/>
            </a:br>
            <a:endParaRPr lang="en-IN" dirty="0"/>
          </a:p>
        </p:txBody>
      </p:sp>
      <p:sp>
        <p:nvSpPr>
          <p:cNvPr id="3" name="Content Placeholder 2"/>
          <p:cNvSpPr>
            <a:spLocks noGrp="1"/>
          </p:cNvSpPr>
          <p:nvPr>
            <p:ph sz="quarter" idx="1"/>
          </p:nvPr>
        </p:nvSpPr>
        <p:spPr/>
        <p:txBody>
          <a:bodyPr>
            <a:normAutofit fontScale="92500" lnSpcReduction="20000"/>
          </a:bodyPr>
          <a:lstStyle/>
          <a:p>
            <a:r>
              <a:rPr lang="en-IN" dirty="0" smtClean="0"/>
              <a:t>Its </a:t>
            </a:r>
            <a:r>
              <a:rPr lang="en-IN" dirty="0"/>
              <a:t>core principles is to </a:t>
            </a:r>
            <a:r>
              <a:rPr lang="en-IN" dirty="0" smtClean="0"/>
              <a:t>keep everything </a:t>
            </a:r>
            <a:r>
              <a:rPr lang="en-IN" dirty="0"/>
              <a:t>working smoothly. </a:t>
            </a:r>
            <a:endParaRPr lang="en-IN" dirty="0" smtClean="0"/>
          </a:p>
          <a:p>
            <a:r>
              <a:rPr lang="en-IN" dirty="0" smtClean="0"/>
              <a:t>If </a:t>
            </a:r>
            <a:r>
              <a:rPr lang="en-IN" dirty="0"/>
              <a:t>HTML5 features are not supported, the </a:t>
            </a:r>
            <a:r>
              <a:rPr lang="en-IN" dirty="0" err="1"/>
              <a:t>behavior</a:t>
            </a:r>
            <a:r>
              <a:rPr lang="en-IN" dirty="0"/>
              <a:t> must </a:t>
            </a:r>
            <a:r>
              <a:rPr lang="en-IN" dirty="0" smtClean="0"/>
              <a:t>degrade gracefully.</a:t>
            </a:r>
          </a:p>
          <a:p>
            <a:r>
              <a:rPr lang="en-IN" dirty="0"/>
              <a:t>Google </a:t>
            </a:r>
            <a:r>
              <a:rPr lang="en-IN" dirty="0" smtClean="0"/>
              <a:t>analysed millions </a:t>
            </a:r>
            <a:r>
              <a:rPr lang="en-IN" dirty="0"/>
              <a:t>of pages to discover the common ID and Class names for DIV tags and found a huge amount </a:t>
            </a:r>
            <a:r>
              <a:rPr lang="en-IN" dirty="0" smtClean="0"/>
              <a:t>of repetition</a:t>
            </a:r>
            <a:r>
              <a:rPr lang="en-IN" dirty="0"/>
              <a:t>. </a:t>
            </a:r>
            <a:endParaRPr lang="en-IN" dirty="0" smtClean="0"/>
          </a:p>
          <a:p>
            <a:r>
              <a:rPr lang="en-IN" dirty="0" smtClean="0"/>
              <a:t>For </a:t>
            </a:r>
            <a:r>
              <a:rPr lang="en-IN" dirty="0"/>
              <a:t>example, many people used DIV id="header" to mark up header content</a:t>
            </a:r>
            <a:r>
              <a:rPr lang="en-IN" dirty="0" smtClean="0"/>
              <a:t>.</a:t>
            </a:r>
          </a:p>
          <a:p>
            <a:r>
              <a:rPr lang="en-IN" dirty="0" smtClean="0"/>
              <a:t> </a:t>
            </a:r>
            <a:r>
              <a:rPr lang="en-IN" dirty="0"/>
              <a:t>HTML5 is </a:t>
            </a:r>
            <a:r>
              <a:rPr lang="en-IN" dirty="0" smtClean="0"/>
              <a:t>all about </a:t>
            </a:r>
            <a:r>
              <a:rPr lang="en-IN" dirty="0"/>
              <a:t>solving real problems</a:t>
            </a:r>
            <a:r>
              <a:rPr lang="en-IN" dirty="0" smtClean="0"/>
              <a:t>,</a:t>
            </a:r>
            <a:r>
              <a:rPr lang="en-IN" dirty="0"/>
              <a:t> So why not simply create a &lt;header&gt; element?</a:t>
            </a:r>
          </a:p>
        </p:txBody>
      </p:sp>
    </p:spTree>
    <p:extLst>
      <p:ext uri="{BB962C8B-B14F-4D97-AF65-F5344CB8AC3E}">
        <p14:creationId xmlns:p14="http://schemas.microsoft.com/office/powerpoint/2010/main" val="320538158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b="1" dirty="0"/>
              <a:t>Getting started with the HTML5 track element</a:t>
            </a:r>
            <a:endParaRPr lang="en-IN" dirty="0"/>
          </a:p>
        </p:txBody>
      </p:sp>
      <p:sp>
        <p:nvSpPr>
          <p:cNvPr id="3" name="Content Placeholder 2"/>
          <p:cNvSpPr>
            <a:spLocks noGrp="1"/>
          </p:cNvSpPr>
          <p:nvPr>
            <p:ph sz="quarter" idx="1"/>
          </p:nvPr>
        </p:nvSpPr>
        <p:spPr/>
        <p:txBody>
          <a:bodyPr/>
          <a:lstStyle/>
          <a:p>
            <a:r>
              <a:rPr lang="en-IN" dirty="0"/>
              <a:t>The track element provides a simple, standardized way to add subtitles, captions, screen reader descriptions and chapters to video and audio.</a:t>
            </a:r>
          </a:p>
        </p:txBody>
      </p:sp>
    </p:spTree>
    <p:extLst>
      <p:ext uri="{BB962C8B-B14F-4D97-AF65-F5344CB8AC3E}">
        <p14:creationId xmlns:p14="http://schemas.microsoft.com/office/powerpoint/2010/main" val="922348498"/>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182783" y="210456"/>
            <a:ext cx="8229600" cy="553998"/>
          </a:xfrm>
        </p:spPr>
        <p:txBody>
          <a:bodyPr/>
          <a:lstStyle/>
          <a:p>
            <a:r>
              <a:rPr lang="en-US" dirty="0" smtClean="0"/>
              <a:t>Summary</a:t>
            </a:r>
            <a:endParaRPr lang="en-US" dirty="0"/>
          </a:p>
        </p:txBody>
      </p:sp>
      <p:sp>
        <p:nvSpPr>
          <p:cNvPr id="3" name="Text Placeholder 2"/>
          <p:cNvSpPr>
            <a:spLocks noGrp="1"/>
          </p:cNvSpPr>
          <p:nvPr>
            <p:ph type="body" sz="quarter" idx="16"/>
          </p:nvPr>
        </p:nvSpPr>
        <p:spPr>
          <a:xfrm>
            <a:off x="457200" y="2057400"/>
            <a:ext cx="8240713" cy="4473575"/>
          </a:xfrm>
        </p:spPr>
        <p:txBody>
          <a:bodyPr>
            <a:normAutofit/>
          </a:bodyPr>
          <a:lstStyle/>
          <a:p>
            <a:r>
              <a:rPr lang="en-US" dirty="0" smtClean="0"/>
              <a:t>Introduced </a:t>
            </a:r>
            <a:r>
              <a:rPr lang="en-US" dirty="0"/>
              <a:t>some of the most exciting features in HTML5. The multimedia </a:t>
            </a:r>
            <a:r>
              <a:rPr lang="en-US" dirty="0" smtClean="0"/>
              <a:t>elements—</a:t>
            </a:r>
            <a:r>
              <a:rPr lang="en-US" b="1" dirty="0" smtClean="0"/>
              <a:t>video </a:t>
            </a:r>
            <a:r>
              <a:rPr lang="en-US" dirty="0" smtClean="0"/>
              <a:t>and </a:t>
            </a:r>
            <a:r>
              <a:rPr lang="en-US" b="1" dirty="0" smtClean="0"/>
              <a:t>audio</a:t>
            </a:r>
          </a:p>
          <a:p>
            <a:r>
              <a:rPr lang="en-US" dirty="0" smtClean="0"/>
              <a:t>Many </a:t>
            </a:r>
            <a:r>
              <a:rPr lang="en-US" dirty="0"/>
              <a:t>accessibility </a:t>
            </a:r>
            <a:r>
              <a:rPr lang="en-US" dirty="0" smtClean="0"/>
              <a:t>features.</a:t>
            </a:r>
          </a:p>
          <a:p>
            <a:r>
              <a:rPr lang="en-US" dirty="0" smtClean="0"/>
              <a:t>Understanding  </a:t>
            </a:r>
            <a:r>
              <a:rPr lang="en-US" dirty="0"/>
              <a:t>APIs that programmers can use to control</a:t>
            </a:r>
          </a:p>
          <a:p>
            <a:r>
              <a:rPr lang="en-US" dirty="0"/>
              <a:t>multimedia</a:t>
            </a:r>
            <a:r>
              <a:rPr lang="en-US" dirty="0" smtClean="0"/>
              <a:t>.</a:t>
            </a:r>
            <a:endParaRPr lang="en-US" dirty="0"/>
          </a:p>
        </p:txBody>
      </p:sp>
    </p:spTree>
    <p:extLst>
      <p:ext uri="{BB962C8B-B14F-4D97-AF65-F5344CB8AC3E}">
        <p14:creationId xmlns:p14="http://schemas.microsoft.com/office/powerpoint/2010/main" val="3266665673"/>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Content Placeholder 1"/>
          <p:cNvSpPr>
            <a:spLocks noGrp="1"/>
          </p:cNvSpPr>
          <p:nvPr>
            <p:ph type="body" sz="quarter" idx="11"/>
          </p:nvPr>
        </p:nvSpPr>
        <p:spPr>
          <a:xfrm>
            <a:off x="150125" y="145140"/>
            <a:ext cx="8229600" cy="578043"/>
          </a:xfrm>
        </p:spPr>
        <p:txBody>
          <a:bodyPr/>
          <a:lstStyle/>
          <a:p>
            <a:pPr algn="just">
              <a:lnSpc>
                <a:spcPct val="115000"/>
              </a:lnSpc>
            </a:pPr>
            <a:r>
              <a:rPr lang="en-US" dirty="0"/>
              <a:t>New Elements in HTML5</a:t>
            </a:r>
            <a:endParaRPr lang="en-US" dirty="0" smtClean="0"/>
          </a:p>
        </p:txBody>
      </p:sp>
      <p:sp>
        <p:nvSpPr>
          <p:cNvPr id="2" name="Text Placeholder 1"/>
          <p:cNvSpPr>
            <a:spLocks noGrp="1"/>
          </p:cNvSpPr>
          <p:nvPr>
            <p:ph type="body" sz="quarter" idx="16"/>
          </p:nvPr>
        </p:nvSpPr>
        <p:spPr>
          <a:xfrm>
            <a:off x="457200" y="1752600"/>
            <a:ext cx="8240713" cy="4473575"/>
          </a:xfrm>
        </p:spPr>
        <p:txBody>
          <a:bodyPr/>
          <a:lstStyle/>
          <a:p>
            <a:pPr algn="just">
              <a:lnSpc>
                <a:spcPct val="115000"/>
              </a:lnSpc>
            </a:pPr>
            <a:r>
              <a:rPr lang="en-US" sz="2000" dirty="0"/>
              <a:t>HTML5 includes new elements for better structure, drawing, media content and better form handling</a:t>
            </a:r>
          </a:p>
          <a:p>
            <a:pPr algn="just">
              <a:lnSpc>
                <a:spcPct val="115000"/>
              </a:lnSpc>
            </a:pPr>
            <a:endParaRPr lang="en-US" sz="2000" dirty="0" smtClean="0"/>
          </a:p>
          <a:p>
            <a:pPr algn="just">
              <a:lnSpc>
                <a:spcPct val="115000"/>
              </a:lnSpc>
            </a:pPr>
            <a:r>
              <a:rPr lang="en-US" sz="2000" dirty="0" smtClean="0"/>
              <a:t>New </a:t>
            </a:r>
            <a:r>
              <a:rPr lang="en-US" sz="2000" dirty="0"/>
              <a:t>media elements like &lt;audio&gt;, &lt;video&gt;,&lt;source&gt; </a:t>
            </a:r>
          </a:p>
          <a:p>
            <a:pPr algn="just">
              <a:lnSpc>
                <a:spcPct val="115000"/>
              </a:lnSpc>
            </a:pPr>
            <a:endParaRPr lang="en-US" sz="2000" dirty="0" smtClean="0"/>
          </a:p>
          <a:p>
            <a:pPr algn="just">
              <a:lnSpc>
                <a:spcPct val="115000"/>
              </a:lnSpc>
            </a:pPr>
            <a:r>
              <a:rPr lang="en-US" sz="2000" dirty="0" smtClean="0"/>
              <a:t>Canvas </a:t>
            </a:r>
            <a:r>
              <a:rPr lang="en-US" sz="2000" dirty="0"/>
              <a:t>element &lt;canvas&gt; uses JavaScript to make drawing on a web page</a:t>
            </a:r>
          </a:p>
          <a:p>
            <a:pPr algn="just">
              <a:lnSpc>
                <a:spcPct val="115000"/>
              </a:lnSpc>
            </a:pPr>
            <a:endParaRPr lang="en-US" sz="2000" dirty="0" smtClean="0"/>
          </a:p>
          <a:p>
            <a:pPr algn="just">
              <a:lnSpc>
                <a:spcPct val="115000"/>
              </a:lnSpc>
            </a:pPr>
            <a:r>
              <a:rPr lang="en-US" sz="2000" dirty="0" smtClean="0"/>
              <a:t>The </a:t>
            </a:r>
            <a:r>
              <a:rPr lang="en-US" sz="2000" dirty="0"/>
              <a:t>Input elements type attribute has many new values, for better input control before sending it to the server</a:t>
            </a:r>
          </a:p>
          <a:p>
            <a:endParaRPr lang="en-US" dirty="0"/>
          </a:p>
        </p:txBody>
      </p:sp>
    </p:spTree>
    <p:extLst>
      <p:ext uri="{BB962C8B-B14F-4D97-AF65-F5344CB8AC3E}">
        <p14:creationId xmlns:p14="http://schemas.microsoft.com/office/powerpoint/2010/main" val="2464009448"/>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166454" y="145140"/>
            <a:ext cx="8229600" cy="553998"/>
          </a:xfrm>
        </p:spPr>
        <p:txBody>
          <a:bodyPr/>
          <a:lstStyle/>
          <a:p>
            <a:r>
              <a:rPr lang="en-US" dirty="0"/>
              <a:t>Some new markup elements</a:t>
            </a:r>
          </a:p>
        </p:txBody>
      </p:sp>
      <p:graphicFrame>
        <p:nvGraphicFramePr>
          <p:cNvPr id="395267" name="Group 3"/>
          <p:cNvGraphicFramePr>
            <a:graphicFrameLocks noGrp="1"/>
          </p:cNvGraphicFramePr>
          <p:nvPr>
            <p:ph idx="4294967295"/>
            <p:extLst>
              <p:ext uri="{D42A27DB-BD31-4B8C-83A1-F6EECF244321}">
                <p14:modId xmlns:p14="http://schemas.microsoft.com/office/powerpoint/2010/main" val="4135300152"/>
              </p:ext>
            </p:extLst>
          </p:nvPr>
        </p:nvGraphicFramePr>
        <p:xfrm>
          <a:off x="457200" y="1828800"/>
          <a:ext cx="8229600" cy="4830764"/>
        </p:xfrm>
        <a:graphic>
          <a:graphicData uri="http://schemas.openxmlformats.org/drawingml/2006/table">
            <a:tbl>
              <a:tblPr/>
              <a:tblGrid>
                <a:gridCol w="1371600"/>
                <a:gridCol w="6858000"/>
              </a:tblGrid>
              <a:tr h="640073">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1800" b="0" i="0" u="none" strike="noStrike" cap="none" normalizeH="0" baseline="0" dirty="0" smtClean="0">
                          <a:ln>
                            <a:noFill/>
                          </a:ln>
                          <a:solidFill>
                            <a:schemeClr val="tx1"/>
                          </a:solidFill>
                          <a:effectLst/>
                          <a:latin typeface="+mn-lt"/>
                        </a:rPr>
                        <a:t>&lt;article&gt;</a:t>
                      </a:r>
                    </a:p>
                  </a:txBody>
                  <a:tcPr marT="45717" marB="4571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1800" b="0" i="0" u="none" strike="noStrike" cap="none" normalizeH="0" baseline="0" dirty="0" smtClean="0">
                          <a:ln>
                            <a:noFill/>
                          </a:ln>
                          <a:solidFill>
                            <a:schemeClr val="tx1"/>
                          </a:solidFill>
                          <a:effectLst/>
                          <a:latin typeface="+mn-lt"/>
                        </a:rPr>
                        <a:t>Used to specify a news-article, blog post, forum post, or other articles which can be distributed independently from the rest of the site </a:t>
                      </a:r>
                    </a:p>
                  </a:txBody>
                  <a:tcPr marT="45717" marB="4571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990527">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1800" b="0" i="0" u="none" strike="noStrike" cap="none" normalizeH="0" baseline="0" smtClean="0">
                          <a:ln>
                            <a:noFill/>
                          </a:ln>
                          <a:solidFill>
                            <a:schemeClr val="tx1"/>
                          </a:solidFill>
                          <a:effectLst/>
                          <a:latin typeface="+mn-lt"/>
                        </a:rPr>
                        <a:t>&lt;mark&gt;</a:t>
                      </a:r>
                    </a:p>
                  </a:txBody>
                  <a:tcPr marT="45717" marB="4571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1800" b="0" i="0" u="none" strike="noStrike" cap="none" normalizeH="0" baseline="0" smtClean="0">
                          <a:ln>
                            <a:noFill/>
                          </a:ln>
                          <a:solidFill>
                            <a:schemeClr val="tx1"/>
                          </a:solidFill>
                          <a:effectLst/>
                          <a:latin typeface="+mn-lt"/>
                        </a:rPr>
                        <a:t>For text that should be highlighted </a:t>
                      </a:r>
                    </a:p>
                    <a:p>
                      <a:pPr marL="0" marR="0" lvl="0" indent="0" algn="l" defTabSz="914400" rtl="0" eaLnBrk="0" fontAlgn="base" latinLnBrk="0" hangingPunct="0">
                        <a:lnSpc>
                          <a:spcPct val="100000"/>
                        </a:lnSpc>
                        <a:spcBef>
                          <a:spcPct val="20000"/>
                        </a:spcBef>
                        <a:spcAft>
                          <a:spcPct val="0"/>
                        </a:spcAft>
                        <a:buClrTx/>
                        <a:buSzTx/>
                        <a:buFont typeface="Arial" charset="0"/>
                        <a:buNone/>
                        <a:tabLst/>
                      </a:pPr>
                      <a:endParaRPr kumimoji="0" lang="en-US" sz="1800" b="0" i="0" u="none" strike="noStrike" cap="none" normalizeH="0" baseline="0" smtClean="0">
                        <a:ln>
                          <a:noFill/>
                        </a:ln>
                        <a:solidFill>
                          <a:schemeClr val="tx1"/>
                        </a:solidFill>
                        <a:effectLst/>
                        <a:latin typeface="+mn-lt"/>
                      </a:endParaRPr>
                    </a:p>
                  </a:txBody>
                  <a:tcPr marT="45717" marB="4571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676276">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1800" b="0" i="0" u="none" strike="noStrike" cap="none" normalizeH="0" baseline="0" smtClean="0">
                          <a:ln>
                            <a:noFill/>
                          </a:ln>
                          <a:solidFill>
                            <a:schemeClr val="tx1"/>
                          </a:solidFill>
                          <a:effectLst/>
                          <a:latin typeface="+mn-lt"/>
                        </a:rPr>
                        <a:t>&lt;meter&gt;</a:t>
                      </a:r>
                    </a:p>
                  </a:txBody>
                  <a:tcPr marT="45717" marB="4571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1800" b="0" i="0" u="none" strike="noStrike" cap="none" normalizeH="0" baseline="0" smtClean="0">
                          <a:ln>
                            <a:noFill/>
                          </a:ln>
                          <a:solidFill>
                            <a:schemeClr val="tx1"/>
                          </a:solidFill>
                          <a:effectLst/>
                          <a:latin typeface="+mn-lt"/>
                        </a:rPr>
                        <a:t>For a measurement, used only if the maximum and minimum values are known </a:t>
                      </a:r>
                    </a:p>
                    <a:p>
                      <a:pPr marL="0" marR="0" lvl="0" indent="0" algn="l" defTabSz="914400" rtl="0" eaLnBrk="0" fontAlgn="base" latinLnBrk="0" hangingPunct="0">
                        <a:lnSpc>
                          <a:spcPct val="100000"/>
                        </a:lnSpc>
                        <a:spcBef>
                          <a:spcPct val="20000"/>
                        </a:spcBef>
                        <a:spcAft>
                          <a:spcPct val="0"/>
                        </a:spcAft>
                        <a:buClrTx/>
                        <a:buSzTx/>
                        <a:buFont typeface="Arial" charset="0"/>
                        <a:buNone/>
                        <a:tabLst/>
                      </a:pPr>
                      <a:endParaRPr kumimoji="0" lang="en-US" sz="1800" b="0" i="0" u="none" strike="noStrike" cap="none" normalizeH="0" baseline="0" smtClean="0">
                        <a:ln>
                          <a:noFill/>
                        </a:ln>
                        <a:solidFill>
                          <a:schemeClr val="tx1"/>
                        </a:solidFill>
                        <a:effectLst/>
                        <a:latin typeface="+mn-lt"/>
                      </a:endParaRPr>
                    </a:p>
                  </a:txBody>
                  <a:tcPr marT="45717" marB="4571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523887">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1800" b="0" i="0" u="none" strike="noStrike" cap="none" normalizeH="0" baseline="0" smtClean="0">
                          <a:ln>
                            <a:noFill/>
                          </a:ln>
                          <a:solidFill>
                            <a:schemeClr val="tx1"/>
                          </a:solidFill>
                          <a:effectLst/>
                          <a:latin typeface="+mn-lt"/>
                        </a:rPr>
                        <a:t>&lt;progress&gt;</a:t>
                      </a:r>
                    </a:p>
                  </a:txBody>
                  <a:tcPr marT="45717" marB="4571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1800" b="0" i="0" u="none" strike="noStrike" cap="none" normalizeH="0" baseline="0" dirty="0" smtClean="0">
                          <a:ln>
                            <a:noFill/>
                          </a:ln>
                          <a:solidFill>
                            <a:schemeClr val="tx1"/>
                          </a:solidFill>
                          <a:effectLst/>
                          <a:latin typeface="+mn-lt"/>
                        </a:rPr>
                        <a:t>The &lt;progress&gt; tag represents the progress of a task </a:t>
                      </a:r>
                    </a:p>
                    <a:p>
                      <a:pPr marL="0" marR="0" lvl="0" indent="0" algn="l" defTabSz="914400" rtl="0" eaLnBrk="0" fontAlgn="base" latinLnBrk="0" hangingPunct="0">
                        <a:lnSpc>
                          <a:spcPct val="100000"/>
                        </a:lnSpc>
                        <a:spcBef>
                          <a:spcPct val="20000"/>
                        </a:spcBef>
                        <a:spcAft>
                          <a:spcPct val="0"/>
                        </a:spcAft>
                        <a:buClrTx/>
                        <a:buSzTx/>
                        <a:buFont typeface="Arial" charset="0"/>
                        <a:buNone/>
                        <a:tabLst/>
                      </a:pPr>
                      <a:endParaRPr kumimoji="0" lang="en-US" sz="1800" b="0" i="0" u="none" strike="noStrike" cap="none" normalizeH="0" baseline="0" dirty="0" smtClean="0">
                        <a:ln>
                          <a:noFill/>
                        </a:ln>
                        <a:solidFill>
                          <a:schemeClr val="tx1"/>
                        </a:solidFill>
                        <a:effectLst/>
                        <a:latin typeface="+mn-lt"/>
                      </a:endParaRPr>
                    </a:p>
                    <a:p>
                      <a:pPr marL="0" marR="0" lvl="0" indent="0" algn="l" defTabSz="914400" rtl="0" eaLnBrk="0" fontAlgn="base" latinLnBrk="0" hangingPunct="0">
                        <a:lnSpc>
                          <a:spcPct val="100000"/>
                        </a:lnSpc>
                        <a:spcBef>
                          <a:spcPct val="20000"/>
                        </a:spcBef>
                        <a:spcAft>
                          <a:spcPct val="0"/>
                        </a:spcAft>
                        <a:buClrTx/>
                        <a:buSzTx/>
                        <a:buFont typeface="Arial" charset="0"/>
                        <a:buNone/>
                        <a:tabLst/>
                      </a:pPr>
                      <a:endParaRPr kumimoji="0" lang="en-US" sz="1800" b="0" i="0" u="none" strike="noStrike" cap="none" normalizeH="0" baseline="0" dirty="0" smtClean="0">
                        <a:ln>
                          <a:noFill/>
                        </a:ln>
                        <a:solidFill>
                          <a:schemeClr val="tx1"/>
                        </a:solidFill>
                        <a:effectLst/>
                        <a:latin typeface="+mn-lt"/>
                      </a:endParaRPr>
                    </a:p>
                  </a:txBody>
                  <a:tcPr marT="45717" marB="4571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pic>
        <p:nvPicPr>
          <p:cNvPr id="80916" name="Picture 2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67400" y="2095500"/>
            <a:ext cx="2667000" cy="904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0917" name="Picture 2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67400" y="3543300"/>
            <a:ext cx="2695575" cy="1095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0918" name="Picture 2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10000" y="5118100"/>
            <a:ext cx="4772025"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39041171"/>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166454" y="210456"/>
            <a:ext cx="8229600" cy="553998"/>
          </a:xfrm>
        </p:spPr>
        <p:txBody>
          <a:bodyPr/>
          <a:lstStyle/>
          <a:p>
            <a:r>
              <a:rPr lang="en-US" dirty="0" smtClean="0"/>
              <a:t>Summary</a:t>
            </a:r>
            <a:endParaRPr lang="en-US" dirty="0"/>
          </a:p>
        </p:txBody>
      </p:sp>
      <p:sp>
        <p:nvSpPr>
          <p:cNvPr id="3" name="Text Placeholder 2"/>
          <p:cNvSpPr>
            <a:spLocks noGrp="1"/>
          </p:cNvSpPr>
          <p:nvPr>
            <p:ph type="body" sz="quarter" idx="16"/>
          </p:nvPr>
        </p:nvSpPr>
        <p:spPr>
          <a:xfrm>
            <a:off x="457200" y="1752600"/>
            <a:ext cx="8240713" cy="4473575"/>
          </a:xfrm>
        </p:spPr>
        <p:txBody>
          <a:bodyPr/>
          <a:lstStyle/>
          <a:p>
            <a:r>
              <a:rPr lang="en-US" dirty="0" smtClean="0"/>
              <a:t>At the end of this sub module:</a:t>
            </a:r>
          </a:p>
          <a:p>
            <a:pPr marL="0" indent="0">
              <a:buNone/>
            </a:pPr>
            <a:endParaRPr lang="en-US" dirty="0" smtClean="0"/>
          </a:p>
          <a:p>
            <a:pPr lvl="1"/>
            <a:r>
              <a:rPr lang="en-US" dirty="0" smtClean="0"/>
              <a:t>Understand HTML 5</a:t>
            </a:r>
          </a:p>
          <a:p>
            <a:pPr lvl="1"/>
            <a:r>
              <a:rPr lang="en-US" dirty="0" smtClean="0"/>
              <a:t>Different browser support for HTML 5</a:t>
            </a:r>
          </a:p>
          <a:p>
            <a:pPr lvl="1"/>
            <a:r>
              <a:rPr lang="en-US" dirty="0" smtClean="0"/>
              <a:t>Different HTML 5 elements</a:t>
            </a:r>
          </a:p>
          <a:p>
            <a:pPr lvl="1"/>
            <a:endParaRPr lang="en-US" dirty="0"/>
          </a:p>
        </p:txBody>
      </p:sp>
    </p:spTree>
    <p:extLst>
      <p:ext uri="{BB962C8B-B14F-4D97-AF65-F5344CB8AC3E}">
        <p14:creationId xmlns:p14="http://schemas.microsoft.com/office/powerpoint/2010/main" val="2467698163"/>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6"/>
          <p:cNvSpPr>
            <a:spLocks noGrp="1"/>
          </p:cNvSpPr>
          <p:nvPr>
            <p:ph type="body" sz="quarter" idx="11"/>
          </p:nvPr>
        </p:nvSpPr>
        <p:spPr>
          <a:xfrm>
            <a:off x="469901" y="2612799"/>
            <a:ext cx="8220074" cy="553998"/>
          </a:xfrm>
        </p:spPr>
        <p:txBody>
          <a:bodyPr/>
          <a:lstStyle/>
          <a:p>
            <a:pPr algn="ctr"/>
            <a:r>
              <a:rPr lang="en-US" dirty="0" smtClean="0">
                <a:solidFill>
                  <a:schemeClr val="tx1"/>
                </a:solidFill>
              </a:rPr>
              <a:t>HTML 5 </a:t>
            </a:r>
            <a:r>
              <a:rPr lang="en-US" dirty="0">
                <a:solidFill>
                  <a:schemeClr val="tx1"/>
                </a:solidFill>
              </a:rPr>
              <a:t>Structural Elements</a:t>
            </a:r>
          </a:p>
        </p:txBody>
      </p:sp>
    </p:spTree>
    <p:extLst>
      <p:ext uri="{BB962C8B-B14F-4D97-AF65-F5344CB8AC3E}">
        <p14:creationId xmlns:p14="http://schemas.microsoft.com/office/powerpoint/2010/main" val="2742000724"/>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117467" y="210456"/>
            <a:ext cx="8229600" cy="553998"/>
          </a:xfrm>
        </p:spPr>
        <p:txBody>
          <a:bodyPr/>
          <a:lstStyle/>
          <a:p>
            <a:r>
              <a:rPr lang="en-US" dirty="0" smtClean="0"/>
              <a:t>Objectives</a:t>
            </a:r>
            <a:endParaRPr lang="en-US" dirty="0"/>
          </a:p>
        </p:txBody>
      </p:sp>
      <p:sp>
        <p:nvSpPr>
          <p:cNvPr id="3" name="Text Placeholder 2"/>
          <p:cNvSpPr>
            <a:spLocks noGrp="1"/>
          </p:cNvSpPr>
          <p:nvPr>
            <p:ph type="body" sz="quarter" idx="16"/>
          </p:nvPr>
        </p:nvSpPr>
        <p:spPr>
          <a:xfrm>
            <a:off x="685800" y="1828800"/>
            <a:ext cx="8240713" cy="4473575"/>
          </a:xfrm>
        </p:spPr>
        <p:txBody>
          <a:bodyPr/>
          <a:lstStyle/>
          <a:p>
            <a:r>
              <a:rPr lang="en-US" sz="2000" dirty="0"/>
              <a:t>Explain the rationale behind the new HTML5 </a:t>
            </a:r>
            <a:r>
              <a:rPr lang="en-US" sz="2000" dirty="0" smtClean="0"/>
              <a:t>elements:</a:t>
            </a:r>
            <a:endParaRPr lang="en-US" sz="2000" dirty="0"/>
          </a:p>
          <a:p>
            <a:endParaRPr lang="en-US" sz="2000" dirty="0" smtClean="0"/>
          </a:p>
          <a:p>
            <a:r>
              <a:rPr lang="en-US" sz="2000" dirty="0" smtClean="0"/>
              <a:t>Describe </a:t>
            </a:r>
            <a:r>
              <a:rPr lang="en-US" sz="2000" dirty="0"/>
              <a:t>where and how to use the new HTML5 structural elements</a:t>
            </a:r>
          </a:p>
          <a:p>
            <a:endParaRPr lang="en-US" sz="2000" dirty="0" smtClean="0"/>
          </a:p>
          <a:p>
            <a:r>
              <a:rPr lang="en-US" sz="2000" dirty="0" smtClean="0"/>
              <a:t>Describe </a:t>
            </a:r>
            <a:r>
              <a:rPr lang="en-US" sz="2000" dirty="0"/>
              <a:t>what are the new semantic block-level elements</a:t>
            </a:r>
          </a:p>
          <a:p>
            <a:endParaRPr lang="en-US" sz="2000" dirty="0" smtClean="0"/>
          </a:p>
          <a:p>
            <a:r>
              <a:rPr lang="en-US" sz="2000" dirty="0" smtClean="0"/>
              <a:t>Describe </a:t>
            </a:r>
            <a:r>
              <a:rPr lang="en-US" sz="2000" dirty="0"/>
              <a:t>what are the new inline semantic elements</a:t>
            </a:r>
          </a:p>
          <a:p>
            <a:endParaRPr lang="en-US" sz="2000" dirty="0" smtClean="0"/>
          </a:p>
          <a:p>
            <a:r>
              <a:rPr lang="en-US" sz="2000" dirty="0" smtClean="0"/>
              <a:t>Describe </a:t>
            </a:r>
            <a:r>
              <a:rPr lang="en-US" sz="2000" dirty="0"/>
              <a:t>what are the new interactive elements</a:t>
            </a:r>
          </a:p>
          <a:p>
            <a:pPr marL="0" indent="0">
              <a:buNone/>
            </a:pPr>
            <a:endParaRPr lang="en-US" dirty="0"/>
          </a:p>
        </p:txBody>
      </p:sp>
    </p:spTree>
    <p:extLst>
      <p:ext uri="{BB962C8B-B14F-4D97-AF65-F5344CB8AC3E}">
        <p14:creationId xmlns:p14="http://schemas.microsoft.com/office/powerpoint/2010/main" val="647405912"/>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84809" y="210456"/>
            <a:ext cx="8229600" cy="553998"/>
          </a:xfrm>
        </p:spPr>
        <p:txBody>
          <a:bodyPr/>
          <a:lstStyle/>
          <a:p>
            <a:r>
              <a:rPr lang="en-US" dirty="0" smtClean="0"/>
              <a:t>New HTML 5 – Rationale Behind</a:t>
            </a:r>
            <a:endParaRPr lang="en-US" dirty="0"/>
          </a:p>
        </p:txBody>
      </p:sp>
      <p:sp>
        <p:nvSpPr>
          <p:cNvPr id="3" name="Text Placeholder 2"/>
          <p:cNvSpPr>
            <a:spLocks noGrp="1"/>
          </p:cNvSpPr>
          <p:nvPr>
            <p:ph type="body" sz="quarter" idx="16"/>
          </p:nvPr>
        </p:nvSpPr>
        <p:spPr>
          <a:xfrm>
            <a:off x="533400" y="1600200"/>
            <a:ext cx="8240713" cy="4473575"/>
          </a:xfrm>
        </p:spPr>
        <p:txBody>
          <a:bodyPr/>
          <a:lstStyle/>
          <a:p>
            <a:pPr marL="0" indent="0">
              <a:lnSpc>
                <a:spcPts val="2000"/>
              </a:lnSpc>
              <a:spcBef>
                <a:spcPts val="1500"/>
              </a:spcBef>
              <a:spcAft>
                <a:spcPts val="1000"/>
              </a:spcAft>
              <a:buClr>
                <a:srgbClr val="006699"/>
              </a:buClr>
              <a:buFontTx/>
              <a:buNone/>
            </a:pPr>
            <a:r>
              <a:rPr lang="en-US" sz="2000" dirty="0">
                <a:solidFill>
                  <a:srgbClr val="000000"/>
                </a:solidFill>
                <a:ea typeface="Times New Roman"/>
              </a:rPr>
              <a:t>New HTML5 elements enable:</a:t>
            </a:r>
          </a:p>
          <a:p>
            <a:pPr marL="342900" indent="-342900">
              <a:lnSpc>
                <a:spcPts val="2000"/>
              </a:lnSpc>
              <a:spcBef>
                <a:spcPts val="1500"/>
              </a:spcBef>
              <a:spcAft>
                <a:spcPts val="0"/>
              </a:spcAft>
              <a:buClr>
                <a:srgbClr val="006699"/>
              </a:buClr>
              <a:buFont typeface="Symbol"/>
              <a:buChar char=""/>
            </a:pPr>
            <a:r>
              <a:rPr lang="en-US" sz="2000" dirty="0">
                <a:solidFill>
                  <a:srgbClr val="000000"/>
                </a:solidFill>
                <a:ea typeface="Times New Roman"/>
              </a:rPr>
              <a:t>Accessibility</a:t>
            </a:r>
          </a:p>
          <a:p>
            <a:pPr marL="342900" indent="-342900">
              <a:lnSpc>
                <a:spcPts val="2000"/>
              </a:lnSpc>
              <a:spcBef>
                <a:spcPts val="1500"/>
              </a:spcBef>
              <a:spcAft>
                <a:spcPts val="0"/>
              </a:spcAft>
              <a:buClr>
                <a:srgbClr val="006699"/>
              </a:buClr>
              <a:buFont typeface="Symbol"/>
              <a:buChar char=""/>
            </a:pPr>
            <a:r>
              <a:rPr lang="en-US" sz="2000" dirty="0">
                <a:solidFill>
                  <a:srgbClr val="000000"/>
                </a:solidFill>
                <a:ea typeface="Times New Roman"/>
              </a:rPr>
              <a:t>Searchability</a:t>
            </a:r>
          </a:p>
          <a:p>
            <a:pPr marL="342900" indent="-342900">
              <a:lnSpc>
                <a:spcPts val="2000"/>
              </a:lnSpc>
              <a:spcBef>
                <a:spcPts val="1500"/>
              </a:spcBef>
              <a:spcAft>
                <a:spcPts val="0"/>
              </a:spcAft>
              <a:buClr>
                <a:srgbClr val="006699"/>
              </a:buClr>
              <a:buFont typeface="Symbol"/>
              <a:buChar char=""/>
            </a:pPr>
            <a:r>
              <a:rPr lang="en-US" sz="2000" dirty="0">
                <a:solidFill>
                  <a:srgbClr val="000000"/>
                </a:solidFill>
                <a:ea typeface="Times New Roman"/>
              </a:rPr>
              <a:t>Internationalization</a:t>
            </a:r>
          </a:p>
          <a:p>
            <a:pPr marL="342900" indent="-342900">
              <a:lnSpc>
                <a:spcPts val="2000"/>
              </a:lnSpc>
              <a:spcBef>
                <a:spcPts val="1500"/>
              </a:spcBef>
              <a:spcAft>
                <a:spcPts val="0"/>
              </a:spcAft>
              <a:buClr>
                <a:srgbClr val="006699"/>
              </a:buClr>
              <a:buFont typeface="Symbol"/>
              <a:buChar char=""/>
            </a:pPr>
            <a:r>
              <a:rPr lang="en-US" sz="2000" dirty="0">
                <a:solidFill>
                  <a:srgbClr val="000000"/>
                </a:solidFill>
                <a:ea typeface="Times New Roman"/>
              </a:rPr>
              <a:t>Interoperability</a:t>
            </a:r>
          </a:p>
          <a:p>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59443" y="3048000"/>
            <a:ext cx="3669489" cy="2797833"/>
          </a:xfrm>
          <a:prstGeom prst="rect">
            <a:avLst/>
          </a:prstGeom>
        </p:spPr>
      </p:pic>
    </p:spTree>
    <p:extLst>
      <p:ext uri="{BB962C8B-B14F-4D97-AF65-F5344CB8AC3E}">
        <p14:creationId xmlns:p14="http://schemas.microsoft.com/office/powerpoint/2010/main" val="3051622557"/>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166454" y="210456"/>
            <a:ext cx="8229600" cy="553998"/>
          </a:xfrm>
        </p:spPr>
        <p:txBody>
          <a:bodyPr/>
          <a:lstStyle/>
          <a:p>
            <a:r>
              <a:rPr lang="en-US" dirty="0"/>
              <a:t>The New Structural </a:t>
            </a:r>
            <a:r>
              <a:rPr lang="en-US" dirty="0" smtClean="0"/>
              <a:t>Elements</a:t>
            </a:r>
            <a:endParaRPr lang="en-US" dirty="0"/>
          </a:p>
        </p:txBody>
      </p:sp>
      <p:sp>
        <p:nvSpPr>
          <p:cNvPr id="3" name="Text Placeholder 2"/>
          <p:cNvSpPr>
            <a:spLocks noGrp="1"/>
          </p:cNvSpPr>
          <p:nvPr>
            <p:ph type="body" sz="quarter" idx="16"/>
          </p:nvPr>
        </p:nvSpPr>
        <p:spPr>
          <a:xfrm>
            <a:off x="457200" y="1752600"/>
            <a:ext cx="8240713" cy="4473575"/>
          </a:xfrm>
        </p:spPr>
        <p:txBody>
          <a:bodyPr>
            <a:normAutofit/>
          </a:bodyPr>
          <a:lstStyle/>
          <a:p>
            <a:pPr marL="342900" indent="-342900">
              <a:lnSpc>
                <a:spcPts val="2000"/>
              </a:lnSpc>
              <a:spcBef>
                <a:spcPts val="1500"/>
              </a:spcBef>
              <a:spcAft>
                <a:spcPts val="0"/>
              </a:spcAft>
              <a:buClr>
                <a:srgbClr val="006699"/>
              </a:buClr>
              <a:buFont typeface="Symbol"/>
              <a:buChar char=""/>
            </a:pPr>
            <a:r>
              <a:rPr lang="en-US" sz="1800" dirty="0">
                <a:solidFill>
                  <a:srgbClr val="000000"/>
                </a:solidFill>
                <a:ea typeface="Times New Roman"/>
              </a:rPr>
              <a:t>New structural HTML5 elements:</a:t>
            </a:r>
          </a:p>
          <a:p>
            <a:pPr lvl="1">
              <a:lnSpc>
                <a:spcPts val="2000"/>
              </a:lnSpc>
              <a:spcBef>
                <a:spcPts val="1500"/>
              </a:spcBef>
              <a:buClr>
                <a:srgbClr val="006699"/>
              </a:buClr>
              <a:buFont typeface="Courier New"/>
              <a:buChar char="o"/>
            </a:pPr>
            <a:r>
              <a:rPr lang="en-US" b="1" dirty="0">
                <a:solidFill>
                  <a:srgbClr val="000000"/>
                </a:solidFill>
                <a:ea typeface="Times New Roman"/>
                <a:cs typeface="Times New Roman"/>
              </a:rPr>
              <a:t>Article</a:t>
            </a:r>
            <a:endParaRPr lang="en-US" dirty="0">
              <a:solidFill>
                <a:srgbClr val="000000"/>
              </a:solidFill>
              <a:ea typeface="Times New Roman"/>
              <a:cs typeface="Times New Roman"/>
            </a:endParaRPr>
          </a:p>
          <a:p>
            <a:pPr lvl="1">
              <a:lnSpc>
                <a:spcPts val="2000"/>
              </a:lnSpc>
              <a:spcBef>
                <a:spcPts val="1500"/>
              </a:spcBef>
              <a:buClr>
                <a:srgbClr val="006699"/>
              </a:buClr>
              <a:buFont typeface="Courier New"/>
              <a:buChar char="o"/>
            </a:pPr>
            <a:r>
              <a:rPr lang="en-US" b="1" dirty="0">
                <a:solidFill>
                  <a:srgbClr val="000000"/>
                </a:solidFill>
                <a:ea typeface="Times New Roman"/>
                <a:cs typeface="Times New Roman"/>
              </a:rPr>
              <a:t>Footer</a:t>
            </a:r>
            <a:endParaRPr lang="en-US" dirty="0">
              <a:solidFill>
                <a:srgbClr val="000000"/>
              </a:solidFill>
              <a:ea typeface="Times New Roman"/>
              <a:cs typeface="Times New Roman"/>
            </a:endParaRPr>
          </a:p>
          <a:p>
            <a:pPr lvl="1">
              <a:lnSpc>
                <a:spcPts val="2000"/>
              </a:lnSpc>
              <a:spcBef>
                <a:spcPts val="1500"/>
              </a:spcBef>
              <a:buClr>
                <a:srgbClr val="006699"/>
              </a:buClr>
              <a:buFont typeface="Courier New"/>
              <a:buChar char="o"/>
            </a:pPr>
            <a:r>
              <a:rPr lang="en-US" b="1" dirty="0">
                <a:solidFill>
                  <a:srgbClr val="000000"/>
                </a:solidFill>
                <a:ea typeface="Times New Roman"/>
                <a:cs typeface="Times New Roman"/>
              </a:rPr>
              <a:t>Header</a:t>
            </a:r>
            <a:endParaRPr lang="en-US" dirty="0">
              <a:solidFill>
                <a:srgbClr val="000000"/>
              </a:solidFill>
              <a:ea typeface="Times New Roman"/>
              <a:cs typeface="Times New Roman"/>
            </a:endParaRPr>
          </a:p>
          <a:p>
            <a:pPr lvl="1">
              <a:lnSpc>
                <a:spcPts val="2000"/>
              </a:lnSpc>
              <a:spcBef>
                <a:spcPts val="1500"/>
              </a:spcBef>
              <a:buClr>
                <a:srgbClr val="006699"/>
              </a:buClr>
              <a:buFont typeface="Courier New"/>
              <a:buChar char="o"/>
            </a:pPr>
            <a:r>
              <a:rPr lang="en-US" b="1" dirty="0" err="1">
                <a:solidFill>
                  <a:srgbClr val="000000"/>
                </a:solidFill>
                <a:ea typeface="Times New Roman"/>
                <a:cs typeface="Times New Roman"/>
              </a:rPr>
              <a:t>Hgroup</a:t>
            </a:r>
            <a:endParaRPr lang="en-US" dirty="0">
              <a:solidFill>
                <a:srgbClr val="000000"/>
              </a:solidFill>
              <a:ea typeface="Times New Roman"/>
              <a:cs typeface="Times New Roman"/>
            </a:endParaRPr>
          </a:p>
          <a:p>
            <a:pPr lvl="1">
              <a:lnSpc>
                <a:spcPts val="2000"/>
              </a:lnSpc>
              <a:spcBef>
                <a:spcPts val="1500"/>
              </a:spcBef>
              <a:buClr>
                <a:srgbClr val="006699"/>
              </a:buClr>
              <a:buFont typeface="Courier New"/>
              <a:buChar char="o"/>
            </a:pPr>
            <a:r>
              <a:rPr lang="en-US" b="1" dirty="0">
                <a:solidFill>
                  <a:srgbClr val="000000"/>
                </a:solidFill>
                <a:ea typeface="Times New Roman"/>
                <a:cs typeface="Times New Roman"/>
              </a:rPr>
              <a:t>Section</a:t>
            </a:r>
            <a:endParaRPr lang="en-US" dirty="0">
              <a:solidFill>
                <a:srgbClr val="000000"/>
              </a:solidFill>
              <a:ea typeface="Times New Roman"/>
              <a:cs typeface="Times New Roman"/>
            </a:endParaRPr>
          </a:p>
          <a:p>
            <a:pPr lvl="1">
              <a:lnSpc>
                <a:spcPts val="2000"/>
              </a:lnSpc>
              <a:spcBef>
                <a:spcPts val="1500"/>
              </a:spcBef>
              <a:buClr>
                <a:srgbClr val="006699"/>
              </a:buClr>
              <a:buFont typeface="Courier New"/>
              <a:buChar char="o"/>
            </a:pPr>
            <a:r>
              <a:rPr lang="en-US" b="1" dirty="0">
                <a:solidFill>
                  <a:srgbClr val="000000"/>
                </a:solidFill>
                <a:ea typeface="Times New Roman"/>
                <a:cs typeface="Times New Roman"/>
              </a:rPr>
              <a:t>Address</a:t>
            </a:r>
            <a:endParaRPr lang="en-US" dirty="0">
              <a:solidFill>
                <a:srgbClr val="000000"/>
              </a:solidFill>
              <a:ea typeface="Times New Roman"/>
              <a:cs typeface="Times New Roman"/>
            </a:endParaRPr>
          </a:p>
          <a:p>
            <a:pPr lvl="1">
              <a:lnSpc>
                <a:spcPts val="2000"/>
              </a:lnSpc>
              <a:spcBef>
                <a:spcPts val="1500"/>
              </a:spcBef>
              <a:buClr>
                <a:srgbClr val="006699"/>
              </a:buClr>
              <a:buFont typeface="Courier New"/>
              <a:buChar char="o"/>
            </a:pPr>
            <a:r>
              <a:rPr lang="en-US" b="1" dirty="0" err="1">
                <a:solidFill>
                  <a:srgbClr val="000000"/>
                </a:solidFill>
                <a:ea typeface="Times New Roman"/>
                <a:cs typeface="Times New Roman"/>
              </a:rPr>
              <a:t>Nav</a:t>
            </a:r>
            <a:endParaRPr lang="en-US" dirty="0">
              <a:solidFill>
                <a:srgbClr val="000000"/>
              </a:solidFill>
              <a:ea typeface="Times New Roman"/>
              <a:cs typeface="Times New Roman"/>
            </a:endParaRPr>
          </a:p>
          <a:p>
            <a:pPr lvl="1">
              <a:lnSpc>
                <a:spcPts val="2000"/>
              </a:lnSpc>
              <a:spcBef>
                <a:spcPts val="1500"/>
              </a:spcBef>
              <a:buClr>
                <a:srgbClr val="006699"/>
              </a:buClr>
              <a:buFont typeface="Courier New"/>
              <a:buChar char="o"/>
            </a:pPr>
            <a:r>
              <a:rPr lang="en-US" b="1" dirty="0">
                <a:solidFill>
                  <a:srgbClr val="000000"/>
                </a:solidFill>
                <a:ea typeface="Times New Roman"/>
                <a:cs typeface="Times New Roman"/>
              </a:rPr>
              <a:t>Aside</a:t>
            </a:r>
            <a:endParaRPr lang="en-US" dirty="0">
              <a:solidFill>
                <a:srgbClr val="000000"/>
              </a:solidFill>
              <a:ea typeface="Times New Roman"/>
              <a:cs typeface="Times New Roman"/>
            </a:endParaRPr>
          </a:p>
          <a:p>
            <a:pPr marL="342900" indent="-342900">
              <a:lnSpc>
                <a:spcPts val="2000"/>
              </a:lnSpc>
              <a:spcBef>
                <a:spcPts val="1500"/>
              </a:spcBef>
              <a:spcAft>
                <a:spcPts val="0"/>
              </a:spcAft>
              <a:buClr>
                <a:srgbClr val="006699"/>
              </a:buClr>
              <a:buFont typeface="Symbol"/>
              <a:buChar char=""/>
            </a:pPr>
            <a:r>
              <a:rPr lang="en-US" sz="1800" dirty="0">
                <a:solidFill>
                  <a:srgbClr val="000000"/>
                </a:solidFill>
                <a:ea typeface="Times New Roman"/>
              </a:rPr>
              <a:t>No need for </a:t>
            </a:r>
            <a:r>
              <a:rPr lang="en-US" sz="1800" b="1" dirty="0">
                <a:solidFill>
                  <a:srgbClr val="000000"/>
                </a:solidFill>
                <a:ea typeface="Times New Roman"/>
              </a:rPr>
              <a:t>div</a:t>
            </a:r>
            <a:r>
              <a:rPr lang="en-US" sz="1800" dirty="0">
                <a:solidFill>
                  <a:srgbClr val="000000"/>
                </a:solidFill>
                <a:ea typeface="Times New Roman"/>
              </a:rPr>
              <a:t> elements all over the webpage</a:t>
            </a:r>
          </a:p>
          <a:p>
            <a:pPr marL="0" indent="0">
              <a:buNone/>
            </a:pPr>
            <a:endParaRPr lang="en-US" sz="1800"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28184" y="2277111"/>
            <a:ext cx="2969729" cy="3424552"/>
          </a:xfrm>
          <a:prstGeom prst="rect">
            <a:avLst/>
          </a:prstGeom>
        </p:spPr>
      </p:pic>
    </p:spTree>
    <p:extLst>
      <p:ext uri="{BB962C8B-B14F-4D97-AF65-F5344CB8AC3E}">
        <p14:creationId xmlns:p14="http://schemas.microsoft.com/office/powerpoint/2010/main" val="2872772787"/>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182783" y="210456"/>
            <a:ext cx="8229600" cy="553998"/>
          </a:xfrm>
        </p:spPr>
        <p:txBody>
          <a:bodyPr/>
          <a:lstStyle/>
          <a:p>
            <a:r>
              <a:rPr lang="en-US" dirty="0"/>
              <a:t>Semantic Block-Level Elements</a:t>
            </a:r>
          </a:p>
        </p:txBody>
      </p:sp>
      <p:sp>
        <p:nvSpPr>
          <p:cNvPr id="3" name="Text Placeholder 2"/>
          <p:cNvSpPr>
            <a:spLocks noGrp="1"/>
          </p:cNvSpPr>
          <p:nvPr>
            <p:ph type="body" sz="quarter" idx="16"/>
          </p:nvPr>
        </p:nvSpPr>
        <p:spPr>
          <a:xfrm>
            <a:off x="457200" y="1828800"/>
            <a:ext cx="8240713" cy="4473575"/>
          </a:xfrm>
        </p:spPr>
        <p:txBody>
          <a:bodyPr>
            <a:normAutofit/>
          </a:bodyPr>
          <a:lstStyle/>
          <a:p>
            <a:pPr>
              <a:buFontTx/>
              <a:buNone/>
            </a:pPr>
            <a:r>
              <a:rPr lang="en-US" sz="1800" dirty="0"/>
              <a:t>Semantic Block-Level Elements</a:t>
            </a:r>
          </a:p>
          <a:p>
            <a:endParaRPr lang="en-US" sz="1800" dirty="0" smtClean="0"/>
          </a:p>
          <a:p>
            <a:r>
              <a:rPr lang="en-US" sz="1800" dirty="0" smtClean="0"/>
              <a:t>Block </a:t>
            </a:r>
            <a:r>
              <a:rPr lang="en-US" sz="1800" dirty="0"/>
              <a:t>elements that have a specific semantic meaning</a:t>
            </a:r>
          </a:p>
          <a:p>
            <a:endParaRPr lang="en-US" sz="1800" dirty="0" smtClean="0"/>
          </a:p>
          <a:p>
            <a:r>
              <a:rPr lang="en-US" sz="1800" dirty="0" smtClean="0"/>
              <a:t>Include </a:t>
            </a:r>
            <a:r>
              <a:rPr lang="en-US" sz="1800" dirty="0"/>
              <a:t>the figure element</a:t>
            </a:r>
          </a:p>
          <a:p>
            <a:endParaRPr lang="en-US" sz="1800" dirty="0" smtClean="0"/>
          </a:p>
          <a:p>
            <a:endParaRPr lang="en-US" sz="1800" dirty="0"/>
          </a:p>
        </p:txBody>
      </p:sp>
      <p:sp>
        <p:nvSpPr>
          <p:cNvPr id="4" name="Rectangle 3"/>
          <p:cNvSpPr/>
          <p:nvPr/>
        </p:nvSpPr>
        <p:spPr>
          <a:xfrm>
            <a:off x="616237" y="3795411"/>
            <a:ext cx="5565913" cy="1077218"/>
          </a:xfrm>
          <a:prstGeom prst="rect">
            <a:avLst/>
          </a:prstGeom>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wrap="square">
            <a:spAutoFit/>
          </a:bodyPr>
          <a:lstStyle/>
          <a:p>
            <a:r>
              <a:rPr lang="en-US" sz="1600" dirty="0">
                <a:solidFill>
                  <a:srgbClr val="0000FF"/>
                </a:solidFill>
                <a:latin typeface="Consolas"/>
              </a:rPr>
              <a:t>&lt;</a:t>
            </a:r>
            <a:r>
              <a:rPr lang="en-US" sz="1600" dirty="0">
                <a:solidFill>
                  <a:srgbClr val="800000"/>
                </a:solidFill>
                <a:latin typeface="Consolas"/>
              </a:rPr>
              <a:t>figure</a:t>
            </a:r>
            <a:r>
              <a:rPr lang="en-US" sz="1600" dirty="0">
                <a:solidFill>
                  <a:srgbClr val="0000FF"/>
                </a:solidFill>
                <a:latin typeface="Consolas"/>
              </a:rPr>
              <a:t>&gt;</a:t>
            </a:r>
            <a:endParaRPr lang="en-US" sz="1600" dirty="0">
              <a:solidFill>
                <a:prstClr val="black"/>
              </a:solidFill>
              <a:latin typeface="Consolas"/>
            </a:endParaRPr>
          </a:p>
          <a:p>
            <a:r>
              <a:rPr lang="en-US" sz="1600" dirty="0">
                <a:solidFill>
                  <a:prstClr val="black"/>
                </a:solidFill>
                <a:latin typeface="Consolas"/>
              </a:rPr>
              <a:t>   </a:t>
            </a:r>
            <a:r>
              <a:rPr lang="en-US" sz="1600" dirty="0">
                <a:solidFill>
                  <a:srgbClr val="0000FF"/>
                </a:solidFill>
                <a:latin typeface="Consolas"/>
              </a:rPr>
              <a:t>&lt;</a:t>
            </a:r>
            <a:r>
              <a:rPr lang="en-US" sz="1600" dirty="0" err="1">
                <a:solidFill>
                  <a:srgbClr val="800000"/>
                </a:solidFill>
                <a:latin typeface="Consolas"/>
              </a:rPr>
              <a:t>img</a:t>
            </a:r>
            <a:r>
              <a:rPr lang="en-US" sz="1600" dirty="0">
                <a:solidFill>
                  <a:prstClr val="black"/>
                </a:solidFill>
                <a:latin typeface="Consolas"/>
              </a:rPr>
              <a:t> </a:t>
            </a:r>
            <a:r>
              <a:rPr lang="en-US" sz="1600" dirty="0" err="1">
                <a:solidFill>
                  <a:srgbClr val="FF0000"/>
                </a:solidFill>
                <a:latin typeface="Consolas"/>
              </a:rPr>
              <a:t>src</a:t>
            </a:r>
            <a:r>
              <a:rPr lang="en-US" sz="1600" dirty="0">
                <a:solidFill>
                  <a:srgbClr val="0000FF"/>
                </a:solidFill>
                <a:latin typeface="Consolas"/>
              </a:rPr>
              <a:t>="</a:t>
            </a:r>
            <a:r>
              <a:rPr lang="en-US" sz="1600" dirty="0" err="1">
                <a:solidFill>
                  <a:srgbClr val="0000FF"/>
                </a:solidFill>
                <a:latin typeface="Consolas"/>
              </a:rPr>
              <a:t>imageurl</a:t>
            </a:r>
            <a:r>
              <a:rPr lang="en-US" sz="1600" dirty="0">
                <a:solidFill>
                  <a:srgbClr val="0000FF"/>
                </a:solidFill>
                <a:latin typeface="Consolas"/>
              </a:rPr>
              <a:t>"</a:t>
            </a:r>
            <a:r>
              <a:rPr lang="en-US" sz="1600" dirty="0">
                <a:solidFill>
                  <a:prstClr val="black"/>
                </a:solidFill>
                <a:latin typeface="Consolas"/>
              </a:rPr>
              <a:t> </a:t>
            </a:r>
            <a:r>
              <a:rPr lang="en-US" sz="1600" dirty="0">
                <a:solidFill>
                  <a:srgbClr val="FF0000"/>
                </a:solidFill>
                <a:latin typeface="Consolas"/>
              </a:rPr>
              <a:t>alt</a:t>
            </a:r>
            <a:r>
              <a:rPr lang="en-US" sz="1600" dirty="0">
                <a:solidFill>
                  <a:srgbClr val="0000FF"/>
                </a:solidFill>
                <a:latin typeface="Consolas"/>
              </a:rPr>
              <a:t>="image alt"&gt;</a:t>
            </a:r>
            <a:endParaRPr lang="en-US" sz="1600" dirty="0">
              <a:solidFill>
                <a:prstClr val="black"/>
              </a:solidFill>
              <a:latin typeface="Consolas"/>
            </a:endParaRPr>
          </a:p>
          <a:p>
            <a:r>
              <a:rPr lang="en-US" sz="1600" dirty="0">
                <a:solidFill>
                  <a:prstClr val="black"/>
                </a:solidFill>
                <a:latin typeface="Consolas"/>
              </a:rPr>
              <a:t>   </a:t>
            </a:r>
            <a:r>
              <a:rPr lang="en-US" sz="1600" dirty="0">
                <a:solidFill>
                  <a:srgbClr val="0000FF"/>
                </a:solidFill>
                <a:latin typeface="Consolas"/>
              </a:rPr>
              <a:t>&lt;</a:t>
            </a:r>
            <a:r>
              <a:rPr lang="en-US" sz="1600" dirty="0" err="1" smtClean="0">
                <a:solidFill>
                  <a:srgbClr val="800000"/>
                </a:solidFill>
                <a:latin typeface="Consolas"/>
              </a:rPr>
              <a:t>figcaption</a:t>
            </a:r>
            <a:r>
              <a:rPr lang="en-US" sz="1600" dirty="0" smtClean="0">
                <a:solidFill>
                  <a:srgbClr val="0000FF"/>
                </a:solidFill>
                <a:latin typeface="Consolas"/>
              </a:rPr>
              <a:t>&gt;</a:t>
            </a:r>
            <a:r>
              <a:rPr lang="en-US" sz="1600" dirty="0" smtClean="0">
                <a:solidFill>
                  <a:prstClr val="black"/>
                </a:solidFill>
                <a:latin typeface="Consolas"/>
              </a:rPr>
              <a:t>Sports</a:t>
            </a:r>
            <a:r>
              <a:rPr lang="en-US" sz="1600" dirty="0" smtClean="0">
                <a:solidFill>
                  <a:srgbClr val="0000FF"/>
                </a:solidFill>
                <a:latin typeface="Consolas"/>
              </a:rPr>
              <a:t>&lt;/</a:t>
            </a:r>
            <a:r>
              <a:rPr lang="en-US" sz="1600" dirty="0" err="1">
                <a:solidFill>
                  <a:srgbClr val="800000"/>
                </a:solidFill>
                <a:latin typeface="Consolas"/>
              </a:rPr>
              <a:t>figcaption</a:t>
            </a:r>
            <a:r>
              <a:rPr lang="en-US" sz="1600" dirty="0">
                <a:solidFill>
                  <a:srgbClr val="0000FF"/>
                </a:solidFill>
                <a:latin typeface="Consolas"/>
              </a:rPr>
              <a:t>&gt;</a:t>
            </a:r>
            <a:endParaRPr lang="en-US" sz="1600" dirty="0">
              <a:solidFill>
                <a:prstClr val="black"/>
              </a:solidFill>
              <a:latin typeface="Consolas"/>
            </a:endParaRPr>
          </a:p>
          <a:p>
            <a:r>
              <a:rPr lang="en-US" sz="1600" dirty="0">
                <a:solidFill>
                  <a:srgbClr val="0000FF"/>
                </a:solidFill>
                <a:latin typeface="Consolas"/>
              </a:rPr>
              <a:t>&lt;/</a:t>
            </a:r>
            <a:r>
              <a:rPr lang="en-US" sz="1600" dirty="0">
                <a:solidFill>
                  <a:srgbClr val="800000"/>
                </a:solidFill>
                <a:latin typeface="Consolas"/>
              </a:rPr>
              <a:t>figure</a:t>
            </a:r>
            <a:r>
              <a:rPr lang="en-US" sz="1600" dirty="0">
                <a:solidFill>
                  <a:srgbClr val="0000FF"/>
                </a:solidFill>
                <a:latin typeface="Consolas"/>
              </a:rPr>
              <a:t>&gt;</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89847" y="5013016"/>
            <a:ext cx="1863213" cy="1960809"/>
          </a:xfrm>
          <a:prstGeom prst="rect">
            <a:avLst/>
          </a:prstGeom>
        </p:spPr>
      </p:pic>
    </p:spTree>
    <p:extLst>
      <p:ext uri="{BB962C8B-B14F-4D97-AF65-F5344CB8AC3E}">
        <p14:creationId xmlns:p14="http://schemas.microsoft.com/office/powerpoint/2010/main" val="80710716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t>Utility and the Priority of Constituencies</a:t>
            </a:r>
          </a:p>
        </p:txBody>
      </p:sp>
      <p:sp>
        <p:nvSpPr>
          <p:cNvPr id="3" name="Content Placeholder 2"/>
          <p:cNvSpPr>
            <a:spLocks noGrp="1"/>
          </p:cNvSpPr>
          <p:nvPr>
            <p:ph sz="quarter" idx="1"/>
          </p:nvPr>
        </p:nvSpPr>
        <p:spPr/>
        <p:txBody>
          <a:bodyPr/>
          <a:lstStyle/>
          <a:p>
            <a:r>
              <a:rPr lang="en-IN" dirty="0"/>
              <a:t>The HTML5 specification is written based upon a definite </a:t>
            </a:r>
            <a:r>
              <a:rPr lang="en-IN" i="1" dirty="0"/>
              <a:t>Priority of </a:t>
            </a:r>
            <a:r>
              <a:rPr lang="en-IN" i="1" dirty="0" smtClean="0"/>
              <a:t>Constituencies</a:t>
            </a:r>
          </a:p>
          <a:p>
            <a:r>
              <a:rPr lang="en-IN" dirty="0" smtClean="0"/>
              <a:t>“</a:t>
            </a:r>
            <a:r>
              <a:rPr lang="en-IN" dirty="0"/>
              <a:t>the user is king.” </a:t>
            </a:r>
            <a:r>
              <a:rPr lang="en-IN" dirty="0" smtClean="0"/>
              <a:t>the </a:t>
            </a:r>
            <a:r>
              <a:rPr lang="en-IN" dirty="0"/>
              <a:t>specification values users over authors, </a:t>
            </a:r>
            <a:r>
              <a:rPr lang="en-IN" dirty="0" smtClean="0"/>
              <a:t>over implementers </a:t>
            </a:r>
            <a:r>
              <a:rPr lang="en-IN" dirty="0"/>
              <a:t>(browsers), over </a:t>
            </a:r>
            <a:r>
              <a:rPr lang="en-IN" dirty="0" err="1"/>
              <a:t>specifiers</a:t>
            </a:r>
            <a:r>
              <a:rPr lang="en-IN" dirty="0"/>
              <a:t> (W3C/WHATWG), and over theoretical purity</a:t>
            </a:r>
            <a:r>
              <a:rPr lang="en-IN" dirty="0" smtClean="0"/>
              <a:t>.</a:t>
            </a:r>
          </a:p>
          <a:p>
            <a:r>
              <a:rPr lang="en-IN" dirty="0" smtClean="0"/>
              <a:t> </a:t>
            </a:r>
            <a:r>
              <a:rPr lang="en-IN" dirty="0"/>
              <a:t>As a result</a:t>
            </a:r>
            <a:r>
              <a:rPr lang="en-IN" dirty="0" smtClean="0"/>
              <a:t>, HTML5 </a:t>
            </a:r>
            <a:r>
              <a:rPr lang="en-IN" dirty="0"/>
              <a:t>is overwhelmingly </a:t>
            </a:r>
            <a:r>
              <a:rPr lang="en-IN" dirty="0" smtClean="0"/>
              <a:t>practical.</a:t>
            </a:r>
            <a:endParaRPr lang="en-IN" dirty="0"/>
          </a:p>
        </p:txBody>
      </p:sp>
    </p:spTree>
    <p:extLst>
      <p:ext uri="{BB962C8B-B14F-4D97-AF65-F5344CB8AC3E}">
        <p14:creationId xmlns:p14="http://schemas.microsoft.com/office/powerpoint/2010/main" val="2207437491"/>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182783" y="194127"/>
            <a:ext cx="8229600" cy="553998"/>
          </a:xfrm>
        </p:spPr>
        <p:txBody>
          <a:bodyPr/>
          <a:lstStyle/>
          <a:p>
            <a:r>
              <a:rPr lang="en-US" dirty="0"/>
              <a:t>Inline Semantic Elements</a:t>
            </a:r>
          </a:p>
        </p:txBody>
      </p:sp>
      <p:sp>
        <p:nvSpPr>
          <p:cNvPr id="3" name="Text Placeholder 2"/>
          <p:cNvSpPr>
            <a:spLocks noGrp="1"/>
          </p:cNvSpPr>
          <p:nvPr>
            <p:ph type="body" sz="quarter" idx="16"/>
          </p:nvPr>
        </p:nvSpPr>
        <p:spPr>
          <a:xfrm>
            <a:off x="444293" y="1676400"/>
            <a:ext cx="8240713" cy="4473575"/>
          </a:xfrm>
        </p:spPr>
        <p:txBody>
          <a:bodyPr>
            <a:normAutofit/>
          </a:bodyPr>
          <a:lstStyle/>
          <a:p>
            <a:pPr marL="342900" indent="-342900">
              <a:lnSpc>
                <a:spcPts val="2000"/>
              </a:lnSpc>
              <a:spcBef>
                <a:spcPts val="1500"/>
              </a:spcBef>
              <a:spcAft>
                <a:spcPts val="0"/>
              </a:spcAft>
              <a:buClr>
                <a:srgbClr val="006699"/>
              </a:buClr>
              <a:buFont typeface="Symbol"/>
              <a:buChar char=""/>
            </a:pPr>
            <a:r>
              <a:rPr lang="en-US" sz="1800" dirty="0">
                <a:ea typeface="Times New Roman"/>
                <a:cs typeface="Times New Roman"/>
              </a:rPr>
              <a:t>Inline elements affect their content.</a:t>
            </a:r>
          </a:p>
          <a:p>
            <a:pPr marL="342900" indent="-342900">
              <a:lnSpc>
                <a:spcPts val="2000"/>
              </a:lnSpc>
              <a:spcBef>
                <a:spcPts val="1500"/>
              </a:spcBef>
              <a:spcAft>
                <a:spcPts val="0"/>
              </a:spcAft>
              <a:buClr>
                <a:srgbClr val="006699"/>
              </a:buClr>
              <a:buFont typeface="Symbol"/>
              <a:buChar char=""/>
            </a:pPr>
            <a:r>
              <a:rPr lang="en-US" sz="1800" dirty="0">
                <a:ea typeface="Times New Roman"/>
                <a:cs typeface="Times New Roman"/>
              </a:rPr>
              <a:t>Examples:</a:t>
            </a:r>
          </a:p>
          <a:p>
            <a:pPr lvl="1">
              <a:lnSpc>
                <a:spcPts val="2000"/>
              </a:lnSpc>
              <a:spcBef>
                <a:spcPts val="1500"/>
              </a:spcBef>
              <a:buClr>
                <a:srgbClr val="006699"/>
              </a:buClr>
              <a:buFont typeface="Courier New"/>
              <a:buChar char="o"/>
            </a:pPr>
            <a:r>
              <a:rPr lang="en-US" b="1" dirty="0">
                <a:ea typeface="Times New Roman"/>
                <a:cs typeface="Times New Roman"/>
              </a:rPr>
              <a:t>Mark</a:t>
            </a:r>
            <a:endParaRPr lang="en-US" dirty="0">
              <a:ea typeface="Times New Roman"/>
              <a:cs typeface="Times New Roman"/>
            </a:endParaRPr>
          </a:p>
          <a:p>
            <a:pPr lvl="1">
              <a:lnSpc>
                <a:spcPts val="2000"/>
              </a:lnSpc>
              <a:spcBef>
                <a:spcPts val="1500"/>
              </a:spcBef>
              <a:buClr>
                <a:srgbClr val="006699"/>
              </a:buClr>
              <a:buFont typeface="Courier New"/>
              <a:buChar char="o"/>
            </a:pPr>
            <a:r>
              <a:rPr lang="en-US" b="1" dirty="0">
                <a:ea typeface="Times New Roman"/>
                <a:cs typeface="Times New Roman"/>
              </a:rPr>
              <a:t>Meter</a:t>
            </a:r>
            <a:endParaRPr lang="en-US" dirty="0">
              <a:ea typeface="Times New Roman"/>
              <a:cs typeface="Times New Roman"/>
            </a:endParaRPr>
          </a:p>
          <a:p>
            <a:pPr lvl="1">
              <a:lnSpc>
                <a:spcPts val="2000"/>
              </a:lnSpc>
              <a:spcBef>
                <a:spcPts val="1500"/>
              </a:spcBef>
              <a:buClr>
                <a:srgbClr val="006699"/>
              </a:buClr>
              <a:buFont typeface="Courier New"/>
              <a:buChar char="o"/>
            </a:pPr>
            <a:r>
              <a:rPr lang="en-US" b="1" dirty="0">
                <a:ea typeface="Times New Roman"/>
                <a:cs typeface="Times New Roman"/>
              </a:rPr>
              <a:t>Progress</a:t>
            </a:r>
            <a:endParaRPr lang="en-US" dirty="0">
              <a:ea typeface="Times New Roman"/>
              <a:cs typeface="Times New Roman"/>
            </a:endParaRPr>
          </a:p>
          <a:p>
            <a:pPr lvl="1">
              <a:lnSpc>
                <a:spcPts val="2000"/>
              </a:lnSpc>
              <a:spcBef>
                <a:spcPts val="1500"/>
              </a:spcBef>
              <a:buClr>
                <a:srgbClr val="006699"/>
              </a:buClr>
              <a:buFont typeface="Courier New"/>
              <a:buChar char="o"/>
            </a:pPr>
            <a:r>
              <a:rPr lang="en-US" b="1" dirty="0">
                <a:ea typeface="Times New Roman"/>
                <a:cs typeface="Times New Roman"/>
              </a:rPr>
              <a:t>Output</a:t>
            </a:r>
            <a:endParaRPr lang="en-US" dirty="0">
              <a:ea typeface="Times New Roman"/>
              <a:cs typeface="Times New Roman"/>
            </a:endParaRPr>
          </a:p>
          <a:p>
            <a:pPr lvl="1">
              <a:lnSpc>
                <a:spcPts val="2000"/>
              </a:lnSpc>
              <a:spcBef>
                <a:spcPts val="1500"/>
              </a:spcBef>
              <a:buClr>
                <a:srgbClr val="006699"/>
              </a:buClr>
              <a:buFont typeface="Courier New"/>
              <a:buChar char="o"/>
            </a:pPr>
            <a:r>
              <a:rPr lang="en-US" b="1" dirty="0">
                <a:ea typeface="Times New Roman"/>
                <a:cs typeface="Arial"/>
              </a:rPr>
              <a:t>Time</a:t>
            </a:r>
            <a:endParaRPr lang="en-US" dirty="0">
              <a:ea typeface="Times New Roman"/>
              <a:cs typeface="Times New Roman"/>
            </a:endParaRPr>
          </a:p>
          <a:p>
            <a:endParaRPr lang="en-US" sz="1800" dirty="0" smtClean="0"/>
          </a:p>
          <a:p>
            <a:endParaRPr lang="en-US" sz="1800" dirty="0"/>
          </a:p>
        </p:txBody>
      </p:sp>
      <p:sp>
        <p:nvSpPr>
          <p:cNvPr id="4" name="Rectangle 3"/>
          <p:cNvSpPr/>
          <p:nvPr/>
        </p:nvSpPr>
        <p:spPr>
          <a:xfrm>
            <a:off x="181646" y="4807212"/>
            <a:ext cx="8813260" cy="1384995"/>
          </a:xfrm>
          <a:prstGeom prst="rect">
            <a:avLst/>
          </a:prstGeom>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wrap="square">
            <a:spAutoFit/>
          </a:bodyPr>
          <a:lstStyle/>
          <a:p>
            <a:r>
              <a:rPr lang="en-US" sz="1400" dirty="0">
                <a:latin typeface="Consolas"/>
              </a:rPr>
              <a:t>This is </a:t>
            </a:r>
            <a:r>
              <a:rPr lang="en-US" sz="1400" dirty="0">
                <a:solidFill>
                  <a:srgbClr val="0000FF"/>
                </a:solidFill>
                <a:latin typeface="Consolas"/>
              </a:rPr>
              <a:t>&lt;</a:t>
            </a:r>
            <a:r>
              <a:rPr lang="en-US" sz="1400" dirty="0">
                <a:solidFill>
                  <a:srgbClr val="800000"/>
                </a:solidFill>
                <a:latin typeface="Consolas"/>
              </a:rPr>
              <a:t>mark</a:t>
            </a:r>
            <a:r>
              <a:rPr lang="en-US" sz="1400" dirty="0">
                <a:solidFill>
                  <a:srgbClr val="0000FF"/>
                </a:solidFill>
                <a:latin typeface="Consolas"/>
              </a:rPr>
              <a:t>&gt;</a:t>
            </a:r>
            <a:r>
              <a:rPr lang="en-US" sz="1400" dirty="0">
                <a:solidFill>
                  <a:prstClr val="black"/>
                </a:solidFill>
                <a:latin typeface="Consolas"/>
              </a:rPr>
              <a:t>marked</a:t>
            </a:r>
            <a:r>
              <a:rPr lang="en-US" sz="1400" dirty="0">
                <a:solidFill>
                  <a:srgbClr val="0000FF"/>
                </a:solidFill>
                <a:latin typeface="Consolas"/>
              </a:rPr>
              <a:t>&lt;/</a:t>
            </a:r>
            <a:r>
              <a:rPr lang="en-US" sz="1400" dirty="0">
                <a:solidFill>
                  <a:srgbClr val="800000"/>
                </a:solidFill>
                <a:latin typeface="Consolas"/>
              </a:rPr>
              <a:t>mark</a:t>
            </a:r>
            <a:r>
              <a:rPr lang="en-US" sz="1400" dirty="0">
                <a:solidFill>
                  <a:srgbClr val="0000FF"/>
                </a:solidFill>
                <a:latin typeface="Consolas"/>
              </a:rPr>
              <a:t>&gt;</a:t>
            </a:r>
            <a:r>
              <a:rPr lang="en-US" sz="1400" dirty="0">
                <a:solidFill>
                  <a:prstClr val="black"/>
                </a:solidFill>
                <a:latin typeface="Consolas"/>
              </a:rPr>
              <a:t> text</a:t>
            </a:r>
          </a:p>
          <a:p>
            <a:r>
              <a:rPr lang="en-US" sz="1400" dirty="0">
                <a:solidFill>
                  <a:srgbClr val="0000FF"/>
                </a:solidFill>
                <a:latin typeface="Consolas"/>
              </a:rPr>
              <a:t>&lt;</a:t>
            </a:r>
            <a:r>
              <a:rPr lang="en-US" sz="1400" dirty="0">
                <a:solidFill>
                  <a:srgbClr val="800000"/>
                </a:solidFill>
                <a:latin typeface="Consolas"/>
              </a:rPr>
              <a:t>meter</a:t>
            </a:r>
            <a:r>
              <a:rPr lang="en-US" sz="1400" dirty="0">
                <a:solidFill>
                  <a:prstClr val="black"/>
                </a:solidFill>
                <a:latin typeface="Consolas"/>
              </a:rPr>
              <a:t> </a:t>
            </a:r>
            <a:r>
              <a:rPr lang="en-US" sz="1400" dirty="0">
                <a:solidFill>
                  <a:srgbClr val="FF0000"/>
                </a:solidFill>
                <a:latin typeface="Consolas"/>
              </a:rPr>
              <a:t>value</a:t>
            </a:r>
            <a:r>
              <a:rPr lang="en-US" sz="1400" dirty="0">
                <a:solidFill>
                  <a:srgbClr val="0000FF"/>
                </a:solidFill>
                <a:latin typeface="Consolas"/>
              </a:rPr>
              <a:t>="70"</a:t>
            </a:r>
            <a:r>
              <a:rPr lang="en-US" sz="1400" dirty="0">
                <a:solidFill>
                  <a:prstClr val="black"/>
                </a:solidFill>
                <a:latin typeface="Consolas"/>
              </a:rPr>
              <a:t> </a:t>
            </a:r>
            <a:r>
              <a:rPr lang="en-US" sz="1400" dirty="0">
                <a:solidFill>
                  <a:srgbClr val="FF0000"/>
                </a:solidFill>
                <a:latin typeface="Consolas"/>
              </a:rPr>
              <a:t>min</a:t>
            </a:r>
            <a:r>
              <a:rPr lang="en-US" sz="1400" dirty="0">
                <a:solidFill>
                  <a:srgbClr val="0000FF"/>
                </a:solidFill>
                <a:latin typeface="Consolas"/>
              </a:rPr>
              <a:t>="0"</a:t>
            </a:r>
            <a:r>
              <a:rPr lang="en-US" sz="1400" dirty="0">
                <a:solidFill>
                  <a:prstClr val="black"/>
                </a:solidFill>
                <a:latin typeface="Consolas"/>
              </a:rPr>
              <a:t> </a:t>
            </a:r>
            <a:r>
              <a:rPr lang="en-US" sz="1400" dirty="0">
                <a:solidFill>
                  <a:srgbClr val="FF0000"/>
                </a:solidFill>
                <a:latin typeface="Consolas"/>
              </a:rPr>
              <a:t>max</a:t>
            </a:r>
            <a:r>
              <a:rPr lang="en-US" sz="1400" dirty="0">
                <a:solidFill>
                  <a:srgbClr val="0000FF"/>
                </a:solidFill>
                <a:latin typeface="Consolas"/>
              </a:rPr>
              <a:t>="100"</a:t>
            </a:r>
            <a:r>
              <a:rPr lang="en-US" sz="1400" dirty="0">
                <a:solidFill>
                  <a:prstClr val="black"/>
                </a:solidFill>
                <a:latin typeface="Consolas"/>
              </a:rPr>
              <a:t> </a:t>
            </a:r>
            <a:r>
              <a:rPr lang="en-US" sz="1400" dirty="0">
                <a:solidFill>
                  <a:srgbClr val="FF0000"/>
                </a:solidFill>
                <a:latin typeface="Consolas"/>
              </a:rPr>
              <a:t>low</a:t>
            </a:r>
            <a:r>
              <a:rPr lang="en-US" sz="1400" dirty="0">
                <a:solidFill>
                  <a:srgbClr val="0000FF"/>
                </a:solidFill>
                <a:latin typeface="Consolas"/>
              </a:rPr>
              <a:t>="54"</a:t>
            </a:r>
            <a:r>
              <a:rPr lang="en-US" sz="1400" dirty="0">
                <a:solidFill>
                  <a:prstClr val="black"/>
                </a:solidFill>
                <a:latin typeface="Consolas"/>
              </a:rPr>
              <a:t> </a:t>
            </a:r>
            <a:r>
              <a:rPr lang="en-US" sz="1400" dirty="0">
                <a:solidFill>
                  <a:srgbClr val="FF0000"/>
                </a:solidFill>
                <a:latin typeface="Consolas"/>
              </a:rPr>
              <a:t>high</a:t>
            </a:r>
            <a:r>
              <a:rPr lang="en-US" sz="1400" dirty="0">
                <a:solidFill>
                  <a:srgbClr val="0000FF"/>
                </a:solidFill>
                <a:latin typeface="Consolas"/>
              </a:rPr>
              <a:t>="100"</a:t>
            </a:r>
            <a:r>
              <a:rPr lang="en-US" sz="1400" dirty="0">
                <a:solidFill>
                  <a:prstClr val="black"/>
                </a:solidFill>
                <a:latin typeface="Consolas"/>
              </a:rPr>
              <a:t> </a:t>
            </a:r>
            <a:r>
              <a:rPr lang="en-US" sz="1400" dirty="0">
                <a:solidFill>
                  <a:srgbClr val="FF0000"/>
                </a:solidFill>
                <a:latin typeface="Consolas"/>
              </a:rPr>
              <a:t>optimum</a:t>
            </a:r>
            <a:r>
              <a:rPr lang="en-US" sz="1400" dirty="0">
                <a:solidFill>
                  <a:srgbClr val="0000FF"/>
                </a:solidFill>
                <a:latin typeface="Consolas"/>
              </a:rPr>
              <a:t>="100"&gt;</a:t>
            </a:r>
            <a:r>
              <a:rPr lang="en-US" sz="1400" dirty="0">
                <a:solidFill>
                  <a:prstClr val="black"/>
                </a:solidFill>
                <a:latin typeface="Consolas"/>
              </a:rPr>
              <a:t>70</a:t>
            </a:r>
            <a:r>
              <a:rPr lang="en-US" sz="1400" dirty="0">
                <a:solidFill>
                  <a:srgbClr val="0000FF"/>
                </a:solidFill>
                <a:latin typeface="Consolas"/>
              </a:rPr>
              <a:t>&lt;/</a:t>
            </a:r>
            <a:r>
              <a:rPr lang="en-US" sz="1400" dirty="0">
                <a:solidFill>
                  <a:srgbClr val="800000"/>
                </a:solidFill>
                <a:latin typeface="Consolas"/>
              </a:rPr>
              <a:t>meter</a:t>
            </a:r>
            <a:r>
              <a:rPr lang="en-US" sz="1400" dirty="0">
                <a:solidFill>
                  <a:srgbClr val="0000FF"/>
                </a:solidFill>
                <a:latin typeface="Consolas"/>
              </a:rPr>
              <a:t>&gt;</a:t>
            </a:r>
            <a:endParaRPr lang="en-US" sz="1400" dirty="0">
              <a:solidFill>
                <a:prstClr val="black"/>
              </a:solidFill>
              <a:latin typeface="Consolas"/>
            </a:endParaRPr>
          </a:p>
          <a:p>
            <a:r>
              <a:rPr lang="en-US" sz="1400" dirty="0">
                <a:solidFill>
                  <a:prstClr val="black"/>
                </a:solidFill>
                <a:latin typeface="Consolas"/>
              </a:rPr>
              <a:t>Your download is </a:t>
            </a:r>
            <a:r>
              <a:rPr lang="en-US" sz="1400" dirty="0">
                <a:solidFill>
                  <a:srgbClr val="0000FF"/>
                </a:solidFill>
                <a:latin typeface="Consolas"/>
              </a:rPr>
              <a:t>&lt;</a:t>
            </a:r>
            <a:r>
              <a:rPr lang="en-US" sz="1400" dirty="0">
                <a:solidFill>
                  <a:srgbClr val="800000"/>
                </a:solidFill>
                <a:latin typeface="Consolas"/>
              </a:rPr>
              <a:t>progress</a:t>
            </a:r>
            <a:r>
              <a:rPr lang="en-US" sz="1400" dirty="0">
                <a:solidFill>
                  <a:prstClr val="black"/>
                </a:solidFill>
                <a:latin typeface="Consolas"/>
              </a:rPr>
              <a:t> </a:t>
            </a:r>
            <a:r>
              <a:rPr lang="en-US" sz="1400" dirty="0">
                <a:solidFill>
                  <a:srgbClr val="FF0000"/>
                </a:solidFill>
                <a:latin typeface="Consolas"/>
              </a:rPr>
              <a:t>max</a:t>
            </a:r>
            <a:r>
              <a:rPr lang="en-US" sz="1400" dirty="0">
                <a:solidFill>
                  <a:srgbClr val="0000FF"/>
                </a:solidFill>
                <a:latin typeface="Consolas"/>
              </a:rPr>
              <a:t>="100"</a:t>
            </a:r>
            <a:r>
              <a:rPr lang="en-US" sz="1400" dirty="0">
                <a:solidFill>
                  <a:prstClr val="black"/>
                </a:solidFill>
                <a:latin typeface="Consolas"/>
              </a:rPr>
              <a:t> </a:t>
            </a:r>
            <a:r>
              <a:rPr lang="en-US" sz="1400" dirty="0">
                <a:solidFill>
                  <a:srgbClr val="FF0000"/>
                </a:solidFill>
                <a:latin typeface="Consolas"/>
              </a:rPr>
              <a:t>value</a:t>
            </a:r>
            <a:r>
              <a:rPr lang="en-US" sz="1400" dirty="0">
                <a:solidFill>
                  <a:srgbClr val="0000FF"/>
                </a:solidFill>
                <a:latin typeface="Consolas"/>
              </a:rPr>
              <a:t>="60"&gt;</a:t>
            </a:r>
            <a:r>
              <a:rPr lang="en-US" sz="1400" dirty="0">
                <a:solidFill>
                  <a:prstClr val="black"/>
                </a:solidFill>
                <a:latin typeface="Consolas"/>
              </a:rPr>
              <a:t>60%</a:t>
            </a:r>
            <a:r>
              <a:rPr lang="en-US" sz="1400" dirty="0">
                <a:solidFill>
                  <a:srgbClr val="0000FF"/>
                </a:solidFill>
                <a:latin typeface="Consolas"/>
              </a:rPr>
              <a:t>&lt;/</a:t>
            </a:r>
            <a:r>
              <a:rPr lang="en-US" sz="1400" dirty="0">
                <a:solidFill>
                  <a:srgbClr val="800000"/>
                </a:solidFill>
                <a:latin typeface="Consolas"/>
              </a:rPr>
              <a:t>progress</a:t>
            </a:r>
            <a:r>
              <a:rPr lang="en-US" sz="1400" dirty="0">
                <a:solidFill>
                  <a:srgbClr val="0000FF"/>
                </a:solidFill>
                <a:latin typeface="Consolas"/>
              </a:rPr>
              <a:t>&gt;</a:t>
            </a:r>
            <a:r>
              <a:rPr lang="en-US" sz="1400" dirty="0">
                <a:solidFill>
                  <a:prstClr val="black"/>
                </a:solidFill>
                <a:latin typeface="Consolas"/>
              </a:rPr>
              <a:t> complete</a:t>
            </a:r>
          </a:p>
          <a:p>
            <a:r>
              <a:rPr lang="en-US" sz="1400" dirty="0">
                <a:solidFill>
                  <a:prstClr val="black"/>
                </a:solidFill>
                <a:latin typeface="Consolas"/>
              </a:rPr>
              <a:t>Output: </a:t>
            </a:r>
            <a:r>
              <a:rPr lang="en-US" sz="1400" dirty="0">
                <a:solidFill>
                  <a:srgbClr val="0000FF"/>
                </a:solidFill>
                <a:latin typeface="Consolas"/>
              </a:rPr>
              <a:t>&lt;</a:t>
            </a:r>
            <a:r>
              <a:rPr lang="en-US" sz="1400" dirty="0">
                <a:solidFill>
                  <a:srgbClr val="800000"/>
                </a:solidFill>
                <a:latin typeface="Consolas"/>
              </a:rPr>
              <a:t>input</a:t>
            </a:r>
            <a:r>
              <a:rPr lang="en-US" sz="1400" dirty="0">
                <a:solidFill>
                  <a:prstClr val="black"/>
                </a:solidFill>
                <a:latin typeface="Consolas"/>
              </a:rPr>
              <a:t> </a:t>
            </a:r>
            <a:r>
              <a:rPr lang="en-US" sz="1400" dirty="0">
                <a:solidFill>
                  <a:srgbClr val="FF0000"/>
                </a:solidFill>
                <a:latin typeface="Consolas"/>
              </a:rPr>
              <a:t>type</a:t>
            </a:r>
            <a:r>
              <a:rPr lang="en-US" sz="1400" dirty="0">
                <a:solidFill>
                  <a:srgbClr val="0000FF"/>
                </a:solidFill>
                <a:latin typeface="Consolas"/>
              </a:rPr>
              <a:t>="text"</a:t>
            </a:r>
            <a:r>
              <a:rPr lang="en-US" sz="1400" dirty="0">
                <a:solidFill>
                  <a:prstClr val="black"/>
                </a:solidFill>
                <a:latin typeface="Consolas"/>
              </a:rPr>
              <a:t> </a:t>
            </a:r>
            <a:r>
              <a:rPr lang="en-US" sz="1400" dirty="0">
                <a:solidFill>
                  <a:srgbClr val="FF0000"/>
                </a:solidFill>
                <a:latin typeface="Consolas"/>
              </a:rPr>
              <a:t>value</a:t>
            </a:r>
            <a:r>
              <a:rPr lang="en-US" sz="1400" dirty="0">
                <a:solidFill>
                  <a:srgbClr val="0000FF"/>
                </a:solidFill>
                <a:latin typeface="Consolas"/>
              </a:rPr>
              <a:t>="1"</a:t>
            </a:r>
            <a:r>
              <a:rPr lang="en-US" sz="1400" dirty="0">
                <a:solidFill>
                  <a:prstClr val="black"/>
                </a:solidFill>
                <a:latin typeface="Consolas"/>
              </a:rPr>
              <a:t> </a:t>
            </a:r>
            <a:r>
              <a:rPr lang="en-US" sz="1400" dirty="0">
                <a:solidFill>
                  <a:srgbClr val="0000FF"/>
                </a:solidFill>
                <a:latin typeface="Consolas"/>
              </a:rPr>
              <a:t>/&gt;</a:t>
            </a:r>
            <a:r>
              <a:rPr lang="en-US" sz="1400" dirty="0">
                <a:solidFill>
                  <a:prstClr val="black"/>
                </a:solidFill>
                <a:latin typeface="Consolas"/>
              </a:rPr>
              <a:t> + </a:t>
            </a:r>
            <a:r>
              <a:rPr lang="en-US" sz="1400" dirty="0">
                <a:solidFill>
                  <a:srgbClr val="0000FF"/>
                </a:solidFill>
                <a:latin typeface="Consolas"/>
              </a:rPr>
              <a:t>&lt;</a:t>
            </a:r>
            <a:r>
              <a:rPr lang="en-US" sz="1400" dirty="0">
                <a:solidFill>
                  <a:srgbClr val="800000"/>
                </a:solidFill>
                <a:latin typeface="Consolas"/>
              </a:rPr>
              <a:t>input</a:t>
            </a:r>
            <a:r>
              <a:rPr lang="en-US" sz="1400" dirty="0">
                <a:solidFill>
                  <a:prstClr val="black"/>
                </a:solidFill>
                <a:latin typeface="Consolas"/>
              </a:rPr>
              <a:t> </a:t>
            </a:r>
            <a:r>
              <a:rPr lang="en-US" sz="1400" dirty="0">
                <a:solidFill>
                  <a:srgbClr val="FF0000"/>
                </a:solidFill>
                <a:latin typeface="Consolas"/>
              </a:rPr>
              <a:t>type</a:t>
            </a:r>
            <a:r>
              <a:rPr lang="en-US" sz="1400" dirty="0">
                <a:solidFill>
                  <a:srgbClr val="0000FF"/>
                </a:solidFill>
                <a:latin typeface="Consolas"/>
              </a:rPr>
              <a:t>="text"</a:t>
            </a:r>
            <a:r>
              <a:rPr lang="en-US" sz="1400" dirty="0">
                <a:solidFill>
                  <a:prstClr val="black"/>
                </a:solidFill>
                <a:latin typeface="Consolas"/>
              </a:rPr>
              <a:t> </a:t>
            </a:r>
            <a:r>
              <a:rPr lang="en-US" sz="1400" dirty="0">
                <a:solidFill>
                  <a:srgbClr val="FF0000"/>
                </a:solidFill>
                <a:latin typeface="Consolas"/>
              </a:rPr>
              <a:t>value</a:t>
            </a:r>
            <a:r>
              <a:rPr lang="en-US" sz="1400" dirty="0">
                <a:solidFill>
                  <a:srgbClr val="0000FF"/>
                </a:solidFill>
                <a:latin typeface="Consolas"/>
              </a:rPr>
              <a:t>="3"</a:t>
            </a:r>
            <a:r>
              <a:rPr lang="en-US" sz="1400" dirty="0">
                <a:solidFill>
                  <a:prstClr val="black"/>
                </a:solidFill>
                <a:latin typeface="Consolas"/>
              </a:rPr>
              <a:t> </a:t>
            </a:r>
            <a:r>
              <a:rPr lang="en-US" sz="1400" dirty="0">
                <a:solidFill>
                  <a:srgbClr val="0000FF"/>
                </a:solidFill>
                <a:latin typeface="Consolas"/>
              </a:rPr>
              <a:t>/&gt;</a:t>
            </a:r>
            <a:r>
              <a:rPr lang="en-US" sz="1400" dirty="0">
                <a:solidFill>
                  <a:prstClr val="black"/>
                </a:solidFill>
                <a:latin typeface="Consolas"/>
              </a:rPr>
              <a:t> = </a:t>
            </a:r>
            <a:r>
              <a:rPr lang="en-US" sz="1400" dirty="0">
                <a:solidFill>
                  <a:srgbClr val="0000FF"/>
                </a:solidFill>
                <a:latin typeface="Consolas"/>
              </a:rPr>
              <a:t>&lt;</a:t>
            </a:r>
            <a:r>
              <a:rPr lang="en-US" sz="1400" dirty="0">
                <a:solidFill>
                  <a:srgbClr val="800000"/>
                </a:solidFill>
                <a:latin typeface="Consolas"/>
              </a:rPr>
              <a:t>output</a:t>
            </a:r>
            <a:r>
              <a:rPr lang="en-US" sz="1400" dirty="0">
                <a:solidFill>
                  <a:srgbClr val="0000FF"/>
                </a:solidFill>
                <a:latin typeface="Consolas"/>
              </a:rPr>
              <a:t>&gt;</a:t>
            </a:r>
            <a:r>
              <a:rPr lang="en-US" sz="1400" dirty="0">
                <a:solidFill>
                  <a:prstClr val="black"/>
                </a:solidFill>
                <a:latin typeface="Consolas"/>
              </a:rPr>
              <a:t>4</a:t>
            </a:r>
            <a:r>
              <a:rPr lang="en-US" sz="1400" dirty="0">
                <a:solidFill>
                  <a:srgbClr val="0000FF"/>
                </a:solidFill>
                <a:latin typeface="Consolas"/>
              </a:rPr>
              <a:t>&lt;/</a:t>
            </a:r>
            <a:r>
              <a:rPr lang="en-US" sz="1400" dirty="0">
                <a:solidFill>
                  <a:srgbClr val="800000"/>
                </a:solidFill>
                <a:latin typeface="Consolas"/>
              </a:rPr>
              <a:t>output</a:t>
            </a:r>
            <a:r>
              <a:rPr lang="en-US" sz="1400" dirty="0">
                <a:solidFill>
                  <a:srgbClr val="0000FF"/>
                </a:solidFill>
                <a:latin typeface="Consolas"/>
              </a:rPr>
              <a:t>&gt;</a:t>
            </a:r>
            <a:endParaRPr lang="en-US" sz="1400" dirty="0">
              <a:solidFill>
                <a:prstClr val="black"/>
              </a:solidFill>
              <a:latin typeface="Consolas"/>
            </a:endParaRPr>
          </a:p>
          <a:p>
            <a:r>
              <a:rPr lang="en-US" sz="1400" dirty="0">
                <a:solidFill>
                  <a:prstClr val="black"/>
                </a:solidFill>
                <a:latin typeface="Consolas"/>
              </a:rPr>
              <a:t>The time is now </a:t>
            </a:r>
            <a:r>
              <a:rPr lang="en-US" sz="1400" dirty="0">
                <a:solidFill>
                  <a:srgbClr val="0000FF"/>
                </a:solidFill>
                <a:latin typeface="Consolas"/>
              </a:rPr>
              <a:t>&lt;</a:t>
            </a:r>
            <a:r>
              <a:rPr lang="en-US" sz="1400" dirty="0">
                <a:solidFill>
                  <a:srgbClr val="800000"/>
                </a:solidFill>
                <a:latin typeface="Consolas"/>
              </a:rPr>
              <a:t>time</a:t>
            </a:r>
            <a:r>
              <a:rPr lang="en-US" sz="1400" dirty="0">
                <a:solidFill>
                  <a:prstClr val="black"/>
                </a:solidFill>
                <a:latin typeface="Consolas"/>
              </a:rPr>
              <a:t> </a:t>
            </a:r>
            <a:r>
              <a:rPr lang="en-US" sz="1400" dirty="0" err="1">
                <a:solidFill>
                  <a:srgbClr val="FF0000"/>
                </a:solidFill>
                <a:latin typeface="Consolas"/>
              </a:rPr>
              <a:t>datetime</a:t>
            </a:r>
            <a:r>
              <a:rPr lang="en-US" sz="1400" dirty="0">
                <a:solidFill>
                  <a:srgbClr val="0000FF"/>
                </a:solidFill>
                <a:latin typeface="Consolas"/>
              </a:rPr>
              <a:t>="2011-09-28T18:36"&gt;</a:t>
            </a:r>
            <a:r>
              <a:rPr lang="en-US" sz="1400" dirty="0">
                <a:solidFill>
                  <a:prstClr val="black"/>
                </a:solidFill>
                <a:latin typeface="Consolas"/>
              </a:rPr>
              <a:t>6:36 P.M. on November 28th</a:t>
            </a:r>
            <a:r>
              <a:rPr lang="en-US" sz="1400" dirty="0">
                <a:solidFill>
                  <a:srgbClr val="0000FF"/>
                </a:solidFill>
                <a:latin typeface="Consolas"/>
              </a:rPr>
              <a:t>&lt;/</a:t>
            </a:r>
            <a:r>
              <a:rPr lang="en-US" sz="1400" dirty="0">
                <a:solidFill>
                  <a:srgbClr val="800000"/>
                </a:solidFill>
                <a:latin typeface="Consolas"/>
              </a:rPr>
              <a:t>time</a:t>
            </a:r>
            <a:r>
              <a:rPr lang="en-US" sz="1400" dirty="0">
                <a:solidFill>
                  <a:srgbClr val="0000FF"/>
                </a:solidFill>
                <a:latin typeface="Consolas"/>
              </a:rPr>
              <a:t>&gt;</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05123" y="6290686"/>
            <a:ext cx="3707937" cy="698413"/>
          </a:xfrm>
          <a:prstGeom prst="rect">
            <a:avLst/>
          </a:prstGeom>
        </p:spPr>
      </p:pic>
    </p:spTree>
    <p:extLst>
      <p:ext uri="{BB962C8B-B14F-4D97-AF65-F5344CB8AC3E}">
        <p14:creationId xmlns:p14="http://schemas.microsoft.com/office/powerpoint/2010/main" val="1504078424"/>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133796" y="210456"/>
            <a:ext cx="8229600" cy="553998"/>
          </a:xfrm>
        </p:spPr>
        <p:txBody>
          <a:bodyPr/>
          <a:lstStyle/>
          <a:p>
            <a:r>
              <a:rPr lang="en-US" dirty="0"/>
              <a:t>Interactive Elements</a:t>
            </a:r>
          </a:p>
        </p:txBody>
      </p:sp>
      <p:sp>
        <p:nvSpPr>
          <p:cNvPr id="3" name="Text Placeholder 2"/>
          <p:cNvSpPr>
            <a:spLocks noGrp="1"/>
          </p:cNvSpPr>
          <p:nvPr>
            <p:ph type="body" sz="quarter" idx="16"/>
          </p:nvPr>
        </p:nvSpPr>
        <p:spPr>
          <a:xfrm>
            <a:off x="381000" y="1676400"/>
            <a:ext cx="8240713" cy="4473575"/>
          </a:xfrm>
        </p:spPr>
        <p:txBody>
          <a:bodyPr>
            <a:normAutofit/>
          </a:bodyPr>
          <a:lstStyle/>
          <a:p>
            <a:pPr marL="0">
              <a:lnSpc>
                <a:spcPts val="2000"/>
              </a:lnSpc>
              <a:spcBef>
                <a:spcPts val="1500"/>
              </a:spcBef>
              <a:spcAft>
                <a:spcPts val="1000"/>
              </a:spcAft>
              <a:buClr>
                <a:srgbClr val="006699"/>
              </a:buClr>
            </a:pPr>
            <a:r>
              <a:rPr lang="en-US" sz="1800" dirty="0">
                <a:solidFill>
                  <a:srgbClr val="000000"/>
                </a:solidFill>
                <a:ea typeface="Times New Roman"/>
              </a:rPr>
              <a:t>Interactive elements include:</a:t>
            </a:r>
          </a:p>
          <a:p>
            <a:pPr lvl="1">
              <a:lnSpc>
                <a:spcPts val="2000"/>
              </a:lnSpc>
              <a:spcBef>
                <a:spcPts val="1500"/>
              </a:spcBef>
              <a:buClr>
                <a:srgbClr val="006699"/>
              </a:buClr>
              <a:buFont typeface="Courier New"/>
              <a:buChar char="o"/>
            </a:pPr>
            <a:r>
              <a:rPr lang="en-US" b="1" dirty="0">
                <a:solidFill>
                  <a:srgbClr val="000000"/>
                </a:solidFill>
                <a:ea typeface="Times New Roman"/>
                <a:cs typeface="Times New Roman"/>
              </a:rPr>
              <a:t>Details</a:t>
            </a:r>
            <a:endParaRPr lang="en-US" dirty="0">
              <a:solidFill>
                <a:srgbClr val="000000"/>
              </a:solidFill>
              <a:ea typeface="Times New Roman"/>
              <a:cs typeface="Times New Roman"/>
            </a:endParaRPr>
          </a:p>
          <a:p>
            <a:pPr lvl="1">
              <a:lnSpc>
                <a:spcPts val="2000"/>
              </a:lnSpc>
              <a:spcBef>
                <a:spcPts val="1500"/>
              </a:spcBef>
              <a:buClr>
                <a:srgbClr val="006699"/>
              </a:buClr>
              <a:buFont typeface="Courier New"/>
              <a:buChar char="o"/>
            </a:pPr>
            <a:r>
              <a:rPr lang="en-US" b="1" dirty="0">
                <a:solidFill>
                  <a:srgbClr val="000000"/>
                </a:solidFill>
                <a:ea typeface="Times New Roman"/>
                <a:cs typeface="Times New Roman"/>
              </a:rPr>
              <a:t>Summary</a:t>
            </a:r>
            <a:endParaRPr lang="en-US" dirty="0">
              <a:solidFill>
                <a:srgbClr val="000000"/>
              </a:solidFill>
              <a:ea typeface="Times New Roman"/>
              <a:cs typeface="Times New Roman"/>
            </a:endParaRPr>
          </a:p>
          <a:p>
            <a:pPr lvl="1">
              <a:lnSpc>
                <a:spcPts val="2000"/>
              </a:lnSpc>
              <a:spcBef>
                <a:spcPts val="1500"/>
              </a:spcBef>
              <a:buClr>
                <a:srgbClr val="006699"/>
              </a:buClr>
              <a:buFont typeface="Courier New"/>
              <a:buChar char="o"/>
            </a:pPr>
            <a:r>
              <a:rPr lang="en-US" b="1" dirty="0">
                <a:solidFill>
                  <a:srgbClr val="000000"/>
                </a:solidFill>
                <a:ea typeface="Times New Roman"/>
                <a:cs typeface="Times New Roman"/>
              </a:rPr>
              <a:t>Menu</a:t>
            </a:r>
            <a:endParaRPr lang="en-US" dirty="0">
              <a:solidFill>
                <a:srgbClr val="000000"/>
              </a:solidFill>
              <a:ea typeface="Times New Roman"/>
              <a:cs typeface="Times New Roman"/>
            </a:endParaRPr>
          </a:p>
          <a:p>
            <a:pPr lvl="1">
              <a:lnSpc>
                <a:spcPts val="2000"/>
              </a:lnSpc>
              <a:spcBef>
                <a:spcPts val="1500"/>
              </a:spcBef>
              <a:buClr>
                <a:srgbClr val="006699"/>
              </a:buClr>
              <a:buFont typeface="Courier New"/>
              <a:buChar char="o"/>
            </a:pPr>
            <a:r>
              <a:rPr lang="en-US" b="1" dirty="0">
                <a:solidFill>
                  <a:srgbClr val="000000"/>
                </a:solidFill>
                <a:ea typeface="Times New Roman"/>
                <a:cs typeface="Times New Roman"/>
              </a:rPr>
              <a:t>Command</a:t>
            </a:r>
            <a:endParaRPr lang="en-US" dirty="0">
              <a:solidFill>
                <a:srgbClr val="000000"/>
              </a:solidFill>
              <a:ea typeface="Times New Roman"/>
              <a:cs typeface="Times New Roman"/>
            </a:endParaRPr>
          </a:p>
          <a:p>
            <a:endParaRPr lang="en-US" sz="1800" dirty="0"/>
          </a:p>
        </p:txBody>
      </p:sp>
      <p:sp>
        <p:nvSpPr>
          <p:cNvPr id="4" name="Rectangle 3"/>
          <p:cNvSpPr/>
          <p:nvPr/>
        </p:nvSpPr>
        <p:spPr>
          <a:xfrm>
            <a:off x="3837886" y="2365175"/>
            <a:ext cx="4572000" cy="1200329"/>
          </a:xfrm>
          <a:prstGeom prst="rect">
            <a:avLst/>
          </a:prstGeom>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a:spAutoFit/>
          </a:bodyPr>
          <a:lstStyle/>
          <a:p>
            <a:r>
              <a:rPr lang="en-US" dirty="0">
                <a:solidFill>
                  <a:srgbClr val="0000FF"/>
                </a:solidFill>
                <a:latin typeface="Consolas"/>
              </a:rPr>
              <a:t>&lt;</a:t>
            </a:r>
            <a:r>
              <a:rPr lang="en-US" dirty="0">
                <a:solidFill>
                  <a:srgbClr val="800000"/>
                </a:solidFill>
                <a:latin typeface="Consolas"/>
              </a:rPr>
              <a:t>details</a:t>
            </a:r>
            <a:r>
              <a:rPr lang="en-US" dirty="0">
                <a:solidFill>
                  <a:srgbClr val="0000FF"/>
                </a:solidFill>
                <a:latin typeface="Consolas"/>
              </a:rPr>
              <a:t>&gt;</a:t>
            </a:r>
            <a:endParaRPr lang="en-US" dirty="0">
              <a:solidFill>
                <a:prstClr val="black"/>
              </a:solidFill>
              <a:latin typeface="Consolas"/>
            </a:endParaRPr>
          </a:p>
          <a:p>
            <a:r>
              <a:rPr lang="en-US" dirty="0">
                <a:solidFill>
                  <a:prstClr val="black"/>
                </a:solidFill>
                <a:latin typeface="Consolas"/>
              </a:rPr>
              <a:t>   </a:t>
            </a:r>
            <a:r>
              <a:rPr lang="en-US" dirty="0">
                <a:solidFill>
                  <a:srgbClr val="0000FF"/>
                </a:solidFill>
                <a:latin typeface="Consolas"/>
              </a:rPr>
              <a:t>&lt;</a:t>
            </a:r>
            <a:r>
              <a:rPr lang="en-US" dirty="0">
                <a:solidFill>
                  <a:srgbClr val="800000"/>
                </a:solidFill>
                <a:latin typeface="Consolas"/>
              </a:rPr>
              <a:t>summary</a:t>
            </a:r>
            <a:r>
              <a:rPr lang="en-US" dirty="0">
                <a:solidFill>
                  <a:srgbClr val="0000FF"/>
                </a:solidFill>
                <a:latin typeface="Consolas"/>
              </a:rPr>
              <a:t>&gt;</a:t>
            </a:r>
            <a:r>
              <a:rPr lang="en-US" dirty="0">
                <a:solidFill>
                  <a:prstClr val="black"/>
                </a:solidFill>
                <a:latin typeface="Consolas"/>
              </a:rPr>
              <a:t>The summary</a:t>
            </a:r>
            <a:r>
              <a:rPr lang="en-US" dirty="0">
                <a:solidFill>
                  <a:srgbClr val="0000FF"/>
                </a:solidFill>
                <a:latin typeface="Consolas"/>
              </a:rPr>
              <a:t>&lt;/</a:t>
            </a:r>
            <a:r>
              <a:rPr lang="en-US" dirty="0">
                <a:solidFill>
                  <a:srgbClr val="800000"/>
                </a:solidFill>
                <a:latin typeface="Consolas"/>
              </a:rPr>
              <a:t>summary</a:t>
            </a:r>
            <a:r>
              <a:rPr lang="en-US" dirty="0">
                <a:solidFill>
                  <a:srgbClr val="0000FF"/>
                </a:solidFill>
                <a:latin typeface="Consolas"/>
              </a:rPr>
              <a:t>&gt;</a:t>
            </a:r>
            <a:endParaRPr lang="en-US" dirty="0">
              <a:solidFill>
                <a:prstClr val="black"/>
              </a:solidFill>
              <a:latin typeface="Consolas"/>
            </a:endParaRPr>
          </a:p>
          <a:p>
            <a:r>
              <a:rPr lang="en-US" dirty="0">
                <a:solidFill>
                  <a:prstClr val="black"/>
                </a:solidFill>
                <a:latin typeface="Consolas"/>
              </a:rPr>
              <a:t>   </a:t>
            </a:r>
            <a:r>
              <a:rPr lang="en-US" dirty="0">
                <a:solidFill>
                  <a:srgbClr val="0000FF"/>
                </a:solidFill>
                <a:latin typeface="Consolas"/>
              </a:rPr>
              <a:t>&lt;</a:t>
            </a:r>
            <a:r>
              <a:rPr lang="en-US" dirty="0">
                <a:solidFill>
                  <a:srgbClr val="800000"/>
                </a:solidFill>
                <a:latin typeface="Consolas"/>
              </a:rPr>
              <a:t>p</a:t>
            </a:r>
            <a:r>
              <a:rPr lang="en-US" dirty="0">
                <a:solidFill>
                  <a:srgbClr val="0000FF"/>
                </a:solidFill>
                <a:latin typeface="Consolas"/>
              </a:rPr>
              <a:t>&gt;</a:t>
            </a:r>
            <a:r>
              <a:rPr lang="en-US" dirty="0">
                <a:solidFill>
                  <a:prstClr val="black"/>
                </a:solidFill>
                <a:latin typeface="Consolas"/>
              </a:rPr>
              <a:t>Some details</a:t>
            </a:r>
            <a:r>
              <a:rPr lang="en-US" dirty="0">
                <a:solidFill>
                  <a:srgbClr val="0000FF"/>
                </a:solidFill>
                <a:latin typeface="Consolas"/>
              </a:rPr>
              <a:t>&lt;/</a:t>
            </a:r>
            <a:r>
              <a:rPr lang="en-US" dirty="0">
                <a:solidFill>
                  <a:srgbClr val="800000"/>
                </a:solidFill>
                <a:latin typeface="Consolas"/>
              </a:rPr>
              <a:t>p</a:t>
            </a:r>
            <a:r>
              <a:rPr lang="en-US" dirty="0">
                <a:solidFill>
                  <a:srgbClr val="0000FF"/>
                </a:solidFill>
                <a:latin typeface="Consolas"/>
              </a:rPr>
              <a:t>&gt;</a:t>
            </a:r>
            <a:endParaRPr lang="en-US" dirty="0">
              <a:solidFill>
                <a:prstClr val="black"/>
              </a:solidFill>
              <a:latin typeface="Consolas"/>
            </a:endParaRPr>
          </a:p>
          <a:p>
            <a:r>
              <a:rPr lang="en-US" dirty="0">
                <a:solidFill>
                  <a:srgbClr val="0000FF"/>
                </a:solidFill>
                <a:latin typeface="Consolas"/>
              </a:rPr>
              <a:t>&lt;/</a:t>
            </a:r>
            <a:r>
              <a:rPr lang="en-US" dirty="0">
                <a:solidFill>
                  <a:srgbClr val="800000"/>
                </a:solidFill>
                <a:latin typeface="Consolas"/>
              </a:rPr>
              <a:t>details</a:t>
            </a:r>
            <a:r>
              <a:rPr lang="en-US" dirty="0">
                <a:solidFill>
                  <a:srgbClr val="0000FF"/>
                </a:solidFill>
                <a:latin typeface="Consolas"/>
              </a:rPr>
              <a:t>&gt;</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22846" y="3841498"/>
            <a:ext cx="4858111" cy="2852692"/>
          </a:xfrm>
          <a:prstGeom prst="rect">
            <a:avLst/>
          </a:prstGeom>
        </p:spPr>
      </p:pic>
    </p:spTree>
    <p:extLst>
      <p:ext uri="{BB962C8B-B14F-4D97-AF65-F5344CB8AC3E}">
        <p14:creationId xmlns:p14="http://schemas.microsoft.com/office/powerpoint/2010/main" val="3591939563"/>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182783" y="210456"/>
            <a:ext cx="8229600" cy="553998"/>
          </a:xfrm>
        </p:spPr>
        <p:txBody>
          <a:bodyPr/>
          <a:lstStyle/>
          <a:p>
            <a:r>
              <a:rPr lang="en-US" dirty="0"/>
              <a:t>Navigation and Menus</a:t>
            </a:r>
          </a:p>
        </p:txBody>
      </p:sp>
      <p:sp>
        <p:nvSpPr>
          <p:cNvPr id="3" name="Text Placeholder 2"/>
          <p:cNvSpPr>
            <a:spLocks noGrp="1"/>
          </p:cNvSpPr>
          <p:nvPr>
            <p:ph type="body" sz="quarter" idx="16"/>
          </p:nvPr>
        </p:nvSpPr>
        <p:spPr>
          <a:xfrm>
            <a:off x="457200" y="1676400"/>
            <a:ext cx="8240713" cy="4473575"/>
          </a:xfrm>
        </p:spPr>
        <p:txBody>
          <a:bodyPr/>
          <a:lstStyle/>
          <a:p>
            <a:r>
              <a:rPr lang="en-US" dirty="0"/>
              <a:t>Navigation </a:t>
            </a:r>
            <a:r>
              <a:rPr lang="en-US" dirty="0" smtClean="0"/>
              <a:t>Challenges</a:t>
            </a:r>
          </a:p>
          <a:p>
            <a:endParaRPr lang="en-US" dirty="0" smtClean="0"/>
          </a:p>
          <a:p>
            <a:r>
              <a:rPr lang="en-US" dirty="0" smtClean="0"/>
              <a:t>The </a:t>
            </a:r>
            <a:r>
              <a:rPr lang="en-US" dirty="0" err="1"/>
              <a:t>nav</a:t>
            </a:r>
            <a:r>
              <a:rPr lang="en-US" dirty="0"/>
              <a:t> </a:t>
            </a:r>
            <a:r>
              <a:rPr lang="en-US" dirty="0" smtClean="0"/>
              <a:t>Element</a:t>
            </a:r>
          </a:p>
          <a:p>
            <a:r>
              <a:rPr lang="en-US" dirty="0" smtClean="0"/>
              <a:t>The </a:t>
            </a:r>
            <a:r>
              <a:rPr lang="en-US" dirty="0"/>
              <a:t>menu Element</a:t>
            </a:r>
          </a:p>
          <a:p>
            <a:endParaRPr lang="en-US" dirty="0"/>
          </a:p>
        </p:txBody>
      </p:sp>
    </p:spTree>
    <p:extLst>
      <p:ext uri="{BB962C8B-B14F-4D97-AF65-F5344CB8AC3E}">
        <p14:creationId xmlns:p14="http://schemas.microsoft.com/office/powerpoint/2010/main" val="21814474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150125" y="210456"/>
            <a:ext cx="8229600" cy="553998"/>
          </a:xfrm>
        </p:spPr>
        <p:txBody>
          <a:bodyPr/>
          <a:lstStyle/>
          <a:p>
            <a:r>
              <a:rPr lang="en-US" dirty="0"/>
              <a:t>Navigation Challenges</a:t>
            </a:r>
          </a:p>
        </p:txBody>
      </p:sp>
      <p:sp>
        <p:nvSpPr>
          <p:cNvPr id="3" name="Text Placeholder 2"/>
          <p:cNvSpPr>
            <a:spLocks noGrp="1"/>
          </p:cNvSpPr>
          <p:nvPr>
            <p:ph type="body" sz="quarter" idx="16"/>
          </p:nvPr>
        </p:nvSpPr>
        <p:spPr>
          <a:xfrm>
            <a:off x="457200" y="1598964"/>
            <a:ext cx="8240713" cy="4473575"/>
          </a:xfrm>
        </p:spPr>
        <p:txBody>
          <a:bodyPr/>
          <a:lstStyle/>
          <a:p>
            <a:pPr marL="342900" indent="-342900">
              <a:lnSpc>
                <a:spcPts val="2000"/>
              </a:lnSpc>
              <a:spcBef>
                <a:spcPts val="1500"/>
              </a:spcBef>
              <a:spcAft>
                <a:spcPts val="0"/>
              </a:spcAft>
              <a:buClr>
                <a:srgbClr val="006699"/>
              </a:buClr>
              <a:buFont typeface="Symbol"/>
              <a:buChar char=""/>
            </a:pPr>
            <a:r>
              <a:rPr lang="en-US" dirty="0">
                <a:solidFill>
                  <a:srgbClr val="000000"/>
                </a:solidFill>
                <a:ea typeface="Times New Roman"/>
              </a:rPr>
              <a:t>Anchor tags all look the same</a:t>
            </a:r>
            <a:endParaRPr lang="en-US" dirty="0">
              <a:solidFill>
                <a:srgbClr val="000000"/>
              </a:solidFill>
              <a:ea typeface="Times New Roman"/>
              <a:cs typeface="Segoe UI"/>
            </a:endParaRPr>
          </a:p>
          <a:p>
            <a:pPr marL="342900" indent="-342900">
              <a:lnSpc>
                <a:spcPts val="2000"/>
              </a:lnSpc>
              <a:spcBef>
                <a:spcPts val="1500"/>
              </a:spcBef>
              <a:spcAft>
                <a:spcPts val="0"/>
              </a:spcAft>
              <a:buClr>
                <a:srgbClr val="006699"/>
              </a:buClr>
              <a:buFont typeface="Symbol"/>
              <a:buChar char=""/>
            </a:pPr>
            <a:r>
              <a:rPr lang="en-US" dirty="0">
                <a:solidFill>
                  <a:srgbClr val="000000"/>
                </a:solidFill>
                <a:ea typeface="Times New Roman"/>
              </a:rPr>
              <a:t>Navigation systems have been mostly visual:</a:t>
            </a:r>
            <a:endParaRPr lang="en-US" dirty="0">
              <a:solidFill>
                <a:srgbClr val="000000"/>
              </a:solidFill>
              <a:ea typeface="Times New Roman"/>
              <a:cs typeface="Segoe UI"/>
            </a:endParaRPr>
          </a:p>
          <a:p>
            <a:pPr lvl="1">
              <a:lnSpc>
                <a:spcPts val="2000"/>
              </a:lnSpc>
              <a:spcBef>
                <a:spcPts val="1500"/>
              </a:spcBef>
              <a:buClr>
                <a:srgbClr val="006699"/>
              </a:buClr>
              <a:buFont typeface="Courier New"/>
              <a:buChar char="o"/>
            </a:pPr>
            <a:r>
              <a:rPr lang="en-US" dirty="0">
                <a:solidFill>
                  <a:srgbClr val="000000"/>
                </a:solidFill>
                <a:ea typeface="Times New Roman"/>
                <a:cs typeface="Times New Roman"/>
              </a:rPr>
              <a:t>Relying on visual information hurts accessibility</a:t>
            </a:r>
          </a:p>
          <a:p>
            <a:pPr lvl="1">
              <a:lnSpc>
                <a:spcPts val="2000"/>
              </a:lnSpc>
              <a:spcBef>
                <a:spcPts val="1500"/>
              </a:spcBef>
              <a:buClr>
                <a:srgbClr val="006699"/>
              </a:buClr>
              <a:buFont typeface="Courier New"/>
              <a:buChar char="o"/>
            </a:pPr>
            <a:r>
              <a:rPr lang="en-US" dirty="0">
                <a:solidFill>
                  <a:srgbClr val="000000"/>
                </a:solidFill>
                <a:ea typeface="Times New Roman"/>
                <a:cs typeface="Segoe UI"/>
              </a:rPr>
              <a:t>Search engines cannot interpret visual information</a:t>
            </a:r>
            <a:endParaRPr lang="en-US" dirty="0">
              <a:solidFill>
                <a:srgbClr val="000000"/>
              </a:solidFill>
              <a:ea typeface="Times New Roman"/>
              <a:cs typeface="Times New Roman"/>
            </a:endParaRPr>
          </a:p>
          <a:p>
            <a:pPr marL="342900" indent="-342900">
              <a:lnSpc>
                <a:spcPts val="2000"/>
              </a:lnSpc>
              <a:spcBef>
                <a:spcPts val="1500"/>
              </a:spcBef>
              <a:spcAft>
                <a:spcPts val="0"/>
              </a:spcAft>
              <a:buClr>
                <a:srgbClr val="006699"/>
              </a:buClr>
              <a:buFont typeface="Symbol"/>
              <a:buChar char=""/>
            </a:pPr>
            <a:r>
              <a:rPr lang="en-US" dirty="0">
                <a:solidFill>
                  <a:srgbClr val="000000"/>
                </a:solidFill>
                <a:ea typeface="Times New Roman"/>
                <a:cs typeface="Segoe UI"/>
              </a:rPr>
              <a:t>Differentiating between links and commands can be difficult</a:t>
            </a:r>
          </a:p>
          <a:p>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74674" y="3653405"/>
            <a:ext cx="5790722" cy="3181849"/>
          </a:xfrm>
          <a:prstGeom prst="rect">
            <a:avLst/>
          </a:prstGeom>
        </p:spPr>
      </p:pic>
    </p:spTree>
    <p:extLst>
      <p:ext uri="{BB962C8B-B14F-4D97-AF65-F5344CB8AC3E}">
        <p14:creationId xmlns:p14="http://schemas.microsoft.com/office/powerpoint/2010/main" val="35755963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182783" y="145140"/>
            <a:ext cx="8229600" cy="553998"/>
          </a:xfrm>
        </p:spPr>
        <p:txBody>
          <a:bodyPr/>
          <a:lstStyle/>
          <a:p>
            <a:r>
              <a:rPr lang="en-US" dirty="0" err="1" smtClean="0"/>
              <a:t>nav</a:t>
            </a:r>
            <a:r>
              <a:rPr lang="en-US" dirty="0" smtClean="0"/>
              <a:t> Element</a:t>
            </a:r>
            <a:endParaRPr lang="en-US" dirty="0"/>
          </a:p>
        </p:txBody>
      </p:sp>
      <p:sp>
        <p:nvSpPr>
          <p:cNvPr id="3" name="Text Placeholder 2"/>
          <p:cNvSpPr>
            <a:spLocks noGrp="1"/>
          </p:cNvSpPr>
          <p:nvPr>
            <p:ph type="body" sz="quarter" idx="16"/>
          </p:nvPr>
        </p:nvSpPr>
        <p:spPr>
          <a:xfrm>
            <a:off x="457200" y="1524000"/>
            <a:ext cx="8240713" cy="4473575"/>
          </a:xfrm>
        </p:spPr>
        <p:txBody>
          <a:bodyPr/>
          <a:lstStyle/>
          <a:p>
            <a:pPr marL="0" indent="0">
              <a:lnSpc>
                <a:spcPts val="2000"/>
              </a:lnSpc>
              <a:spcBef>
                <a:spcPts val="1500"/>
              </a:spcBef>
              <a:spcAft>
                <a:spcPts val="1000"/>
              </a:spcAft>
              <a:buClr>
                <a:srgbClr val="006699"/>
              </a:buClr>
              <a:buFontTx/>
              <a:buNone/>
            </a:pPr>
            <a:r>
              <a:rPr lang="en-US" dirty="0">
                <a:solidFill>
                  <a:srgbClr val="000000"/>
                </a:solidFill>
                <a:ea typeface="Times New Roman"/>
              </a:rPr>
              <a:t>The </a:t>
            </a:r>
            <a:r>
              <a:rPr lang="en-US" b="1" dirty="0" err="1">
                <a:solidFill>
                  <a:srgbClr val="000000"/>
                </a:solidFill>
                <a:ea typeface="Times New Roman"/>
              </a:rPr>
              <a:t>nav</a:t>
            </a:r>
            <a:r>
              <a:rPr lang="en-US" dirty="0">
                <a:solidFill>
                  <a:srgbClr val="000000"/>
                </a:solidFill>
                <a:ea typeface="Times New Roman"/>
              </a:rPr>
              <a:t> element:</a:t>
            </a:r>
          </a:p>
          <a:p>
            <a:pPr marL="342900" indent="-342900">
              <a:lnSpc>
                <a:spcPts val="2000"/>
              </a:lnSpc>
              <a:spcBef>
                <a:spcPts val="1500"/>
              </a:spcBef>
              <a:spcAft>
                <a:spcPts val="0"/>
              </a:spcAft>
              <a:buClr>
                <a:srgbClr val="006699"/>
              </a:buClr>
              <a:buFont typeface="Symbol"/>
              <a:buChar char=""/>
            </a:pPr>
            <a:r>
              <a:rPr lang="en-US" dirty="0">
                <a:solidFill>
                  <a:srgbClr val="000000"/>
                </a:solidFill>
                <a:ea typeface="Times New Roman"/>
                <a:cs typeface="Times New Roman"/>
              </a:rPr>
              <a:t>is a semantic element</a:t>
            </a:r>
          </a:p>
          <a:p>
            <a:pPr marL="342900" indent="-342900">
              <a:lnSpc>
                <a:spcPts val="2000"/>
              </a:lnSpc>
              <a:spcBef>
                <a:spcPts val="1500"/>
              </a:spcBef>
              <a:spcAft>
                <a:spcPts val="0"/>
              </a:spcAft>
              <a:buClr>
                <a:srgbClr val="006699"/>
              </a:buClr>
              <a:buFont typeface="Symbol"/>
              <a:buChar char=""/>
            </a:pPr>
            <a:r>
              <a:rPr lang="en-US" dirty="0">
                <a:solidFill>
                  <a:srgbClr val="000000"/>
                </a:solidFill>
                <a:ea typeface="Times New Roman"/>
                <a:cs typeface="Times New Roman"/>
              </a:rPr>
              <a:t>is a container for a navigation area</a:t>
            </a:r>
          </a:p>
          <a:p>
            <a:pPr marL="342900" indent="-342900">
              <a:lnSpc>
                <a:spcPts val="2000"/>
              </a:lnSpc>
              <a:spcBef>
                <a:spcPts val="1500"/>
              </a:spcBef>
              <a:spcAft>
                <a:spcPts val="0"/>
              </a:spcAft>
              <a:buClr>
                <a:srgbClr val="006699"/>
              </a:buClr>
              <a:buFont typeface="Symbol"/>
              <a:buChar char=""/>
            </a:pPr>
            <a:r>
              <a:rPr lang="en-US" dirty="0">
                <a:solidFill>
                  <a:srgbClr val="000000"/>
                </a:solidFill>
                <a:ea typeface="Times New Roman"/>
                <a:cs typeface="Times New Roman"/>
              </a:rPr>
              <a:t>is designed to help search engines and screen readers</a:t>
            </a:r>
          </a:p>
          <a:p>
            <a:pPr marL="342900" indent="-342900">
              <a:lnSpc>
                <a:spcPts val="2000"/>
              </a:lnSpc>
              <a:spcBef>
                <a:spcPts val="1500"/>
              </a:spcBef>
              <a:spcAft>
                <a:spcPts val="0"/>
              </a:spcAft>
              <a:buClr>
                <a:srgbClr val="006699"/>
              </a:buClr>
              <a:buFont typeface="Symbol"/>
              <a:buChar char=""/>
            </a:pPr>
            <a:r>
              <a:rPr lang="en-US" dirty="0">
                <a:solidFill>
                  <a:srgbClr val="000000"/>
                </a:solidFill>
                <a:ea typeface="Times New Roman"/>
                <a:cs typeface="Times New Roman"/>
              </a:rPr>
              <a:t>Is used for:</a:t>
            </a:r>
          </a:p>
          <a:p>
            <a:pPr lvl="1">
              <a:lnSpc>
                <a:spcPts val="2000"/>
              </a:lnSpc>
              <a:spcBef>
                <a:spcPts val="1500"/>
              </a:spcBef>
              <a:buClr>
                <a:srgbClr val="006699"/>
              </a:buClr>
              <a:buFont typeface="Courier New"/>
              <a:buChar char="o"/>
            </a:pPr>
            <a:r>
              <a:rPr lang="en-US" sz="2000" i="1" dirty="0">
                <a:solidFill>
                  <a:srgbClr val="000000"/>
                </a:solidFill>
                <a:ea typeface="Times New Roman"/>
                <a:cs typeface="Times New Roman"/>
              </a:rPr>
              <a:t>document navigation</a:t>
            </a:r>
            <a:r>
              <a:rPr lang="en-US" sz="2000" dirty="0">
                <a:solidFill>
                  <a:srgbClr val="000000"/>
                </a:solidFill>
                <a:ea typeface="Times New Roman"/>
                <a:cs typeface="Times New Roman"/>
              </a:rPr>
              <a:t>, when placed inside an </a:t>
            </a:r>
            <a:r>
              <a:rPr lang="en-US" sz="2000" b="1" dirty="0">
                <a:solidFill>
                  <a:srgbClr val="000000"/>
                </a:solidFill>
                <a:ea typeface="Times New Roman"/>
                <a:cs typeface="Times New Roman"/>
              </a:rPr>
              <a:t>article</a:t>
            </a:r>
            <a:r>
              <a:rPr lang="en-US" sz="2000" dirty="0">
                <a:solidFill>
                  <a:srgbClr val="000000"/>
                </a:solidFill>
                <a:ea typeface="Times New Roman"/>
                <a:cs typeface="Times New Roman"/>
              </a:rPr>
              <a:t> element</a:t>
            </a:r>
          </a:p>
          <a:p>
            <a:pPr lvl="1">
              <a:lnSpc>
                <a:spcPts val="2000"/>
              </a:lnSpc>
              <a:spcBef>
                <a:spcPts val="1500"/>
              </a:spcBef>
              <a:buClr>
                <a:srgbClr val="006699"/>
              </a:buClr>
              <a:buFont typeface="Courier New"/>
              <a:buChar char="o"/>
            </a:pPr>
            <a:r>
              <a:rPr lang="en-US" sz="2000" i="1" dirty="0">
                <a:solidFill>
                  <a:srgbClr val="000000"/>
                </a:solidFill>
                <a:ea typeface="Times New Roman"/>
                <a:cs typeface="Times New Roman"/>
              </a:rPr>
              <a:t>site navigation</a:t>
            </a:r>
            <a:r>
              <a:rPr lang="en-US" sz="2000" dirty="0">
                <a:solidFill>
                  <a:srgbClr val="000000"/>
                </a:solidFill>
                <a:ea typeface="Times New Roman"/>
                <a:cs typeface="Times New Roman"/>
              </a:rPr>
              <a:t>, anywhere else</a:t>
            </a:r>
          </a:p>
          <a:p>
            <a:endParaRPr lang="en-US" dirty="0"/>
          </a:p>
        </p:txBody>
      </p:sp>
      <p:sp>
        <p:nvSpPr>
          <p:cNvPr id="4" name="Rectangle 3"/>
          <p:cNvSpPr/>
          <p:nvPr/>
        </p:nvSpPr>
        <p:spPr>
          <a:xfrm>
            <a:off x="626182" y="4801523"/>
            <a:ext cx="6682902" cy="1846659"/>
          </a:xfrm>
          <a:prstGeom prst="rect">
            <a:avLst/>
          </a:prstGeom>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wrap="square">
            <a:spAutoFit/>
          </a:bodyPr>
          <a:lstStyle/>
          <a:p>
            <a:r>
              <a:rPr lang="en-US" sz="1600" dirty="0">
                <a:solidFill>
                  <a:srgbClr val="0000FF"/>
                </a:solidFill>
                <a:latin typeface="Consolas"/>
              </a:rPr>
              <a:t>&lt;</a:t>
            </a:r>
            <a:r>
              <a:rPr lang="en-US" sz="1600" dirty="0" err="1">
                <a:solidFill>
                  <a:srgbClr val="800000"/>
                </a:solidFill>
                <a:latin typeface="Consolas"/>
              </a:rPr>
              <a:t>nav</a:t>
            </a:r>
            <a:r>
              <a:rPr lang="en-US" sz="1600" dirty="0">
                <a:solidFill>
                  <a:srgbClr val="0000FF"/>
                </a:solidFill>
                <a:latin typeface="Consolas"/>
              </a:rPr>
              <a:t>&gt;</a:t>
            </a:r>
            <a:endParaRPr lang="en-US" sz="1600" dirty="0">
              <a:solidFill>
                <a:prstClr val="black"/>
              </a:solidFill>
              <a:latin typeface="Consolas"/>
            </a:endParaRPr>
          </a:p>
          <a:p>
            <a:r>
              <a:rPr lang="en-US" sz="1600" dirty="0">
                <a:solidFill>
                  <a:prstClr val="black"/>
                </a:solidFill>
                <a:latin typeface="Consolas"/>
              </a:rPr>
              <a:t>   </a:t>
            </a:r>
            <a:r>
              <a:rPr lang="en-US" sz="1600" dirty="0">
                <a:solidFill>
                  <a:srgbClr val="0000FF"/>
                </a:solidFill>
                <a:latin typeface="Consolas"/>
              </a:rPr>
              <a:t>&lt;</a:t>
            </a:r>
            <a:r>
              <a:rPr lang="en-US" sz="1600" dirty="0" err="1">
                <a:solidFill>
                  <a:srgbClr val="800000"/>
                </a:solidFill>
                <a:latin typeface="Consolas"/>
              </a:rPr>
              <a:t>ul</a:t>
            </a:r>
            <a:r>
              <a:rPr lang="en-US" sz="1600" dirty="0">
                <a:solidFill>
                  <a:srgbClr val="0000FF"/>
                </a:solidFill>
                <a:latin typeface="Consolas"/>
              </a:rPr>
              <a:t>&gt;</a:t>
            </a:r>
            <a:endParaRPr lang="en-US" sz="1600" dirty="0">
              <a:solidFill>
                <a:prstClr val="black"/>
              </a:solidFill>
              <a:latin typeface="Consolas"/>
            </a:endParaRPr>
          </a:p>
          <a:p>
            <a:r>
              <a:rPr lang="it-IT" sz="1600" dirty="0">
                <a:solidFill>
                  <a:prstClr val="black"/>
                </a:solidFill>
                <a:latin typeface="Consolas"/>
              </a:rPr>
              <a:t>      </a:t>
            </a:r>
            <a:r>
              <a:rPr lang="it-IT" sz="1600" dirty="0">
                <a:solidFill>
                  <a:srgbClr val="0000FF"/>
                </a:solidFill>
                <a:latin typeface="Consolas"/>
              </a:rPr>
              <a:t>&lt;</a:t>
            </a:r>
            <a:r>
              <a:rPr lang="it-IT" sz="1600" dirty="0">
                <a:solidFill>
                  <a:srgbClr val="800000"/>
                </a:solidFill>
                <a:latin typeface="Consolas"/>
              </a:rPr>
              <a:t>li</a:t>
            </a:r>
            <a:r>
              <a:rPr lang="it-IT" sz="1600" dirty="0">
                <a:solidFill>
                  <a:srgbClr val="0000FF"/>
                </a:solidFill>
                <a:latin typeface="Consolas"/>
              </a:rPr>
              <a:t>&gt;&lt;</a:t>
            </a:r>
            <a:r>
              <a:rPr lang="it-IT" sz="1600" dirty="0">
                <a:solidFill>
                  <a:srgbClr val="800000"/>
                </a:solidFill>
                <a:latin typeface="Consolas"/>
              </a:rPr>
              <a:t>a</a:t>
            </a:r>
            <a:r>
              <a:rPr lang="it-IT" sz="1600" dirty="0">
                <a:solidFill>
                  <a:prstClr val="black"/>
                </a:solidFill>
                <a:latin typeface="Consolas"/>
              </a:rPr>
              <a:t> </a:t>
            </a:r>
            <a:r>
              <a:rPr lang="it-IT" sz="1600" dirty="0">
                <a:solidFill>
                  <a:srgbClr val="FF0000"/>
                </a:solidFill>
                <a:latin typeface="Consolas"/>
              </a:rPr>
              <a:t>href</a:t>
            </a:r>
            <a:r>
              <a:rPr lang="it-IT" sz="1600" dirty="0">
                <a:solidFill>
                  <a:srgbClr val="0000FF"/>
                </a:solidFill>
                <a:latin typeface="Consolas"/>
              </a:rPr>
              <a:t>="/"&gt;</a:t>
            </a:r>
            <a:r>
              <a:rPr lang="it-IT" sz="1600" dirty="0">
                <a:solidFill>
                  <a:prstClr val="black"/>
                </a:solidFill>
                <a:latin typeface="Consolas"/>
              </a:rPr>
              <a:t>Home</a:t>
            </a:r>
            <a:r>
              <a:rPr lang="it-IT" sz="1600" dirty="0">
                <a:solidFill>
                  <a:srgbClr val="0000FF"/>
                </a:solidFill>
                <a:latin typeface="Consolas"/>
              </a:rPr>
              <a:t>&lt;/</a:t>
            </a:r>
            <a:r>
              <a:rPr lang="it-IT" sz="1600" dirty="0">
                <a:solidFill>
                  <a:srgbClr val="800000"/>
                </a:solidFill>
                <a:latin typeface="Consolas"/>
              </a:rPr>
              <a:t>a</a:t>
            </a:r>
            <a:r>
              <a:rPr lang="it-IT" sz="1600" dirty="0">
                <a:solidFill>
                  <a:srgbClr val="0000FF"/>
                </a:solidFill>
                <a:latin typeface="Consolas"/>
              </a:rPr>
              <a:t>&gt;&lt;/</a:t>
            </a:r>
            <a:r>
              <a:rPr lang="it-IT" sz="1600" dirty="0">
                <a:solidFill>
                  <a:srgbClr val="800000"/>
                </a:solidFill>
                <a:latin typeface="Consolas"/>
              </a:rPr>
              <a:t>li</a:t>
            </a:r>
            <a:r>
              <a:rPr lang="it-IT" sz="1600" dirty="0">
                <a:solidFill>
                  <a:srgbClr val="0000FF"/>
                </a:solidFill>
                <a:latin typeface="Consolas"/>
              </a:rPr>
              <a:t>&gt;</a:t>
            </a:r>
            <a:endParaRPr lang="it-IT" sz="1600" dirty="0">
              <a:solidFill>
                <a:prstClr val="black"/>
              </a:solidFill>
              <a:latin typeface="Consolas"/>
            </a:endParaRPr>
          </a:p>
          <a:p>
            <a:r>
              <a:rPr lang="en-US" sz="1600" dirty="0">
                <a:solidFill>
                  <a:prstClr val="black"/>
                </a:solidFill>
                <a:latin typeface="Consolas"/>
              </a:rPr>
              <a:t>      </a:t>
            </a:r>
            <a:r>
              <a:rPr lang="en-US" sz="1600" dirty="0">
                <a:solidFill>
                  <a:srgbClr val="0000FF"/>
                </a:solidFill>
                <a:latin typeface="Consolas"/>
              </a:rPr>
              <a:t>&lt;</a:t>
            </a:r>
            <a:r>
              <a:rPr lang="en-US" sz="1600" dirty="0">
                <a:solidFill>
                  <a:srgbClr val="800000"/>
                </a:solidFill>
                <a:latin typeface="Consolas"/>
              </a:rPr>
              <a:t>li</a:t>
            </a:r>
            <a:r>
              <a:rPr lang="en-US" sz="1600" dirty="0">
                <a:solidFill>
                  <a:srgbClr val="0000FF"/>
                </a:solidFill>
                <a:latin typeface="Consolas"/>
              </a:rPr>
              <a:t>&gt;&lt;</a:t>
            </a:r>
            <a:r>
              <a:rPr lang="en-US" sz="1600" dirty="0">
                <a:solidFill>
                  <a:srgbClr val="800000"/>
                </a:solidFill>
                <a:latin typeface="Consolas"/>
              </a:rPr>
              <a:t>a</a:t>
            </a:r>
            <a:r>
              <a:rPr lang="en-US" sz="1600" dirty="0">
                <a:solidFill>
                  <a:prstClr val="black"/>
                </a:solidFill>
                <a:latin typeface="Consolas"/>
              </a:rPr>
              <a:t> </a:t>
            </a:r>
            <a:r>
              <a:rPr lang="en-US" sz="1600" dirty="0" err="1">
                <a:solidFill>
                  <a:srgbClr val="FF0000"/>
                </a:solidFill>
                <a:latin typeface="Consolas"/>
              </a:rPr>
              <a:t>href</a:t>
            </a:r>
            <a:r>
              <a:rPr lang="en-US" sz="1600" dirty="0">
                <a:solidFill>
                  <a:srgbClr val="0000FF"/>
                </a:solidFill>
                <a:latin typeface="Consolas"/>
              </a:rPr>
              <a:t>="/products"&gt;</a:t>
            </a:r>
            <a:r>
              <a:rPr lang="en-US" sz="1600" dirty="0">
                <a:solidFill>
                  <a:prstClr val="black"/>
                </a:solidFill>
                <a:latin typeface="Consolas"/>
              </a:rPr>
              <a:t>Products</a:t>
            </a:r>
            <a:r>
              <a:rPr lang="en-US" sz="1600" dirty="0">
                <a:solidFill>
                  <a:srgbClr val="0000FF"/>
                </a:solidFill>
                <a:latin typeface="Consolas"/>
              </a:rPr>
              <a:t>&lt;/</a:t>
            </a:r>
            <a:r>
              <a:rPr lang="en-US" sz="1600" dirty="0">
                <a:solidFill>
                  <a:srgbClr val="800000"/>
                </a:solidFill>
                <a:latin typeface="Consolas"/>
              </a:rPr>
              <a:t>a</a:t>
            </a:r>
            <a:r>
              <a:rPr lang="en-US" sz="1600" dirty="0">
                <a:solidFill>
                  <a:srgbClr val="0000FF"/>
                </a:solidFill>
                <a:latin typeface="Consolas"/>
              </a:rPr>
              <a:t>&gt;&lt;/</a:t>
            </a:r>
            <a:r>
              <a:rPr lang="en-US" sz="1600" dirty="0">
                <a:solidFill>
                  <a:srgbClr val="800000"/>
                </a:solidFill>
                <a:latin typeface="Consolas"/>
              </a:rPr>
              <a:t>li</a:t>
            </a:r>
            <a:r>
              <a:rPr lang="en-US" sz="1600" dirty="0">
                <a:solidFill>
                  <a:srgbClr val="0000FF"/>
                </a:solidFill>
                <a:latin typeface="Consolas"/>
              </a:rPr>
              <a:t>&gt;</a:t>
            </a:r>
            <a:endParaRPr lang="en-US" sz="1600" dirty="0">
              <a:solidFill>
                <a:prstClr val="black"/>
              </a:solidFill>
              <a:latin typeface="Consolas"/>
            </a:endParaRPr>
          </a:p>
          <a:p>
            <a:r>
              <a:rPr lang="en-US" sz="1600" dirty="0">
                <a:solidFill>
                  <a:prstClr val="black"/>
                </a:solidFill>
                <a:latin typeface="Consolas"/>
              </a:rPr>
              <a:t>      </a:t>
            </a:r>
            <a:r>
              <a:rPr lang="en-US" sz="1600" dirty="0">
                <a:solidFill>
                  <a:srgbClr val="0000FF"/>
                </a:solidFill>
                <a:latin typeface="Consolas"/>
              </a:rPr>
              <a:t>&lt;</a:t>
            </a:r>
            <a:r>
              <a:rPr lang="en-US" sz="1600" dirty="0">
                <a:solidFill>
                  <a:srgbClr val="800000"/>
                </a:solidFill>
                <a:latin typeface="Consolas"/>
              </a:rPr>
              <a:t>li</a:t>
            </a:r>
            <a:r>
              <a:rPr lang="en-US" sz="1600" dirty="0">
                <a:solidFill>
                  <a:srgbClr val="0000FF"/>
                </a:solidFill>
                <a:latin typeface="Consolas"/>
              </a:rPr>
              <a:t>&gt;&lt;</a:t>
            </a:r>
            <a:r>
              <a:rPr lang="en-US" sz="1600" dirty="0">
                <a:solidFill>
                  <a:srgbClr val="800000"/>
                </a:solidFill>
                <a:latin typeface="Consolas"/>
              </a:rPr>
              <a:t>a</a:t>
            </a:r>
            <a:r>
              <a:rPr lang="en-US" sz="1600" dirty="0">
                <a:solidFill>
                  <a:prstClr val="black"/>
                </a:solidFill>
                <a:latin typeface="Consolas"/>
              </a:rPr>
              <a:t> </a:t>
            </a:r>
            <a:r>
              <a:rPr lang="en-US" sz="1600" dirty="0" err="1">
                <a:solidFill>
                  <a:srgbClr val="FF0000"/>
                </a:solidFill>
                <a:latin typeface="Consolas"/>
              </a:rPr>
              <a:t>href</a:t>
            </a:r>
            <a:r>
              <a:rPr lang="en-US" sz="1600" dirty="0">
                <a:solidFill>
                  <a:srgbClr val="0000FF"/>
                </a:solidFill>
                <a:latin typeface="Consolas"/>
              </a:rPr>
              <a:t>="/about"&gt;</a:t>
            </a:r>
            <a:r>
              <a:rPr lang="en-US" sz="1600" dirty="0">
                <a:solidFill>
                  <a:prstClr val="black"/>
                </a:solidFill>
                <a:latin typeface="Consolas"/>
              </a:rPr>
              <a:t>Meet the Team</a:t>
            </a:r>
            <a:r>
              <a:rPr lang="en-US" sz="1600" dirty="0">
                <a:solidFill>
                  <a:srgbClr val="0000FF"/>
                </a:solidFill>
                <a:latin typeface="Consolas"/>
              </a:rPr>
              <a:t>&lt;/</a:t>
            </a:r>
            <a:r>
              <a:rPr lang="en-US" sz="1600" dirty="0">
                <a:solidFill>
                  <a:srgbClr val="800000"/>
                </a:solidFill>
                <a:latin typeface="Consolas"/>
              </a:rPr>
              <a:t>a</a:t>
            </a:r>
            <a:r>
              <a:rPr lang="en-US" sz="1600" dirty="0">
                <a:solidFill>
                  <a:srgbClr val="0000FF"/>
                </a:solidFill>
                <a:latin typeface="Consolas"/>
              </a:rPr>
              <a:t>&gt;&lt;/</a:t>
            </a:r>
            <a:r>
              <a:rPr lang="en-US" sz="1600" dirty="0">
                <a:solidFill>
                  <a:srgbClr val="800000"/>
                </a:solidFill>
                <a:latin typeface="Consolas"/>
              </a:rPr>
              <a:t>li</a:t>
            </a:r>
            <a:r>
              <a:rPr lang="en-US" sz="1600" dirty="0">
                <a:solidFill>
                  <a:srgbClr val="0000FF"/>
                </a:solidFill>
                <a:latin typeface="Consolas"/>
              </a:rPr>
              <a:t>&gt;</a:t>
            </a:r>
            <a:endParaRPr lang="en-US" sz="1600" dirty="0">
              <a:solidFill>
                <a:prstClr val="black"/>
              </a:solidFill>
              <a:latin typeface="Consolas"/>
            </a:endParaRPr>
          </a:p>
          <a:p>
            <a:r>
              <a:rPr lang="en-US" sz="1600" dirty="0">
                <a:solidFill>
                  <a:prstClr val="black"/>
                </a:solidFill>
                <a:latin typeface="Consolas"/>
              </a:rPr>
              <a:t>   </a:t>
            </a:r>
            <a:r>
              <a:rPr lang="en-US" sz="1600" dirty="0">
                <a:solidFill>
                  <a:srgbClr val="0000FF"/>
                </a:solidFill>
                <a:latin typeface="Consolas"/>
              </a:rPr>
              <a:t>&lt;/</a:t>
            </a:r>
            <a:r>
              <a:rPr lang="en-US" sz="1600" dirty="0" err="1">
                <a:solidFill>
                  <a:srgbClr val="800000"/>
                </a:solidFill>
                <a:latin typeface="Consolas"/>
              </a:rPr>
              <a:t>ul</a:t>
            </a:r>
            <a:r>
              <a:rPr lang="en-US" sz="1600" dirty="0">
                <a:solidFill>
                  <a:srgbClr val="0000FF"/>
                </a:solidFill>
                <a:latin typeface="Consolas"/>
              </a:rPr>
              <a:t>&gt;</a:t>
            </a:r>
            <a:endParaRPr lang="en-US" sz="1600" dirty="0">
              <a:solidFill>
                <a:prstClr val="black"/>
              </a:solidFill>
              <a:latin typeface="Consolas"/>
            </a:endParaRPr>
          </a:p>
          <a:p>
            <a:r>
              <a:rPr lang="en-US" sz="1600" dirty="0">
                <a:solidFill>
                  <a:srgbClr val="0000FF"/>
                </a:solidFill>
                <a:latin typeface="Consolas"/>
              </a:rPr>
              <a:t>&lt;/</a:t>
            </a:r>
            <a:r>
              <a:rPr lang="en-US" sz="1600" dirty="0" err="1">
                <a:solidFill>
                  <a:srgbClr val="800000"/>
                </a:solidFill>
                <a:latin typeface="Consolas"/>
              </a:rPr>
              <a:t>nav</a:t>
            </a:r>
            <a:r>
              <a:rPr lang="en-US" sz="1600" dirty="0">
                <a:solidFill>
                  <a:srgbClr val="0000FF"/>
                </a:solidFill>
                <a:latin typeface="Consolas"/>
              </a:rPr>
              <a:t>&gt;</a:t>
            </a:r>
          </a:p>
        </p:txBody>
      </p:sp>
    </p:spTree>
    <p:extLst>
      <p:ext uri="{BB962C8B-B14F-4D97-AF65-F5344CB8AC3E}">
        <p14:creationId xmlns:p14="http://schemas.microsoft.com/office/powerpoint/2010/main" val="40007762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150125" y="145140"/>
            <a:ext cx="8229600" cy="553998"/>
          </a:xfrm>
        </p:spPr>
        <p:txBody>
          <a:bodyPr/>
          <a:lstStyle/>
          <a:p>
            <a:r>
              <a:rPr lang="en-US" dirty="0"/>
              <a:t>The menu Element</a:t>
            </a:r>
          </a:p>
        </p:txBody>
      </p:sp>
      <p:sp>
        <p:nvSpPr>
          <p:cNvPr id="3" name="Text Placeholder 2"/>
          <p:cNvSpPr>
            <a:spLocks noGrp="1"/>
          </p:cNvSpPr>
          <p:nvPr>
            <p:ph type="body" sz="quarter" idx="16"/>
          </p:nvPr>
        </p:nvSpPr>
        <p:spPr>
          <a:xfrm>
            <a:off x="406210" y="1715927"/>
            <a:ext cx="8240713" cy="4473575"/>
          </a:xfrm>
        </p:spPr>
        <p:txBody>
          <a:bodyPr/>
          <a:lstStyle/>
          <a:p>
            <a:pPr marL="342900" lvl="0" indent="-342900" defTabSz="914400" fontAlgn="base">
              <a:lnSpc>
                <a:spcPts val="2000"/>
              </a:lnSpc>
              <a:spcBef>
                <a:spcPts val="1500"/>
              </a:spcBef>
              <a:buClr>
                <a:schemeClr val="hlink"/>
              </a:buClr>
              <a:buSzPct val="90000"/>
              <a:buFont typeface="Symbol"/>
              <a:buChar char=""/>
              <a:defRPr/>
            </a:pPr>
            <a:r>
              <a:rPr lang="en-US" sz="2000" kern="0" dirty="0">
                <a:solidFill>
                  <a:schemeClr val="tx1"/>
                </a:solidFill>
                <a:ea typeface="Times New Roman"/>
              </a:rPr>
              <a:t>The </a:t>
            </a:r>
            <a:r>
              <a:rPr lang="en-US" sz="2000" b="1" kern="0" dirty="0">
                <a:solidFill>
                  <a:schemeClr val="tx1"/>
                </a:solidFill>
                <a:ea typeface="Times New Roman"/>
                <a:cs typeface="Segoe UI"/>
              </a:rPr>
              <a:t>menu</a:t>
            </a:r>
            <a:r>
              <a:rPr lang="en-US" sz="2000" kern="0" dirty="0">
                <a:solidFill>
                  <a:schemeClr val="tx1"/>
                </a:solidFill>
                <a:ea typeface="Times New Roman"/>
              </a:rPr>
              <a:t> element:</a:t>
            </a:r>
            <a:endParaRPr lang="en-US" sz="2000" kern="0" dirty="0">
              <a:solidFill>
                <a:schemeClr val="tx1"/>
              </a:solidFill>
              <a:ea typeface="Times New Roman"/>
              <a:cs typeface="Segoe UI"/>
            </a:endParaRPr>
          </a:p>
          <a:p>
            <a:pPr lvl="1" defTabSz="914400" fontAlgn="base">
              <a:lnSpc>
                <a:spcPts val="2000"/>
              </a:lnSpc>
              <a:spcBef>
                <a:spcPts val="1500"/>
              </a:spcBef>
              <a:buClr>
                <a:schemeClr val="hlink"/>
              </a:buClr>
              <a:buSzPct val="80000"/>
              <a:buFont typeface="Courier New"/>
              <a:buChar char="o"/>
              <a:defRPr/>
            </a:pPr>
            <a:r>
              <a:rPr lang="en-US" kern="0" dirty="0">
                <a:solidFill>
                  <a:schemeClr val="tx1"/>
                </a:solidFill>
                <a:ea typeface="Times New Roman"/>
                <a:cs typeface="Arial"/>
              </a:rPr>
              <a:t>contains commands</a:t>
            </a:r>
            <a:endParaRPr lang="en-US" kern="0" dirty="0">
              <a:solidFill>
                <a:schemeClr val="tx1"/>
              </a:solidFill>
              <a:ea typeface="Times New Roman"/>
              <a:cs typeface="Times New Roman"/>
            </a:endParaRPr>
          </a:p>
          <a:p>
            <a:pPr lvl="1" defTabSz="914400" fontAlgn="base">
              <a:lnSpc>
                <a:spcPts val="2000"/>
              </a:lnSpc>
              <a:spcBef>
                <a:spcPts val="1500"/>
              </a:spcBef>
              <a:buClr>
                <a:schemeClr val="hlink"/>
              </a:buClr>
              <a:buSzPct val="80000"/>
              <a:buFont typeface="Courier New"/>
              <a:buChar char="o"/>
              <a:defRPr/>
            </a:pPr>
            <a:r>
              <a:rPr lang="en-US" kern="0" dirty="0">
                <a:solidFill>
                  <a:schemeClr val="tx1"/>
                </a:solidFill>
                <a:ea typeface="Times New Roman"/>
                <a:cs typeface="Times New Roman"/>
              </a:rPr>
              <a:t>can be a toolbar or a content menu</a:t>
            </a:r>
          </a:p>
          <a:p>
            <a:pPr lvl="1" defTabSz="914400" fontAlgn="base">
              <a:lnSpc>
                <a:spcPts val="2000"/>
              </a:lnSpc>
              <a:spcBef>
                <a:spcPts val="1500"/>
              </a:spcBef>
              <a:buClr>
                <a:schemeClr val="hlink"/>
              </a:buClr>
              <a:buSzPct val="80000"/>
              <a:buFont typeface="Courier New"/>
              <a:buChar char="o"/>
              <a:defRPr/>
            </a:pPr>
            <a:r>
              <a:rPr lang="en-US" kern="0" dirty="0">
                <a:solidFill>
                  <a:schemeClr val="tx1"/>
                </a:solidFill>
                <a:ea typeface="Times New Roman"/>
                <a:cs typeface="Times New Roman"/>
              </a:rPr>
              <a:t>is designed for browser integration</a:t>
            </a:r>
          </a:p>
          <a:p>
            <a:pPr lvl="1" defTabSz="914400" fontAlgn="base">
              <a:lnSpc>
                <a:spcPts val="2000"/>
              </a:lnSpc>
              <a:spcBef>
                <a:spcPts val="1500"/>
              </a:spcBef>
              <a:buClr>
                <a:schemeClr val="hlink"/>
              </a:buClr>
              <a:buSzPct val="80000"/>
              <a:buFont typeface="Courier New"/>
              <a:buChar char="o"/>
              <a:defRPr/>
            </a:pPr>
            <a:r>
              <a:rPr lang="en-US" kern="0" dirty="0">
                <a:solidFill>
                  <a:schemeClr val="tx1"/>
                </a:solidFill>
                <a:ea typeface="Times New Roman"/>
                <a:cs typeface="Times New Roman"/>
              </a:rPr>
              <a:t>can be nested</a:t>
            </a:r>
          </a:p>
          <a:p>
            <a:pPr marL="342900" lvl="0" indent="-342900" defTabSz="914400" fontAlgn="base">
              <a:lnSpc>
                <a:spcPts val="2000"/>
              </a:lnSpc>
              <a:spcBef>
                <a:spcPts val="1500"/>
              </a:spcBef>
              <a:buClr>
                <a:schemeClr val="hlink"/>
              </a:buClr>
              <a:buSzPct val="90000"/>
              <a:buFont typeface="Symbol"/>
              <a:buChar char=""/>
              <a:defRPr/>
            </a:pPr>
            <a:r>
              <a:rPr lang="en-US" sz="2000" kern="0" dirty="0">
                <a:solidFill>
                  <a:srgbClr val="000000"/>
                </a:solidFill>
                <a:ea typeface="Times New Roman"/>
                <a:cs typeface="Segoe UI"/>
              </a:rPr>
              <a:t>Almost any element can be used as a command</a:t>
            </a:r>
            <a:endParaRPr lang="en-US" sz="2000" kern="0" dirty="0">
              <a:solidFill>
                <a:schemeClr val="tx1"/>
              </a:solidFill>
              <a:ea typeface="Times New Roman"/>
              <a:cs typeface="Segoe UI"/>
            </a:endParaRPr>
          </a:p>
          <a:p>
            <a:endParaRPr lang="en-US" dirty="0"/>
          </a:p>
        </p:txBody>
      </p:sp>
      <p:sp>
        <p:nvSpPr>
          <p:cNvPr id="4" name="Rectangle 3"/>
          <p:cNvSpPr/>
          <p:nvPr/>
        </p:nvSpPr>
        <p:spPr>
          <a:xfrm>
            <a:off x="125104" y="4347016"/>
            <a:ext cx="5738323" cy="1077218"/>
          </a:xfrm>
          <a:prstGeom prst="rect">
            <a:avLst/>
          </a:prstGeom>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wrap="square">
            <a:spAutoFit/>
          </a:bodyPr>
          <a:lstStyle/>
          <a:p>
            <a:r>
              <a:rPr lang="en-US" sz="1600" dirty="0">
                <a:solidFill>
                  <a:srgbClr val="0000FF"/>
                </a:solidFill>
                <a:latin typeface="Consolas"/>
              </a:rPr>
              <a:t>&lt;</a:t>
            </a:r>
            <a:r>
              <a:rPr lang="en-US" sz="1600" dirty="0">
                <a:solidFill>
                  <a:srgbClr val="800000"/>
                </a:solidFill>
                <a:latin typeface="Consolas"/>
              </a:rPr>
              <a:t>menu</a:t>
            </a:r>
            <a:r>
              <a:rPr lang="en-US" sz="1600" dirty="0">
                <a:solidFill>
                  <a:srgbClr val="0000FF"/>
                </a:solidFill>
                <a:latin typeface="Consolas"/>
              </a:rPr>
              <a:t>&gt;</a:t>
            </a:r>
            <a:endParaRPr lang="en-US" sz="1600" dirty="0">
              <a:solidFill>
                <a:prstClr val="black"/>
              </a:solidFill>
              <a:latin typeface="Consolas"/>
            </a:endParaRPr>
          </a:p>
          <a:p>
            <a:r>
              <a:rPr lang="en-US" sz="1600" dirty="0">
                <a:solidFill>
                  <a:prstClr val="black"/>
                </a:solidFill>
                <a:latin typeface="Consolas"/>
              </a:rPr>
              <a:t>   </a:t>
            </a:r>
            <a:r>
              <a:rPr lang="en-US" sz="1600" dirty="0">
                <a:solidFill>
                  <a:srgbClr val="0000FF"/>
                </a:solidFill>
                <a:latin typeface="Consolas"/>
              </a:rPr>
              <a:t>&lt;</a:t>
            </a:r>
            <a:r>
              <a:rPr lang="en-US" sz="1600" dirty="0">
                <a:solidFill>
                  <a:srgbClr val="800000"/>
                </a:solidFill>
                <a:latin typeface="Consolas"/>
              </a:rPr>
              <a:t>button</a:t>
            </a:r>
            <a:r>
              <a:rPr lang="en-US" sz="1600" dirty="0">
                <a:solidFill>
                  <a:prstClr val="black"/>
                </a:solidFill>
                <a:latin typeface="Consolas"/>
              </a:rPr>
              <a:t> </a:t>
            </a:r>
            <a:r>
              <a:rPr lang="en-US" sz="1600" dirty="0">
                <a:solidFill>
                  <a:srgbClr val="FF0000"/>
                </a:solidFill>
                <a:latin typeface="Consolas"/>
              </a:rPr>
              <a:t>id</a:t>
            </a:r>
            <a:r>
              <a:rPr lang="en-US" sz="1600" dirty="0">
                <a:solidFill>
                  <a:srgbClr val="0000FF"/>
                </a:solidFill>
                <a:latin typeface="Consolas"/>
              </a:rPr>
              <a:t>="</a:t>
            </a:r>
            <a:r>
              <a:rPr lang="en-US" sz="1600" dirty="0" err="1">
                <a:solidFill>
                  <a:srgbClr val="0000FF"/>
                </a:solidFill>
                <a:latin typeface="Consolas"/>
              </a:rPr>
              <a:t>searchButton</a:t>
            </a:r>
            <a:r>
              <a:rPr lang="en-US" sz="1600" dirty="0">
                <a:solidFill>
                  <a:srgbClr val="0000FF"/>
                </a:solidFill>
                <a:latin typeface="Consolas"/>
              </a:rPr>
              <a:t>"&gt;</a:t>
            </a:r>
            <a:r>
              <a:rPr lang="en-US" sz="1600" dirty="0">
                <a:solidFill>
                  <a:prstClr val="black"/>
                </a:solidFill>
                <a:latin typeface="Consolas"/>
              </a:rPr>
              <a:t>Search</a:t>
            </a:r>
            <a:r>
              <a:rPr lang="en-US" sz="1600" dirty="0">
                <a:solidFill>
                  <a:srgbClr val="0000FF"/>
                </a:solidFill>
                <a:latin typeface="Consolas"/>
              </a:rPr>
              <a:t>&lt;/</a:t>
            </a:r>
            <a:r>
              <a:rPr lang="en-US" sz="1600" dirty="0">
                <a:solidFill>
                  <a:srgbClr val="800000"/>
                </a:solidFill>
                <a:latin typeface="Consolas"/>
              </a:rPr>
              <a:t>button</a:t>
            </a:r>
            <a:r>
              <a:rPr lang="en-US" sz="1600" dirty="0">
                <a:solidFill>
                  <a:srgbClr val="0000FF"/>
                </a:solidFill>
                <a:latin typeface="Consolas"/>
              </a:rPr>
              <a:t>&gt;</a:t>
            </a:r>
            <a:endParaRPr lang="en-US" sz="1600" dirty="0">
              <a:solidFill>
                <a:prstClr val="black"/>
              </a:solidFill>
              <a:latin typeface="Consolas"/>
            </a:endParaRPr>
          </a:p>
          <a:p>
            <a:r>
              <a:rPr lang="en-US" sz="1600" dirty="0">
                <a:solidFill>
                  <a:prstClr val="black"/>
                </a:solidFill>
                <a:latin typeface="Consolas"/>
              </a:rPr>
              <a:t>   </a:t>
            </a:r>
            <a:r>
              <a:rPr lang="en-US" sz="1600" dirty="0">
                <a:solidFill>
                  <a:srgbClr val="0000FF"/>
                </a:solidFill>
                <a:latin typeface="Consolas"/>
              </a:rPr>
              <a:t>&lt;</a:t>
            </a:r>
            <a:r>
              <a:rPr lang="en-US" sz="1600" dirty="0">
                <a:solidFill>
                  <a:srgbClr val="800000"/>
                </a:solidFill>
                <a:latin typeface="Consolas"/>
              </a:rPr>
              <a:t>button</a:t>
            </a:r>
            <a:r>
              <a:rPr lang="en-US" sz="1600" dirty="0">
                <a:solidFill>
                  <a:prstClr val="black"/>
                </a:solidFill>
                <a:latin typeface="Consolas"/>
              </a:rPr>
              <a:t> </a:t>
            </a:r>
            <a:r>
              <a:rPr lang="en-US" sz="1600" dirty="0">
                <a:solidFill>
                  <a:srgbClr val="FF0000"/>
                </a:solidFill>
                <a:latin typeface="Consolas"/>
              </a:rPr>
              <a:t>id</a:t>
            </a:r>
            <a:r>
              <a:rPr lang="en-US" sz="1600" dirty="0">
                <a:solidFill>
                  <a:srgbClr val="0000FF"/>
                </a:solidFill>
                <a:latin typeface="Consolas"/>
              </a:rPr>
              <a:t>="</a:t>
            </a:r>
            <a:r>
              <a:rPr lang="en-US" sz="1600" dirty="0" err="1">
                <a:solidFill>
                  <a:srgbClr val="0000FF"/>
                </a:solidFill>
                <a:latin typeface="Consolas"/>
              </a:rPr>
              <a:t>helpButton</a:t>
            </a:r>
            <a:r>
              <a:rPr lang="en-US" sz="1600" dirty="0">
                <a:solidFill>
                  <a:srgbClr val="0000FF"/>
                </a:solidFill>
                <a:latin typeface="Consolas"/>
              </a:rPr>
              <a:t>"&gt;</a:t>
            </a:r>
            <a:r>
              <a:rPr lang="en-US" sz="1600" dirty="0">
                <a:solidFill>
                  <a:prstClr val="black"/>
                </a:solidFill>
                <a:latin typeface="Consolas"/>
              </a:rPr>
              <a:t>Help</a:t>
            </a:r>
            <a:r>
              <a:rPr lang="en-US" sz="1600" dirty="0">
                <a:solidFill>
                  <a:srgbClr val="0000FF"/>
                </a:solidFill>
                <a:latin typeface="Consolas"/>
              </a:rPr>
              <a:t>&lt;/</a:t>
            </a:r>
            <a:r>
              <a:rPr lang="en-US" sz="1600" dirty="0">
                <a:solidFill>
                  <a:srgbClr val="800000"/>
                </a:solidFill>
                <a:latin typeface="Consolas"/>
              </a:rPr>
              <a:t>button</a:t>
            </a:r>
            <a:r>
              <a:rPr lang="en-US" sz="1600" dirty="0">
                <a:solidFill>
                  <a:srgbClr val="0000FF"/>
                </a:solidFill>
                <a:latin typeface="Consolas"/>
              </a:rPr>
              <a:t>&gt;</a:t>
            </a:r>
            <a:endParaRPr lang="en-US" sz="1600" dirty="0">
              <a:solidFill>
                <a:prstClr val="black"/>
              </a:solidFill>
              <a:latin typeface="Consolas"/>
            </a:endParaRPr>
          </a:p>
          <a:p>
            <a:r>
              <a:rPr lang="en-US" sz="1600" dirty="0">
                <a:solidFill>
                  <a:srgbClr val="0000FF"/>
                </a:solidFill>
                <a:latin typeface="Consolas"/>
              </a:rPr>
              <a:t>&lt;/</a:t>
            </a:r>
            <a:r>
              <a:rPr lang="en-US" sz="1600" dirty="0">
                <a:solidFill>
                  <a:srgbClr val="800000"/>
                </a:solidFill>
                <a:latin typeface="Consolas"/>
              </a:rPr>
              <a:t>menu</a:t>
            </a:r>
            <a:r>
              <a:rPr lang="en-US" sz="1600" dirty="0">
                <a:solidFill>
                  <a:srgbClr val="0000FF"/>
                </a:solidFill>
                <a:latin typeface="Consolas"/>
              </a:rPr>
              <a:t>&gt;</a:t>
            </a: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14743" y="4932751"/>
            <a:ext cx="2780148" cy="1945721"/>
          </a:xfrm>
          <a:prstGeom prst="rect">
            <a:avLst/>
          </a:prstGeom>
        </p:spPr>
      </p:pic>
    </p:spTree>
    <p:extLst>
      <p:ext uri="{BB962C8B-B14F-4D97-AF65-F5344CB8AC3E}">
        <p14:creationId xmlns:p14="http://schemas.microsoft.com/office/powerpoint/2010/main" val="27333776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182783" y="210456"/>
            <a:ext cx="8229600" cy="553998"/>
          </a:xfrm>
        </p:spPr>
        <p:txBody>
          <a:bodyPr/>
          <a:lstStyle/>
          <a:p>
            <a:r>
              <a:rPr lang="en-US" dirty="0" smtClean="0"/>
              <a:t>Summary</a:t>
            </a:r>
            <a:endParaRPr lang="en-US" dirty="0"/>
          </a:p>
        </p:txBody>
      </p:sp>
      <p:sp>
        <p:nvSpPr>
          <p:cNvPr id="3" name="Text Placeholder 2"/>
          <p:cNvSpPr>
            <a:spLocks noGrp="1"/>
          </p:cNvSpPr>
          <p:nvPr>
            <p:ph type="body" sz="quarter" idx="16"/>
          </p:nvPr>
        </p:nvSpPr>
        <p:spPr>
          <a:xfrm>
            <a:off x="533400" y="1981200"/>
            <a:ext cx="8240713" cy="4473575"/>
          </a:xfrm>
        </p:spPr>
        <p:txBody>
          <a:bodyPr/>
          <a:lstStyle/>
          <a:p>
            <a:pPr marL="0" indent="0">
              <a:buNone/>
            </a:pPr>
            <a:r>
              <a:rPr lang="en-US" dirty="0"/>
              <a:t>In the module, you learned </a:t>
            </a:r>
            <a:r>
              <a:rPr lang="en-US" dirty="0" smtClean="0"/>
              <a:t>about:</a:t>
            </a:r>
          </a:p>
          <a:p>
            <a:pPr marL="0" indent="0">
              <a:buNone/>
            </a:pPr>
            <a:endParaRPr lang="en-US" dirty="0" smtClean="0"/>
          </a:p>
          <a:p>
            <a:r>
              <a:rPr lang="en-US" dirty="0" smtClean="0"/>
              <a:t>The </a:t>
            </a:r>
            <a:r>
              <a:rPr lang="en-US" dirty="0"/>
              <a:t>new HTML5 </a:t>
            </a:r>
            <a:r>
              <a:rPr lang="en-US" dirty="0" smtClean="0"/>
              <a:t>elements</a:t>
            </a:r>
            <a:r>
              <a:rPr lang="en-US" dirty="0"/>
              <a:t> </a:t>
            </a:r>
            <a:r>
              <a:rPr lang="en-US" dirty="0" smtClean="0"/>
              <a:t>and </a:t>
            </a:r>
            <a:r>
              <a:rPr lang="en-US" dirty="0"/>
              <a:t>the rationale behind the</a:t>
            </a:r>
          </a:p>
          <a:p>
            <a:pPr marL="0" indent="0">
              <a:buNone/>
            </a:pPr>
            <a:r>
              <a:rPr lang="en-US" dirty="0" smtClean="0"/>
              <a:t>   creation </a:t>
            </a:r>
            <a:r>
              <a:rPr lang="en-US" dirty="0"/>
              <a:t>of these </a:t>
            </a:r>
            <a:r>
              <a:rPr lang="en-US" dirty="0" smtClean="0"/>
              <a:t>elements.</a:t>
            </a:r>
          </a:p>
          <a:p>
            <a:r>
              <a:rPr lang="en-US" dirty="0" smtClean="0"/>
              <a:t> How </a:t>
            </a:r>
            <a:r>
              <a:rPr lang="en-US" dirty="0"/>
              <a:t>and when to use them</a:t>
            </a:r>
            <a:r>
              <a:rPr lang="en-US" dirty="0" smtClean="0"/>
              <a:t>.</a:t>
            </a:r>
          </a:p>
          <a:p>
            <a:r>
              <a:rPr lang="en-US" dirty="0" smtClean="0"/>
              <a:t>The </a:t>
            </a:r>
            <a:r>
              <a:rPr lang="en-US" dirty="0"/>
              <a:t>use of navigation </a:t>
            </a:r>
            <a:r>
              <a:rPr lang="en-US" dirty="0" smtClean="0"/>
              <a:t>and menus.</a:t>
            </a:r>
          </a:p>
          <a:p>
            <a:pPr marL="0" indent="0">
              <a:buNone/>
            </a:pPr>
            <a:endParaRPr lang="en-US" dirty="0"/>
          </a:p>
        </p:txBody>
      </p:sp>
    </p:spTree>
    <p:extLst>
      <p:ext uri="{BB962C8B-B14F-4D97-AF65-F5344CB8AC3E}">
        <p14:creationId xmlns:p14="http://schemas.microsoft.com/office/powerpoint/2010/main" val="3110604546"/>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3"/>
          <p:cNvSpPr txBox="1">
            <a:spLocks/>
          </p:cNvSpPr>
          <p:nvPr/>
        </p:nvSpPr>
        <p:spPr>
          <a:xfrm>
            <a:off x="469901" y="2057401"/>
            <a:ext cx="8220074" cy="1179286"/>
          </a:xfrm>
          <a:prstGeom prst="rect">
            <a:avLst/>
          </a:prstGeom>
        </p:spPr>
        <p:txBody>
          <a:bodyPr vert="horz" anchor="ctr"/>
          <a:lstStyle>
            <a:defPPr>
              <a:defRPr lang="en-US"/>
            </a:defPPr>
            <a:lvl1pPr marL="0" algn="r" defTabSz="914400" rtl="0" eaLnBrk="1" latinLnBrk="0" hangingPunct="1">
              <a:defRPr kumimoji="0" sz="14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3600" dirty="0" smtClean="0">
                <a:solidFill>
                  <a:schemeClr val="tx1"/>
                </a:solidFill>
              </a:rPr>
              <a:t>Creating Form Input and Validation</a:t>
            </a:r>
          </a:p>
          <a:p>
            <a:pPr algn="ctr"/>
            <a:endParaRPr lang="en-US" sz="3600" dirty="0">
              <a:solidFill>
                <a:schemeClr val="tx1"/>
              </a:solidFill>
            </a:endParaRPr>
          </a:p>
        </p:txBody>
      </p:sp>
    </p:spTree>
    <p:extLst>
      <p:ext uri="{BB962C8B-B14F-4D97-AF65-F5344CB8AC3E}">
        <p14:creationId xmlns:p14="http://schemas.microsoft.com/office/powerpoint/2010/main" val="1379237224"/>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166454" y="210456"/>
            <a:ext cx="8229600" cy="553998"/>
          </a:xfrm>
        </p:spPr>
        <p:txBody>
          <a:bodyPr/>
          <a:lstStyle/>
          <a:p>
            <a:r>
              <a:rPr lang="en-US" dirty="0" smtClean="0"/>
              <a:t>Objectives</a:t>
            </a:r>
            <a:endParaRPr lang="en-US" dirty="0"/>
          </a:p>
        </p:txBody>
      </p:sp>
      <p:sp>
        <p:nvSpPr>
          <p:cNvPr id="3" name="Text Placeholder 2"/>
          <p:cNvSpPr>
            <a:spLocks noGrp="1"/>
          </p:cNvSpPr>
          <p:nvPr>
            <p:ph type="body" sz="quarter" idx="16"/>
          </p:nvPr>
        </p:nvSpPr>
        <p:spPr>
          <a:xfrm>
            <a:off x="457200" y="2057400"/>
            <a:ext cx="8240713" cy="4473575"/>
          </a:xfrm>
        </p:spPr>
        <p:txBody>
          <a:bodyPr/>
          <a:lstStyle/>
          <a:p>
            <a:pPr>
              <a:buNone/>
            </a:pPr>
            <a:r>
              <a:rPr lang="en-US" sz="2000" dirty="0"/>
              <a:t>At the end of this sub-module you will </a:t>
            </a:r>
            <a:r>
              <a:rPr lang="en-US" sz="2000" dirty="0" smtClean="0"/>
              <a:t>know:</a:t>
            </a:r>
            <a:endParaRPr lang="en-US" sz="2000" dirty="0"/>
          </a:p>
          <a:p>
            <a:endParaRPr lang="en-US" sz="2000" dirty="0"/>
          </a:p>
          <a:p>
            <a:r>
              <a:rPr lang="en-US" sz="2000" dirty="0"/>
              <a:t>HTML 5 new Input types </a:t>
            </a:r>
          </a:p>
          <a:p>
            <a:r>
              <a:rPr lang="en-US" sz="2000" dirty="0"/>
              <a:t>HTML 5 new form elements </a:t>
            </a:r>
          </a:p>
          <a:p>
            <a:r>
              <a:rPr lang="en-US" sz="2000" dirty="0"/>
              <a:t>HTML 5 new form attributes</a:t>
            </a:r>
          </a:p>
          <a:p>
            <a:r>
              <a:rPr lang="en-US" sz="2000" dirty="0"/>
              <a:t>Using Browser Detection, Feature Detection, and </a:t>
            </a:r>
            <a:r>
              <a:rPr lang="en-US" sz="2000" dirty="0" err="1" smtClean="0"/>
              <a:t>Modernizr</a:t>
            </a:r>
            <a:endParaRPr lang="en-US" sz="2000" dirty="0"/>
          </a:p>
        </p:txBody>
      </p:sp>
    </p:spTree>
    <p:extLst>
      <p:ext uri="{BB962C8B-B14F-4D97-AF65-F5344CB8AC3E}">
        <p14:creationId xmlns:p14="http://schemas.microsoft.com/office/powerpoint/2010/main" val="2765614327"/>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7" name="Rectangle 3"/>
          <p:cNvSpPr>
            <a:spLocks noGrp="1"/>
          </p:cNvSpPr>
          <p:nvPr>
            <p:ph type="body" sz="quarter" idx="11"/>
          </p:nvPr>
        </p:nvSpPr>
        <p:spPr>
          <a:xfrm>
            <a:off x="182783" y="210456"/>
            <a:ext cx="8229600" cy="553998"/>
          </a:xfrm>
        </p:spPr>
        <p:txBody>
          <a:bodyPr/>
          <a:lstStyle/>
          <a:p>
            <a:r>
              <a:rPr lang="en-US" dirty="0"/>
              <a:t>Challenges with HTML 4.0 Forms</a:t>
            </a:r>
            <a:endParaRPr lang="en-US" dirty="0" smtClean="0"/>
          </a:p>
        </p:txBody>
      </p:sp>
      <p:sp>
        <p:nvSpPr>
          <p:cNvPr id="2" name="Text Placeholder 1"/>
          <p:cNvSpPr>
            <a:spLocks noGrp="1"/>
          </p:cNvSpPr>
          <p:nvPr>
            <p:ph type="body" sz="quarter" idx="16"/>
          </p:nvPr>
        </p:nvSpPr>
        <p:spPr>
          <a:xfrm>
            <a:off x="457200" y="1828800"/>
            <a:ext cx="8240713" cy="4473575"/>
          </a:xfrm>
        </p:spPr>
        <p:txBody>
          <a:bodyPr/>
          <a:lstStyle/>
          <a:p>
            <a:pPr algn="just"/>
            <a:r>
              <a:rPr lang="en-US" sz="2400" dirty="0"/>
              <a:t>The HTML 4 form fields are not validated</a:t>
            </a:r>
          </a:p>
          <a:p>
            <a:pPr algn="just">
              <a:buFont typeface="Arial" charset="0"/>
              <a:buNone/>
            </a:pPr>
            <a:endParaRPr lang="en-US" sz="700" dirty="0"/>
          </a:p>
          <a:p>
            <a:pPr algn="just"/>
            <a:r>
              <a:rPr lang="en-US" sz="2400" dirty="0"/>
              <a:t>The validation to the input fields can be done by </a:t>
            </a:r>
          </a:p>
          <a:p>
            <a:pPr lvl="2" algn="just">
              <a:buFont typeface="Wingdings" pitchFamily="2" charset="2"/>
              <a:buChar char="Ø"/>
            </a:pPr>
            <a:r>
              <a:rPr lang="en-US" sz="2000" dirty="0"/>
              <a:t>Writing JavaScript code in the Client side Code</a:t>
            </a:r>
          </a:p>
          <a:p>
            <a:pPr lvl="2" algn="just">
              <a:buFont typeface="Wingdings" pitchFamily="2" charset="2"/>
              <a:buChar char="Ø"/>
            </a:pPr>
            <a:r>
              <a:rPr lang="en-US" sz="2000" dirty="0"/>
              <a:t>Or the validation needs to be done at the Server side</a:t>
            </a:r>
          </a:p>
          <a:p>
            <a:pPr algn="just"/>
            <a:endParaRPr lang="en-US" sz="800" dirty="0"/>
          </a:p>
          <a:p>
            <a:pPr algn="just"/>
            <a:r>
              <a:rPr lang="en-US" sz="2400" dirty="0"/>
              <a:t>Almost every web page has some kind of form with search, email, sign-up </a:t>
            </a:r>
            <a:r>
              <a:rPr lang="en-US" sz="2400" dirty="0" err="1"/>
              <a:t>etc</a:t>
            </a:r>
            <a:endParaRPr lang="en-US" sz="2400" dirty="0"/>
          </a:p>
          <a:p>
            <a:pPr algn="just"/>
            <a:endParaRPr lang="en-US" sz="700" dirty="0"/>
          </a:p>
          <a:p>
            <a:pPr algn="just"/>
            <a:r>
              <a:rPr lang="en-US" sz="2400" dirty="0"/>
              <a:t>It would be great if browsers had built in validation for some of the common data types we collect</a:t>
            </a:r>
          </a:p>
          <a:p>
            <a:pPr>
              <a:buNone/>
            </a:pPr>
            <a:endParaRPr lang="en-US" sz="1400" dirty="0"/>
          </a:p>
          <a:p>
            <a:endParaRPr lang="en-US" dirty="0"/>
          </a:p>
        </p:txBody>
      </p:sp>
    </p:spTree>
    <p:extLst>
      <p:ext uri="{BB962C8B-B14F-4D97-AF65-F5344CB8AC3E}">
        <p14:creationId xmlns:p14="http://schemas.microsoft.com/office/powerpoint/2010/main" val="247133320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Secure by Design</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000" y="1981200"/>
            <a:ext cx="6658947" cy="4486275"/>
          </a:xfrm>
          <a:prstGeom prst="rect">
            <a:avLst/>
          </a:prstGeom>
        </p:spPr>
      </p:pic>
    </p:spTree>
    <p:extLst>
      <p:ext uri="{BB962C8B-B14F-4D97-AF65-F5344CB8AC3E}">
        <p14:creationId xmlns:p14="http://schemas.microsoft.com/office/powerpoint/2010/main" val="2252359910"/>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1" name="Rectangle 3"/>
          <p:cNvSpPr>
            <a:spLocks noGrp="1"/>
          </p:cNvSpPr>
          <p:nvPr>
            <p:ph type="body" sz="quarter" idx="11"/>
          </p:nvPr>
        </p:nvSpPr>
        <p:spPr>
          <a:xfrm>
            <a:off x="166454" y="210456"/>
            <a:ext cx="8229600" cy="553998"/>
          </a:xfrm>
        </p:spPr>
        <p:txBody>
          <a:bodyPr/>
          <a:lstStyle/>
          <a:p>
            <a:r>
              <a:rPr lang="en-US" dirty="0"/>
              <a:t>HTML – New Input types</a:t>
            </a:r>
            <a:endParaRPr lang="en-US" dirty="0" smtClean="0"/>
          </a:p>
        </p:txBody>
      </p:sp>
      <p:sp>
        <p:nvSpPr>
          <p:cNvPr id="2" name="Text Placeholder 1"/>
          <p:cNvSpPr>
            <a:spLocks noGrp="1"/>
          </p:cNvSpPr>
          <p:nvPr>
            <p:ph type="body" sz="quarter" idx="16"/>
          </p:nvPr>
        </p:nvSpPr>
        <p:spPr>
          <a:xfrm>
            <a:off x="457200" y="1752600"/>
            <a:ext cx="8240713" cy="4473575"/>
          </a:xfrm>
        </p:spPr>
        <p:txBody>
          <a:bodyPr>
            <a:normAutofit/>
          </a:bodyPr>
          <a:lstStyle/>
          <a:p>
            <a:r>
              <a:rPr lang="en-US" sz="2000" dirty="0"/>
              <a:t>HTML 5 has lot of new input types</a:t>
            </a:r>
          </a:p>
          <a:p>
            <a:endParaRPr lang="en-US" sz="2000" dirty="0"/>
          </a:p>
          <a:p>
            <a:r>
              <a:rPr lang="en-US" sz="2000" dirty="0"/>
              <a:t>These new features allow for better input control and validation</a:t>
            </a:r>
          </a:p>
          <a:p>
            <a:pPr lvl="2">
              <a:buFont typeface="Wingdings" pitchFamily="2" charset="2"/>
              <a:buChar char="Ø"/>
            </a:pPr>
            <a:r>
              <a:rPr lang="en-US" sz="2000" dirty="0"/>
              <a:t>email </a:t>
            </a:r>
          </a:p>
          <a:p>
            <a:pPr lvl="2">
              <a:buFont typeface="Wingdings" pitchFamily="2" charset="2"/>
              <a:buChar char="Ø"/>
            </a:pPr>
            <a:r>
              <a:rPr lang="en-US" sz="2000" dirty="0" err="1"/>
              <a:t>url</a:t>
            </a:r>
            <a:r>
              <a:rPr lang="en-US" sz="2000" dirty="0"/>
              <a:t> </a:t>
            </a:r>
          </a:p>
          <a:p>
            <a:pPr lvl="2">
              <a:buFont typeface="Wingdings" pitchFamily="2" charset="2"/>
              <a:buChar char="Ø"/>
            </a:pPr>
            <a:r>
              <a:rPr lang="en-US" sz="2000" dirty="0"/>
              <a:t>number </a:t>
            </a:r>
          </a:p>
          <a:p>
            <a:pPr lvl="2">
              <a:buFont typeface="Wingdings" pitchFamily="2" charset="2"/>
              <a:buChar char="Ø"/>
            </a:pPr>
            <a:r>
              <a:rPr lang="en-US" sz="2000" dirty="0"/>
              <a:t>range </a:t>
            </a:r>
          </a:p>
          <a:p>
            <a:pPr lvl="2">
              <a:buFont typeface="Wingdings" pitchFamily="2" charset="2"/>
              <a:buChar char="Ø"/>
            </a:pPr>
            <a:r>
              <a:rPr lang="en-US" sz="2000" dirty="0"/>
              <a:t>Date pickers (date, month, week, time, </a:t>
            </a:r>
            <a:r>
              <a:rPr lang="en-US" sz="2000" dirty="0" err="1"/>
              <a:t>datetime</a:t>
            </a:r>
            <a:r>
              <a:rPr lang="en-US" sz="2000" dirty="0"/>
              <a:t>-local) </a:t>
            </a:r>
          </a:p>
          <a:p>
            <a:pPr lvl="2">
              <a:buFont typeface="Wingdings" pitchFamily="2" charset="2"/>
              <a:buChar char="Ø"/>
            </a:pPr>
            <a:r>
              <a:rPr lang="en-US" sz="2000" dirty="0"/>
              <a:t>search </a:t>
            </a:r>
          </a:p>
          <a:p>
            <a:pPr lvl="2">
              <a:buFont typeface="Wingdings" pitchFamily="2" charset="2"/>
              <a:buChar char="Ø"/>
            </a:pPr>
            <a:r>
              <a:rPr lang="en-US" sz="2000" dirty="0"/>
              <a:t>color </a:t>
            </a:r>
          </a:p>
          <a:p>
            <a:endParaRPr lang="en-US" sz="2000" dirty="0"/>
          </a:p>
        </p:txBody>
      </p:sp>
    </p:spTree>
    <p:extLst>
      <p:ext uri="{BB962C8B-B14F-4D97-AF65-F5344CB8AC3E}">
        <p14:creationId xmlns:p14="http://schemas.microsoft.com/office/powerpoint/2010/main" val="4176899562"/>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AutoShape 2"/>
          <p:cNvSpPr>
            <a:spLocks noChangeArrowheads="1"/>
          </p:cNvSpPr>
          <p:nvPr/>
        </p:nvSpPr>
        <p:spPr bwMode="auto">
          <a:xfrm>
            <a:off x="990600" y="2743200"/>
            <a:ext cx="7543800" cy="762000"/>
          </a:xfrm>
          <a:prstGeom prst="roundRect">
            <a:avLst>
              <a:gd name="adj" fmla="val 16667"/>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0356" name="Rectangle 3"/>
          <p:cNvSpPr>
            <a:spLocks noGrp="1"/>
          </p:cNvSpPr>
          <p:nvPr>
            <p:ph type="body" sz="quarter" idx="11"/>
          </p:nvPr>
        </p:nvSpPr>
        <p:spPr>
          <a:xfrm>
            <a:off x="199112" y="210456"/>
            <a:ext cx="8229600" cy="553998"/>
          </a:xfrm>
        </p:spPr>
        <p:txBody>
          <a:bodyPr/>
          <a:lstStyle/>
          <a:p>
            <a:pPr algn="just"/>
            <a:r>
              <a:rPr lang="en-US" dirty="0"/>
              <a:t>Input type - email</a:t>
            </a:r>
            <a:endParaRPr lang="en-US" dirty="0" smtClean="0"/>
          </a:p>
        </p:txBody>
      </p:sp>
      <p:sp>
        <p:nvSpPr>
          <p:cNvPr id="2" name="Text Placeholder 1"/>
          <p:cNvSpPr>
            <a:spLocks noGrp="1"/>
          </p:cNvSpPr>
          <p:nvPr>
            <p:ph type="body" sz="quarter" idx="16"/>
          </p:nvPr>
        </p:nvSpPr>
        <p:spPr>
          <a:xfrm>
            <a:off x="457200" y="1828800"/>
            <a:ext cx="8240713" cy="4473575"/>
          </a:xfrm>
        </p:spPr>
        <p:txBody>
          <a:bodyPr>
            <a:normAutofit fontScale="92500" lnSpcReduction="10000"/>
          </a:bodyPr>
          <a:lstStyle/>
          <a:p>
            <a:pPr algn="just"/>
            <a:r>
              <a:rPr lang="en-US" dirty="0"/>
              <a:t>It represents a control for editing a list of e-mail addresses given in the element’s value</a:t>
            </a:r>
          </a:p>
          <a:p>
            <a:pPr algn="just"/>
            <a:r>
              <a:rPr lang="en-US" dirty="0"/>
              <a:t> HTML email address validation will only work in browsers which have support for it</a:t>
            </a:r>
          </a:p>
          <a:p>
            <a:pPr lvl="2">
              <a:buNone/>
            </a:pPr>
            <a:endParaRPr lang="en-US" sz="1800" dirty="0" smtClean="0"/>
          </a:p>
          <a:p>
            <a:pPr lvl="2">
              <a:buNone/>
            </a:pPr>
            <a:endParaRPr lang="en-US" sz="1800" dirty="0"/>
          </a:p>
          <a:p>
            <a:pPr lvl="2">
              <a:buNone/>
            </a:pPr>
            <a:r>
              <a:rPr lang="en-US" sz="1800" dirty="0" smtClean="0"/>
              <a:t>&lt;</a:t>
            </a:r>
            <a:r>
              <a:rPr lang="en-US" sz="1800" dirty="0"/>
              <a:t>input type="email" placeholder="Please enter your email" required multiple=“multiple”&gt;</a:t>
            </a:r>
          </a:p>
          <a:p>
            <a:pPr lvl="2" algn="just">
              <a:buNone/>
            </a:pPr>
            <a:endParaRPr lang="en-US" sz="1800" dirty="0"/>
          </a:p>
          <a:p>
            <a:pPr algn="just"/>
            <a:r>
              <a:rPr lang="en-US" dirty="0"/>
              <a:t>required - specifies that the element is a required part of form submission</a:t>
            </a:r>
          </a:p>
          <a:p>
            <a:pPr algn="just"/>
            <a:r>
              <a:rPr lang="en-US" dirty="0"/>
              <a:t>placeholder - a short phrase to help the user when entering data into the control</a:t>
            </a:r>
          </a:p>
          <a:p>
            <a:pPr marL="0" indent="0" algn="just">
              <a:buNone/>
            </a:pPr>
            <a:endParaRPr lang="en-US" dirty="0"/>
          </a:p>
          <a:p>
            <a:pPr algn="just"/>
            <a:r>
              <a:rPr lang="en-US" dirty="0"/>
              <a:t>multiple -  specifies that the element allows multiple values</a:t>
            </a:r>
          </a:p>
          <a:p>
            <a:endParaRPr lang="en-US" dirty="0"/>
          </a:p>
        </p:txBody>
      </p:sp>
    </p:spTree>
    <p:extLst>
      <p:ext uri="{BB962C8B-B14F-4D97-AF65-F5344CB8AC3E}">
        <p14:creationId xmlns:p14="http://schemas.microsoft.com/office/powerpoint/2010/main" val="1544428104"/>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133796" y="210456"/>
            <a:ext cx="8229600" cy="553998"/>
          </a:xfrm>
        </p:spPr>
        <p:txBody>
          <a:bodyPr/>
          <a:lstStyle/>
          <a:p>
            <a:r>
              <a:rPr lang="en-US" dirty="0"/>
              <a:t>Input type – email (Contd.).</a:t>
            </a:r>
          </a:p>
        </p:txBody>
      </p:sp>
      <p:pic>
        <p:nvPicPr>
          <p:cNvPr id="101379"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4075" y="2401887"/>
            <a:ext cx="3143250" cy="177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1380"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21275" y="2401887"/>
            <a:ext cx="3067050" cy="2171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1381"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1675" y="4992687"/>
            <a:ext cx="3152775" cy="1285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1382" name="Text Box 7"/>
          <p:cNvSpPr txBox="1">
            <a:spLocks noChangeArrowheads="1"/>
          </p:cNvSpPr>
          <p:nvPr/>
        </p:nvSpPr>
        <p:spPr bwMode="auto">
          <a:xfrm>
            <a:off x="777875" y="4535487"/>
            <a:ext cx="34226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algn="l" eaLnBrk="1" hangingPunct="1"/>
            <a:r>
              <a:rPr lang="en-US">
                <a:latin typeface="+mn-lt"/>
              </a:rPr>
              <a:t>Valid email – with a single email</a:t>
            </a:r>
          </a:p>
        </p:txBody>
      </p:sp>
      <p:pic>
        <p:nvPicPr>
          <p:cNvPr id="101383" name="Picture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16475" y="4992687"/>
            <a:ext cx="3133725" cy="1209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1384" name="Text Box 9"/>
          <p:cNvSpPr txBox="1">
            <a:spLocks noChangeArrowheads="1"/>
          </p:cNvSpPr>
          <p:nvPr/>
        </p:nvSpPr>
        <p:spPr bwMode="auto">
          <a:xfrm>
            <a:off x="930275" y="1944687"/>
            <a:ext cx="15938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algn="l" eaLnBrk="1" hangingPunct="1"/>
            <a:r>
              <a:rPr lang="en-US" dirty="0">
                <a:latin typeface="+mn-lt"/>
              </a:rPr>
              <a:t>Field is empty</a:t>
            </a:r>
          </a:p>
        </p:txBody>
      </p:sp>
      <p:sp>
        <p:nvSpPr>
          <p:cNvPr id="101385" name="Text Box 10"/>
          <p:cNvSpPr txBox="1">
            <a:spLocks noChangeArrowheads="1"/>
          </p:cNvSpPr>
          <p:nvPr/>
        </p:nvSpPr>
        <p:spPr bwMode="auto">
          <a:xfrm>
            <a:off x="5105400" y="1905000"/>
            <a:ext cx="31686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algn="l" eaLnBrk="1" hangingPunct="1"/>
            <a:r>
              <a:rPr lang="en-US">
                <a:latin typeface="+mn-lt"/>
              </a:rPr>
              <a:t>The value should be an email</a:t>
            </a:r>
          </a:p>
        </p:txBody>
      </p:sp>
      <p:sp>
        <p:nvSpPr>
          <p:cNvPr id="101386" name="Text Box 11"/>
          <p:cNvSpPr txBox="1">
            <a:spLocks noChangeArrowheads="1"/>
          </p:cNvSpPr>
          <p:nvPr/>
        </p:nvSpPr>
        <p:spPr bwMode="auto">
          <a:xfrm>
            <a:off x="4800600" y="4495800"/>
            <a:ext cx="2597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algn="l" eaLnBrk="1" hangingPunct="1"/>
            <a:r>
              <a:rPr lang="en-US">
                <a:latin typeface="+mn-lt"/>
              </a:rPr>
              <a:t>Valid-More than 1 email</a:t>
            </a:r>
          </a:p>
        </p:txBody>
      </p:sp>
    </p:spTree>
    <p:extLst>
      <p:ext uri="{BB962C8B-B14F-4D97-AF65-F5344CB8AC3E}">
        <p14:creationId xmlns:p14="http://schemas.microsoft.com/office/powerpoint/2010/main" val="3012931148"/>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AutoShape 2"/>
          <p:cNvSpPr>
            <a:spLocks noChangeArrowheads="1"/>
          </p:cNvSpPr>
          <p:nvPr/>
        </p:nvSpPr>
        <p:spPr bwMode="auto">
          <a:xfrm>
            <a:off x="762000" y="1753195"/>
            <a:ext cx="4419600" cy="990005"/>
          </a:xfrm>
          <a:prstGeom prst="roundRect">
            <a:avLst>
              <a:gd name="adj" fmla="val 16667"/>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2404" name="Rectangle 4"/>
          <p:cNvSpPr>
            <a:spLocks noGrp="1"/>
          </p:cNvSpPr>
          <p:nvPr>
            <p:ph type="body" sz="quarter" idx="11"/>
          </p:nvPr>
        </p:nvSpPr>
        <p:spPr>
          <a:xfrm>
            <a:off x="150125" y="210456"/>
            <a:ext cx="8229600" cy="553998"/>
          </a:xfrm>
        </p:spPr>
        <p:txBody>
          <a:bodyPr/>
          <a:lstStyle/>
          <a:p>
            <a:r>
              <a:rPr lang="en-US" dirty="0"/>
              <a:t>Input type - </a:t>
            </a:r>
            <a:r>
              <a:rPr lang="en-US" dirty="0" err="1"/>
              <a:t>url</a:t>
            </a:r>
            <a:endParaRPr lang="en-US" dirty="0" smtClean="0"/>
          </a:p>
        </p:txBody>
      </p:sp>
      <p:sp>
        <p:nvSpPr>
          <p:cNvPr id="2" name="Text Placeholder 1"/>
          <p:cNvSpPr>
            <a:spLocks noGrp="1"/>
          </p:cNvSpPr>
          <p:nvPr>
            <p:ph type="body" sz="quarter" idx="16"/>
          </p:nvPr>
        </p:nvSpPr>
        <p:spPr>
          <a:xfrm>
            <a:off x="457200" y="1600200"/>
            <a:ext cx="8240713" cy="4843463"/>
          </a:xfrm>
        </p:spPr>
        <p:txBody>
          <a:bodyPr/>
          <a:lstStyle/>
          <a:p>
            <a:pPr lvl="1">
              <a:buFont typeface="Arial" charset="0"/>
              <a:buNone/>
            </a:pPr>
            <a:endParaRPr lang="en-US" sz="2000" dirty="0"/>
          </a:p>
          <a:p>
            <a:pPr lvl="1">
              <a:buFont typeface="Arial" charset="0"/>
              <a:buNone/>
            </a:pPr>
            <a:r>
              <a:rPr lang="en-US" sz="1600" dirty="0"/>
              <a:t>&lt;input type="</a:t>
            </a:r>
            <a:r>
              <a:rPr lang="en-US" sz="1600" dirty="0" err="1"/>
              <a:t>url</a:t>
            </a:r>
            <a:r>
              <a:rPr lang="en-US" sz="1600" dirty="0"/>
              <a:t>" name="URL"&gt;</a:t>
            </a:r>
          </a:p>
          <a:p>
            <a:endParaRPr lang="en-US" dirty="0"/>
          </a:p>
          <a:p>
            <a:r>
              <a:rPr lang="en-US" dirty="0"/>
              <a:t>It is used for input fields that should contain a URL address </a:t>
            </a:r>
          </a:p>
          <a:p>
            <a:pPr algn="just"/>
            <a:r>
              <a:rPr lang="en-US" dirty="0"/>
              <a:t>The value of the </a:t>
            </a:r>
            <a:r>
              <a:rPr lang="en-US" dirty="0" err="1"/>
              <a:t>url</a:t>
            </a:r>
            <a:r>
              <a:rPr lang="en-US" dirty="0"/>
              <a:t> field is automatically validated when the form is submitted </a:t>
            </a:r>
          </a:p>
          <a:p>
            <a:endParaRPr lang="en-US" dirty="0"/>
          </a:p>
          <a:p>
            <a:endParaRPr lang="en-US" dirty="0"/>
          </a:p>
        </p:txBody>
      </p:sp>
      <p:pic>
        <p:nvPicPr>
          <p:cNvPr id="10240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4600" y="4238144"/>
            <a:ext cx="3048000" cy="1577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6225734"/>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AutoShape 2"/>
          <p:cNvSpPr>
            <a:spLocks noChangeArrowheads="1"/>
          </p:cNvSpPr>
          <p:nvPr/>
        </p:nvSpPr>
        <p:spPr bwMode="auto">
          <a:xfrm>
            <a:off x="685800" y="4419600"/>
            <a:ext cx="6248400" cy="381000"/>
          </a:xfrm>
          <a:prstGeom prst="roundRect">
            <a:avLst>
              <a:gd name="adj" fmla="val 16667"/>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en-US"/>
          </a:p>
        </p:txBody>
      </p:sp>
      <p:sp>
        <p:nvSpPr>
          <p:cNvPr id="103427" name="AutoShape 3"/>
          <p:cNvSpPr>
            <a:spLocks noChangeArrowheads="1"/>
          </p:cNvSpPr>
          <p:nvPr/>
        </p:nvSpPr>
        <p:spPr bwMode="auto">
          <a:xfrm>
            <a:off x="762000" y="1828800"/>
            <a:ext cx="5257800" cy="381000"/>
          </a:xfrm>
          <a:prstGeom prst="roundRect">
            <a:avLst>
              <a:gd name="adj" fmla="val 16667"/>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en-US"/>
          </a:p>
        </p:txBody>
      </p:sp>
      <p:sp>
        <p:nvSpPr>
          <p:cNvPr id="103429" name="Rectangle 3"/>
          <p:cNvSpPr>
            <a:spLocks noGrp="1"/>
          </p:cNvSpPr>
          <p:nvPr>
            <p:ph type="body" sz="quarter" idx="11"/>
          </p:nvPr>
        </p:nvSpPr>
        <p:spPr>
          <a:xfrm>
            <a:off x="117467" y="210456"/>
            <a:ext cx="8229600" cy="553998"/>
          </a:xfrm>
        </p:spPr>
        <p:txBody>
          <a:bodyPr/>
          <a:lstStyle/>
          <a:p>
            <a:r>
              <a:rPr lang="en-US" dirty="0"/>
              <a:t>Input type - number</a:t>
            </a:r>
            <a:endParaRPr lang="en-US" dirty="0" smtClean="0"/>
          </a:p>
        </p:txBody>
      </p:sp>
      <p:sp>
        <p:nvSpPr>
          <p:cNvPr id="2" name="Text Placeholder 1"/>
          <p:cNvSpPr>
            <a:spLocks noGrp="1"/>
          </p:cNvSpPr>
          <p:nvPr>
            <p:ph type="body" sz="quarter" idx="16"/>
          </p:nvPr>
        </p:nvSpPr>
        <p:spPr>
          <a:xfrm>
            <a:off x="457200" y="1817688"/>
            <a:ext cx="8240713" cy="4473575"/>
          </a:xfrm>
        </p:spPr>
        <p:txBody>
          <a:bodyPr/>
          <a:lstStyle/>
          <a:p>
            <a:pPr>
              <a:buNone/>
            </a:pPr>
            <a:r>
              <a:rPr lang="nb-NO" dirty="0"/>
              <a:t>	&lt;input type="number" min="0" max="100"&gt;</a:t>
            </a:r>
          </a:p>
          <a:p>
            <a:r>
              <a:rPr lang="nb-NO" dirty="0"/>
              <a:t>Used to take a number as input</a:t>
            </a:r>
          </a:p>
          <a:p>
            <a:pPr>
              <a:buNone/>
            </a:pPr>
            <a:endParaRPr lang="en-US" dirty="0"/>
          </a:p>
          <a:p>
            <a:endParaRPr lang="en-US" dirty="0"/>
          </a:p>
        </p:txBody>
      </p:sp>
      <p:pic>
        <p:nvPicPr>
          <p:cNvPr id="103430"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2667000"/>
            <a:ext cx="3409950" cy="1057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431"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95800" y="2667000"/>
            <a:ext cx="3400425" cy="173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432" name="Text Box 8"/>
          <p:cNvSpPr txBox="1">
            <a:spLocks noChangeArrowheads="1"/>
          </p:cNvSpPr>
          <p:nvPr/>
        </p:nvSpPr>
        <p:spPr bwMode="auto">
          <a:xfrm>
            <a:off x="457200" y="4419600"/>
            <a:ext cx="7712075"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algn="just" eaLnBrk="1" hangingPunct="1"/>
            <a:r>
              <a:rPr lang="en-US" sz="2000">
                <a:latin typeface="+mn-lt"/>
              </a:rPr>
              <a:t>    &lt;input type="number" min="0 " max="100" step="3"&gt;</a:t>
            </a:r>
          </a:p>
          <a:p>
            <a:pPr algn="just" eaLnBrk="1" hangingPunct="1">
              <a:buFontTx/>
              <a:buChar char="•"/>
            </a:pPr>
            <a:r>
              <a:rPr lang="en-US" sz="2000">
                <a:latin typeface="+mn-lt"/>
              </a:rPr>
              <a:t>     step - specifies legal number intervals (if step="3", legal numbers could be -3,0,3,6, etc)</a:t>
            </a:r>
            <a:r>
              <a:rPr lang="en-US">
                <a:latin typeface="+mn-lt"/>
              </a:rPr>
              <a:t>    </a:t>
            </a:r>
          </a:p>
        </p:txBody>
      </p:sp>
      <p:pic>
        <p:nvPicPr>
          <p:cNvPr id="103433" name="Picture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5800" y="5486400"/>
            <a:ext cx="3514725" cy="160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34990068"/>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AutoShape 2"/>
          <p:cNvSpPr>
            <a:spLocks noChangeArrowheads="1"/>
          </p:cNvSpPr>
          <p:nvPr/>
        </p:nvSpPr>
        <p:spPr bwMode="auto">
          <a:xfrm>
            <a:off x="914400" y="2468880"/>
            <a:ext cx="7467600" cy="452438"/>
          </a:xfrm>
          <a:prstGeom prst="roundRect">
            <a:avLst>
              <a:gd name="adj" fmla="val 16667"/>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4452" name="Rectangle 3"/>
          <p:cNvSpPr>
            <a:spLocks noGrp="1"/>
          </p:cNvSpPr>
          <p:nvPr>
            <p:ph type="body" sz="quarter" idx="11"/>
          </p:nvPr>
        </p:nvSpPr>
        <p:spPr>
          <a:xfrm>
            <a:off x="182783" y="210456"/>
            <a:ext cx="8229600" cy="553998"/>
          </a:xfrm>
        </p:spPr>
        <p:txBody>
          <a:bodyPr/>
          <a:lstStyle/>
          <a:p>
            <a:r>
              <a:rPr lang="en-US" dirty="0"/>
              <a:t>Input type - range</a:t>
            </a:r>
            <a:endParaRPr lang="en-US" dirty="0" smtClean="0"/>
          </a:p>
        </p:txBody>
      </p:sp>
      <p:sp>
        <p:nvSpPr>
          <p:cNvPr id="2" name="Text Placeholder 1"/>
          <p:cNvSpPr>
            <a:spLocks noGrp="1"/>
          </p:cNvSpPr>
          <p:nvPr>
            <p:ph type="body" sz="quarter" idx="16"/>
          </p:nvPr>
        </p:nvSpPr>
        <p:spPr>
          <a:xfrm>
            <a:off x="533400" y="1752600"/>
            <a:ext cx="8240713" cy="4645343"/>
          </a:xfrm>
        </p:spPr>
        <p:txBody>
          <a:bodyPr/>
          <a:lstStyle/>
          <a:p>
            <a:pPr algn="just"/>
            <a:r>
              <a:rPr lang="en-US" dirty="0"/>
              <a:t>Slider control is a very useful user interface to set a number within a range</a:t>
            </a:r>
          </a:p>
          <a:p>
            <a:pPr lvl="1">
              <a:buNone/>
            </a:pPr>
            <a:r>
              <a:rPr lang="en-US" sz="1600" dirty="0"/>
              <a:t>&lt;input type="range" name="Range" min="1" max="10" required&gt;</a:t>
            </a:r>
          </a:p>
          <a:p>
            <a:endParaRPr lang="en-US" sz="3200" dirty="0"/>
          </a:p>
          <a:p>
            <a:endParaRPr lang="en-US" sz="3200" dirty="0"/>
          </a:p>
          <a:p>
            <a:endParaRPr lang="en-US" sz="3200" dirty="0"/>
          </a:p>
          <a:p>
            <a:endParaRPr lang="en-US" sz="3200" dirty="0"/>
          </a:p>
          <a:p>
            <a:endParaRPr lang="en-US" sz="3200" dirty="0"/>
          </a:p>
          <a:p>
            <a:endParaRPr lang="en-US" sz="3200" dirty="0"/>
          </a:p>
          <a:p>
            <a:endParaRPr lang="en-US" sz="3200" dirty="0"/>
          </a:p>
          <a:p>
            <a:endParaRPr lang="en-US" sz="3200" dirty="0"/>
          </a:p>
          <a:p>
            <a:endParaRPr lang="en-US" sz="3200" dirty="0"/>
          </a:p>
          <a:p>
            <a:endParaRPr lang="en-US" sz="3200" dirty="0"/>
          </a:p>
          <a:p>
            <a:endParaRPr lang="en-US" sz="3200" dirty="0"/>
          </a:p>
          <a:p>
            <a:endParaRPr lang="en-US" sz="3200" dirty="0"/>
          </a:p>
          <a:p>
            <a:endParaRPr lang="en-US" sz="3200" dirty="0"/>
          </a:p>
          <a:p>
            <a:endParaRPr lang="en-US" dirty="0"/>
          </a:p>
        </p:txBody>
      </p:sp>
      <p:pic>
        <p:nvPicPr>
          <p:cNvPr id="10445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77000" y="3383280"/>
            <a:ext cx="1685925" cy="2524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454"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 y="3383280"/>
            <a:ext cx="5381625" cy="245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84092275"/>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AutoShape 2"/>
          <p:cNvSpPr>
            <a:spLocks noChangeArrowheads="1"/>
          </p:cNvSpPr>
          <p:nvPr/>
        </p:nvSpPr>
        <p:spPr bwMode="auto">
          <a:xfrm>
            <a:off x="533400" y="4324032"/>
            <a:ext cx="4876800" cy="609600"/>
          </a:xfrm>
          <a:prstGeom prst="roundRect">
            <a:avLst>
              <a:gd name="adj" fmla="val 16667"/>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5476" name="Rectangle 3"/>
          <p:cNvSpPr>
            <a:spLocks noGrp="1"/>
          </p:cNvSpPr>
          <p:nvPr>
            <p:ph type="body" sz="quarter" idx="11"/>
          </p:nvPr>
        </p:nvSpPr>
        <p:spPr>
          <a:xfrm>
            <a:off x="199112" y="210456"/>
            <a:ext cx="8229600" cy="553998"/>
          </a:xfrm>
        </p:spPr>
        <p:txBody>
          <a:bodyPr/>
          <a:lstStyle/>
          <a:p>
            <a:r>
              <a:rPr lang="en-US" dirty="0"/>
              <a:t>Input type – Date pickers - date</a:t>
            </a:r>
            <a:endParaRPr lang="en-US" dirty="0" smtClean="0"/>
          </a:p>
        </p:txBody>
      </p:sp>
      <p:sp>
        <p:nvSpPr>
          <p:cNvPr id="2" name="Text Placeholder 1"/>
          <p:cNvSpPr>
            <a:spLocks noGrp="1"/>
          </p:cNvSpPr>
          <p:nvPr>
            <p:ph type="body" sz="quarter" idx="16"/>
          </p:nvPr>
        </p:nvSpPr>
        <p:spPr>
          <a:xfrm>
            <a:off x="381000" y="1752600"/>
            <a:ext cx="8240713" cy="4473575"/>
          </a:xfrm>
        </p:spPr>
        <p:txBody>
          <a:bodyPr/>
          <a:lstStyle/>
          <a:p>
            <a:pPr algn="just"/>
            <a:r>
              <a:rPr lang="en-US" dirty="0"/>
              <a:t>Date and time field can be easily found in many web forms</a:t>
            </a:r>
          </a:p>
          <a:p>
            <a:pPr algn="just"/>
            <a:endParaRPr lang="en-US" sz="1600" dirty="0"/>
          </a:p>
          <a:p>
            <a:pPr algn="just"/>
            <a:r>
              <a:rPr lang="en-US" dirty="0"/>
              <a:t>Typical applications are like ticket booking, appointment booking </a:t>
            </a:r>
            <a:r>
              <a:rPr lang="en-US" dirty="0" err="1"/>
              <a:t>etc</a:t>
            </a:r>
            <a:endParaRPr lang="en-US" dirty="0"/>
          </a:p>
          <a:p>
            <a:pPr algn="just"/>
            <a:endParaRPr lang="en-US" dirty="0"/>
          </a:p>
          <a:p>
            <a:pPr algn="just"/>
            <a:r>
              <a:rPr lang="en-US" dirty="0"/>
              <a:t>HTML5 the web browser ensures user can only enter a valid date time string into the input textbox</a:t>
            </a:r>
          </a:p>
          <a:p>
            <a:endParaRPr lang="en-US" dirty="0" smtClean="0"/>
          </a:p>
          <a:p>
            <a:pPr marL="320040" lvl="1" indent="-320040">
              <a:spcBef>
                <a:spcPts val="700"/>
              </a:spcBef>
              <a:buSzPct val="60000"/>
              <a:buFont typeface="Wingdings"/>
              <a:buChar char=""/>
            </a:pPr>
            <a:r>
              <a:rPr lang="en-US" sz="1600" dirty="0"/>
              <a:t>&lt;input type="date" name="</a:t>
            </a:r>
            <a:r>
              <a:rPr lang="en-US" sz="1600" dirty="0" err="1"/>
              <a:t>set_date</a:t>
            </a:r>
            <a:r>
              <a:rPr lang="en-US" sz="1600"/>
              <a:t>" /&gt;</a:t>
            </a:r>
          </a:p>
          <a:p>
            <a:endParaRPr lang="en-US" dirty="0"/>
          </a:p>
        </p:txBody>
      </p:sp>
      <p:pic>
        <p:nvPicPr>
          <p:cNvPr id="10547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5238432"/>
            <a:ext cx="3257550" cy="1390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5478"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95800" y="5238432"/>
            <a:ext cx="3095625" cy="151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41441434"/>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3"/>
          <p:cNvSpPr>
            <a:spLocks noGrp="1"/>
          </p:cNvSpPr>
          <p:nvPr>
            <p:ph type="body" sz="quarter" idx="11"/>
          </p:nvPr>
        </p:nvSpPr>
        <p:spPr>
          <a:xfrm>
            <a:off x="182783" y="243114"/>
            <a:ext cx="8229600" cy="507831"/>
          </a:xfrm>
        </p:spPr>
        <p:txBody>
          <a:bodyPr/>
          <a:lstStyle/>
          <a:p>
            <a:pPr>
              <a:lnSpc>
                <a:spcPct val="90000"/>
              </a:lnSpc>
            </a:pPr>
            <a:r>
              <a:rPr lang="en-US" dirty="0"/>
              <a:t>Input type – Date pickers – date (Contd</a:t>
            </a:r>
            <a:r>
              <a:rPr lang="en-US" dirty="0" smtClean="0"/>
              <a:t>.). </a:t>
            </a:r>
          </a:p>
        </p:txBody>
      </p:sp>
      <p:sp>
        <p:nvSpPr>
          <p:cNvPr id="2" name="Text Placeholder 1"/>
          <p:cNvSpPr>
            <a:spLocks noGrp="1"/>
          </p:cNvSpPr>
          <p:nvPr>
            <p:ph type="body" sz="quarter" idx="16"/>
          </p:nvPr>
        </p:nvSpPr>
        <p:spPr>
          <a:xfrm>
            <a:off x="457200" y="1676400"/>
            <a:ext cx="8240713" cy="4473575"/>
          </a:xfrm>
        </p:spPr>
        <p:txBody>
          <a:bodyPr/>
          <a:lstStyle/>
          <a:p>
            <a:pPr lvl="1">
              <a:lnSpc>
                <a:spcPct val="90000"/>
              </a:lnSpc>
              <a:buFont typeface="Arial" charset="0"/>
              <a:buNone/>
            </a:pPr>
            <a:r>
              <a:rPr lang="en-US" sz="1600" dirty="0"/>
              <a:t>&lt;input type="month" name="month" /&gt;</a:t>
            </a:r>
          </a:p>
          <a:p>
            <a:pPr lvl="1">
              <a:lnSpc>
                <a:spcPct val="90000"/>
              </a:lnSpc>
              <a:buFont typeface="Arial" charset="0"/>
              <a:buNone/>
            </a:pPr>
            <a:endParaRPr lang="en-US" sz="2000" dirty="0"/>
          </a:p>
          <a:p>
            <a:pPr algn="just">
              <a:lnSpc>
                <a:spcPct val="90000"/>
              </a:lnSpc>
            </a:pPr>
            <a:r>
              <a:rPr lang="en-US" dirty="0"/>
              <a:t>Creates a date input control for specifying a particular month in a year</a:t>
            </a:r>
          </a:p>
          <a:p>
            <a:pPr>
              <a:lnSpc>
                <a:spcPct val="90000"/>
              </a:lnSpc>
            </a:pPr>
            <a:endParaRPr lang="en-US" dirty="0"/>
          </a:p>
          <a:p>
            <a:pPr>
              <a:lnSpc>
                <a:spcPct val="90000"/>
              </a:lnSpc>
            </a:pPr>
            <a:endParaRPr lang="en-US" dirty="0"/>
          </a:p>
          <a:p>
            <a:pPr>
              <a:lnSpc>
                <a:spcPct val="90000"/>
              </a:lnSpc>
            </a:pPr>
            <a:endParaRPr lang="en-US" dirty="0"/>
          </a:p>
          <a:p>
            <a:pPr>
              <a:lnSpc>
                <a:spcPct val="90000"/>
              </a:lnSpc>
            </a:pPr>
            <a:endParaRPr lang="en-US" dirty="0"/>
          </a:p>
          <a:p>
            <a:pPr lvl="1">
              <a:lnSpc>
                <a:spcPct val="90000"/>
              </a:lnSpc>
              <a:buFont typeface="Arial" charset="0"/>
              <a:buNone/>
            </a:pPr>
            <a:r>
              <a:rPr lang="en-US" sz="1600" dirty="0"/>
              <a:t>&lt;input type="month" name="month" min="2011-1" max="2011-12"/&gt;</a:t>
            </a:r>
          </a:p>
          <a:p>
            <a:pPr>
              <a:lnSpc>
                <a:spcPct val="90000"/>
              </a:lnSpc>
            </a:pPr>
            <a:endParaRPr lang="en-US" dirty="0"/>
          </a:p>
          <a:p>
            <a:pPr>
              <a:lnSpc>
                <a:spcPct val="90000"/>
              </a:lnSpc>
            </a:pPr>
            <a:endParaRPr lang="en-US" dirty="0"/>
          </a:p>
          <a:p>
            <a:endParaRPr lang="en-US" dirty="0"/>
          </a:p>
        </p:txBody>
      </p:sp>
      <p:pic>
        <p:nvPicPr>
          <p:cNvPr id="106499"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2921952"/>
            <a:ext cx="2847975" cy="119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6500"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57800" y="2693352"/>
            <a:ext cx="2914650" cy="15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6501" name="Picture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4400" y="5512752"/>
            <a:ext cx="3105150" cy="1114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6502" name="Picture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76800" y="5360352"/>
            <a:ext cx="2895600" cy="1704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00289024"/>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AutoShape 2"/>
          <p:cNvSpPr>
            <a:spLocks noChangeArrowheads="1"/>
          </p:cNvSpPr>
          <p:nvPr/>
        </p:nvSpPr>
        <p:spPr bwMode="auto">
          <a:xfrm>
            <a:off x="623653" y="2226186"/>
            <a:ext cx="8074259" cy="1050414"/>
          </a:xfrm>
          <a:prstGeom prst="roundRect">
            <a:avLst>
              <a:gd name="adj" fmla="val 16667"/>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7524" name="Rectangle 3"/>
          <p:cNvSpPr>
            <a:spLocks noGrp="1"/>
          </p:cNvSpPr>
          <p:nvPr>
            <p:ph type="body" sz="quarter" idx="11"/>
          </p:nvPr>
        </p:nvSpPr>
        <p:spPr>
          <a:xfrm>
            <a:off x="166454" y="259443"/>
            <a:ext cx="8229600" cy="507831"/>
          </a:xfrm>
        </p:spPr>
        <p:txBody>
          <a:bodyPr/>
          <a:lstStyle/>
          <a:p>
            <a:pPr>
              <a:lnSpc>
                <a:spcPct val="90000"/>
              </a:lnSpc>
            </a:pPr>
            <a:r>
              <a:rPr lang="en-US" dirty="0"/>
              <a:t>Input type – Date pickers – week</a:t>
            </a:r>
            <a:endParaRPr lang="en-US" dirty="0" smtClean="0"/>
          </a:p>
        </p:txBody>
      </p:sp>
      <p:sp>
        <p:nvSpPr>
          <p:cNvPr id="2" name="Text Placeholder 1"/>
          <p:cNvSpPr>
            <a:spLocks noGrp="1"/>
          </p:cNvSpPr>
          <p:nvPr>
            <p:ph type="body" sz="quarter" idx="16"/>
          </p:nvPr>
        </p:nvSpPr>
        <p:spPr>
          <a:xfrm>
            <a:off x="457200" y="2057400"/>
            <a:ext cx="8240713" cy="4473575"/>
          </a:xfrm>
        </p:spPr>
        <p:txBody>
          <a:bodyPr/>
          <a:lstStyle/>
          <a:p>
            <a:pPr lvl="1">
              <a:lnSpc>
                <a:spcPct val="90000"/>
              </a:lnSpc>
              <a:buFont typeface="Arial" charset="0"/>
              <a:buNone/>
            </a:pPr>
            <a:endParaRPr lang="en-US" sz="1600" dirty="0"/>
          </a:p>
          <a:p>
            <a:pPr lvl="1">
              <a:lnSpc>
                <a:spcPct val="90000"/>
              </a:lnSpc>
              <a:buFont typeface="Arial" charset="0"/>
              <a:buNone/>
            </a:pPr>
            <a:r>
              <a:rPr lang="en-US" sz="1600" dirty="0"/>
              <a:t>&lt;</a:t>
            </a:r>
            <a:r>
              <a:rPr lang="en-US" dirty="0"/>
              <a:t>input type="week" name="week" min="2011-W15" max="2011-W50"/&gt;</a:t>
            </a:r>
          </a:p>
          <a:p>
            <a:pPr>
              <a:lnSpc>
                <a:spcPct val="90000"/>
              </a:lnSpc>
            </a:pPr>
            <a:endParaRPr lang="en-US" dirty="0"/>
          </a:p>
          <a:p>
            <a:pPr>
              <a:lnSpc>
                <a:spcPct val="90000"/>
              </a:lnSpc>
            </a:pPr>
            <a:r>
              <a:rPr lang="en-US" dirty="0"/>
              <a:t>Allows entry and validation of a week number</a:t>
            </a:r>
          </a:p>
          <a:p>
            <a:pPr>
              <a:lnSpc>
                <a:spcPct val="90000"/>
              </a:lnSpc>
            </a:pPr>
            <a:endParaRPr lang="en-US" dirty="0"/>
          </a:p>
          <a:p>
            <a:pPr>
              <a:lnSpc>
                <a:spcPct val="90000"/>
              </a:lnSpc>
            </a:pPr>
            <a:endParaRPr lang="en-US" dirty="0"/>
          </a:p>
          <a:p>
            <a:pPr>
              <a:lnSpc>
                <a:spcPct val="90000"/>
              </a:lnSpc>
            </a:pPr>
            <a:endParaRPr lang="en-US" dirty="0"/>
          </a:p>
          <a:p>
            <a:pPr>
              <a:lnSpc>
                <a:spcPct val="90000"/>
              </a:lnSpc>
            </a:pPr>
            <a:endParaRPr lang="en-US" dirty="0"/>
          </a:p>
          <a:p>
            <a:pPr>
              <a:lnSpc>
                <a:spcPct val="90000"/>
              </a:lnSpc>
            </a:pPr>
            <a:endParaRPr lang="en-US" dirty="0"/>
          </a:p>
          <a:p>
            <a:endParaRPr lang="en-US" dirty="0"/>
          </a:p>
        </p:txBody>
      </p:sp>
      <p:pic>
        <p:nvPicPr>
          <p:cNvPr id="10752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600" y="3592512"/>
            <a:ext cx="2905125" cy="1228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7526"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3516312"/>
            <a:ext cx="3190875" cy="165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7976460"/>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AutoShape 2"/>
          <p:cNvSpPr>
            <a:spLocks noChangeArrowheads="1"/>
          </p:cNvSpPr>
          <p:nvPr/>
        </p:nvSpPr>
        <p:spPr bwMode="auto">
          <a:xfrm>
            <a:off x="685800" y="1676400"/>
            <a:ext cx="7239000" cy="838200"/>
          </a:xfrm>
          <a:prstGeom prst="roundRect">
            <a:avLst>
              <a:gd name="adj" fmla="val 16667"/>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8548" name="Rectangle 3"/>
          <p:cNvSpPr>
            <a:spLocks noGrp="1"/>
          </p:cNvSpPr>
          <p:nvPr>
            <p:ph type="body" sz="quarter" idx="11"/>
          </p:nvPr>
        </p:nvSpPr>
        <p:spPr>
          <a:xfrm>
            <a:off x="150125" y="210456"/>
            <a:ext cx="8229600" cy="553998"/>
          </a:xfrm>
        </p:spPr>
        <p:txBody>
          <a:bodyPr/>
          <a:lstStyle/>
          <a:p>
            <a:r>
              <a:rPr lang="en-US" dirty="0"/>
              <a:t>Input type – Date pickers – time</a:t>
            </a:r>
            <a:endParaRPr lang="en-US" dirty="0" smtClean="0"/>
          </a:p>
        </p:txBody>
      </p:sp>
      <p:sp>
        <p:nvSpPr>
          <p:cNvPr id="2" name="Text Placeholder 1"/>
          <p:cNvSpPr>
            <a:spLocks noGrp="1"/>
          </p:cNvSpPr>
          <p:nvPr>
            <p:ph type="body" sz="quarter" idx="16"/>
          </p:nvPr>
        </p:nvSpPr>
        <p:spPr>
          <a:xfrm>
            <a:off x="457200" y="1524000"/>
            <a:ext cx="8240713" cy="4934903"/>
          </a:xfrm>
        </p:spPr>
        <p:txBody>
          <a:bodyPr/>
          <a:lstStyle/>
          <a:p>
            <a:pPr lvl="1">
              <a:buFont typeface="Arial" charset="0"/>
              <a:buNone/>
            </a:pPr>
            <a:endParaRPr lang="en-US" sz="2000" dirty="0" smtClean="0"/>
          </a:p>
          <a:p>
            <a:pPr lvl="1">
              <a:buFont typeface="Arial" charset="0"/>
              <a:buNone/>
            </a:pPr>
            <a:r>
              <a:rPr lang="en-US" sz="2000" dirty="0" smtClean="0"/>
              <a:t>&lt;</a:t>
            </a:r>
            <a:r>
              <a:rPr lang="en-US" sz="2000" dirty="0"/>
              <a:t>input type="time" name="Time" min="11:40" max="18:30"&gt;</a:t>
            </a:r>
          </a:p>
          <a:p>
            <a:endParaRPr lang="en-US" dirty="0"/>
          </a:p>
          <a:p>
            <a:r>
              <a:rPr lang="en-US" dirty="0"/>
              <a:t>Allows entry and validation of a valid time</a:t>
            </a:r>
          </a:p>
          <a:p>
            <a:endParaRPr lang="en-US" dirty="0"/>
          </a:p>
          <a:p>
            <a:endParaRPr lang="en-US" dirty="0"/>
          </a:p>
          <a:p>
            <a:endParaRPr lang="en-US" dirty="0"/>
          </a:p>
          <a:p>
            <a:endParaRPr lang="en-US" dirty="0"/>
          </a:p>
          <a:p>
            <a:endParaRPr lang="en-US" dirty="0"/>
          </a:p>
          <a:p>
            <a:endParaRPr lang="en-US" dirty="0"/>
          </a:p>
        </p:txBody>
      </p:sp>
      <p:pic>
        <p:nvPicPr>
          <p:cNvPr id="10854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4079530"/>
            <a:ext cx="2905125" cy="13554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8550"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00600" y="3791013"/>
            <a:ext cx="2705100" cy="19963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7158404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t>Separation of Presentation and Content</a:t>
            </a:r>
          </a:p>
        </p:txBody>
      </p:sp>
      <p:sp>
        <p:nvSpPr>
          <p:cNvPr id="3" name="Content Placeholder 2"/>
          <p:cNvSpPr>
            <a:spLocks noGrp="1"/>
          </p:cNvSpPr>
          <p:nvPr>
            <p:ph sz="quarter" idx="1"/>
          </p:nvPr>
        </p:nvSpPr>
        <p:spPr/>
        <p:txBody>
          <a:bodyPr/>
          <a:lstStyle/>
          <a:p>
            <a:r>
              <a:rPr lang="en-IN" dirty="0"/>
              <a:t>The problems </a:t>
            </a:r>
            <a:r>
              <a:rPr lang="en-IN" dirty="0" smtClean="0"/>
              <a:t>with presentational </a:t>
            </a:r>
            <a:r>
              <a:rPr lang="en-IN" dirty="0" err="1"/>
              <a:t>markup</a:t>
            </a:r>
            <a:r>
              <a:rPr lang="en-IN" dirty="0"/>
              <a:t> are</a:t>
            </a:r>
            <a:r>
              <a:rPr lang="en-IN" dirty="0" smtClean="0"/>
              <a:t>:</a:t>
            </a:r>
          </a:p>
          <a:p>
            <a:pPr marL="0" indent="0">
              <a:buNone/>
            </a:pPr>
            <a:endParaRPr lang="en-IN" dirty="0"/>
          </a:p>
          <a:p>
            <a:pPr marL="0" indent="0">
              <a:buNone/>
            </a:pPr>
            <a:r>
              <a:rPr lang="en-IN" dirty="0"/>
              <a:t>• Poor accessibility</a:t>
            </a:r>
          </a:p>
          <a:p>
            <a:pPr marL="0" indent="0">
              <a:buNone/>
            </a:pPr>
            <a:r>
              <a:rPr lang="en-IN" dirty="0"/>
              <a:t>• Unnecessary complexity (it’s harder to read your code with all the inline styling)</a:t>
            </a:r>
          </a:p>
          <a:p>
            <a:pPr marL="0" indent="0">
              <a:buNone/>
            </a:pPr>
            <a:r>
              <a:rPr lang="en-IN" dirty="0"/>
              <a:t>• Larger document size (due to repetition of style content), which translates </a:t>
            </a:r>
            <a:r>
              <a:rPr lang="en-IN" dirty="0" smtClean="0"/>
              <a:t>into slower-loading </a:t>
            </a:r>
            <a:r>
              <a:rPr lang="en-IN" dirty="0"/>
              <a:t>pages</a:t>
            </a:r>
          </a:p>
        </p:txBody>
      </p:sp>
    </p:spTree>
    <p:extLst>
      <p:ext uri="{BB962C8B-B14F-4D97-AF65-F5344CB8AC3E}">
        <p14:creationId xmlns:p14="http://schemas.microsoft.com/office/powerpoint/2010/main" val="3322928588"/>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AutoShape 2"/>
          <p:cNvSpPr>
            <a:spLocks noChangeArrowheads="1"/>
          </p:cNvSpPr>
          <p:nvPr/>
        </p:nvSpPr>
        <p:spPr bwMode="auto">
          <a:xfrm>
            <a:off x="838200" y="1981200"/>
            <a:ext cx="6705600" cy="762000"/>
          </a:xfrm>
          <a:prstGeom prst="roundRect">
            <a:avLst>
              <a:gd name="adj" fmla="val 16667"/>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800" dirty="0"/>
          </a:p>
        </p:txBody>
      </p:sp>
      <p:sp>
        <p:nvSpPr>
          <p:cNvPr id="109572" name="Rectangle 3"/>
          <p:cNvSpPr>
            <a:spLocks noGrp="1"/>
          </p:cNvSpPr>
          <p:nvPr>
            <p:ph type="body" sz="quarter" idx="11"/>
          </p:nvPr>
        </p:nvSpPr>
        <p:spPr>
          <a:xfrm>
            <a:off x="117467" y="194127"/>
            <a:ext cx="8229600" cy="553998"/>
          </a:xfrm>
        </p:spPr>
        <p:txBody>
          <a:bodyPr/>
          <a:lstStyle/>
          <a:p>
            <a:r>
              <a:rPr lang="en-US" dirty="0"/>
              <a:t>Input type – Date pickers – </a:t>
            </a:r>
            <a:r>
              <a:rPr lang="en-US" dirty="0" err="1"/>
              <a:t>datetime</a:t>
            </a:r>
            <a:r>
              <a:rPr lang="en-US" dirty="0"/>
              <a:t>-local</a:t>
            </a:r>
            <a:endParaRPr lang="en-US" dirty="0" smtClean="0"/>
          </a:p>
        </p:txBody>
      </p:sp>
      <p:sp>
        <p:nvSpPr>
          <p:cNvPr id="2" name="Text Placeholder 1"/>
          <p:cNvSpPr>
            <a:spLocks noGrp="1"/>
          </p:cNvSpPr>
          <p:nvPr>
            <p:ph type="body" sz="quarter" idx="16"/>
          </p:nvPr>
        </p:nvSpPr>
        <p:spPr>
          <a:xfrm>
            <a:off x="381000" y="1600200"/>
            <a:ext cx="8240713" cy="4966475"/>
          </a:xfrm>
        </p:spPr>
        <p:txBody>
          <a:bodyPr/>
          <a:lstStyle/>
          <a:p>
            <a:endParaRPr lang="en-US" dirty="0" smtClean="0"/>
          </a:p>
          <a:p>
            <a:pPr marL="731520" lvl="3" indent="0">
              <a:spcBef>
                <a:spcPts val="700"/>
              </a:spcBef>
              <a:buSzPct val="60000"/>
              <a:buNone/>
            </a:pPr>
            <a:r>
              <a:rPr lang="en-US" dirty="0"/>
              <a:t>&lt;input type="</a:t>
            </a:r>
            <a:r>
              <a:rPr lang="en-US" dirty="0" err="1"/>
              <a:t>datetime</a:t>
            </a:r>
            <a:r>
              <a:rPr lang="en-US" dirty="0"/>
              <a:t>-local" name="</a:t>
            </a:r>
            <a:r>
              <a:rPr lang="en-US" dirty="0" err="1" smtClean="0"/>
              <a:t>setdate</a:t>
            </a:r>
            <a:r>
              <a:rPr lang="en-US" dirty="0"/>
              <a:t>" /&gt;</a:t>
            </a:r>
          </a:p>
          <a:p>
            <a:endParaRPr lang="en-US" sz="2000" dirty="0" smtClean="0"/>
          </a:p>
          <a:p>
            <a:r>
              <a:rPr lang="en-US" dirty="0" smtClean="0"/>
              <a:t>It </a:t>
            </a:r>
            <a:r>
              <a:rPr lang="en-US" dirty="0"/>
              <a:t>creates a combined date/time input field</a:t>
            </a:r>
          </a:p>
          <a:p>
            <a:endParaRPr lang="en-US" dirty="0"/>
          </a:p>
          <a:p>
            <a:r>
              <a:rPr lang="en-US" dirty="0"/>
              <a:t>The value is an ISO formatted date and time</a:t>
            </a:r>
          </a:p>
          <a:p>
            <a:endParaRPr lang="en-US" dirty="0"/>
          </a:p>
          <a:p>
            <a:endParaRPr lang="en-US" dirty="0"/>
          </a:p>
          <a:p>
            <a:endParaRPr lang="en-US" dirty="0"/>
          </a:p>
          <a:p>
            <a:endParaRPr lang="en-US" dirty="0"/>
          </a:p>
        </p:txBody>
      </p:sp>
      <p:pic>
        <p:nvPicPr>
          <p:cNvPr id="10957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6906" y="4660950"/>
            <a:ext cx="3552825" cy="1272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574"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70059" y="4660950"/>
            <a:ext cx="2981325" cy="16496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79816859"/>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AutoShape 2"/>
          <p:cNvSpPr>
            <a:spLocks noChangeArrowheads="1"/>
          </p:cNvSpPr>
          <p:nvPr/>
        </p:nvSpPr>
        <p:spPr bwMode="auto">
          <a:xfrm>
            <a:off x="762000" y="1447800"/>
            <a:ext cx="4495800" cy="457200"/>
          </a:xfrm>
          <a:prstGeom prst="roundRect">
            <a:avLst>
              <a:gd name="adj" fmla="val 16667"/>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 name="Text Placeholder 1"/>
          <p:cNvSpPr>
            <a:spLocks noGrp="1"/>
          </p:cNvSpPr>
          <p:nvPr>
            <p:ph type="body" sz="quarter" idx="11"/>
          </p:nvPr>
        </p:nvSpPr>
        <p:spPr>
          <a:xfrm>
            <a:off x="133796" y="210456"/>
            <a:ext cx="8229600" cy="553998"/>
          </a:xfrm>
        </p:spPr>
        <p:txBody>
          <a:bodyPr/>
          <a:lstStyle/>
          <a:p>
            <a:r>
              <a:rPr lang="en-US" dirty="0"/>
              <a:t>Input type - Search</a:t>
            </a:r>
          </a:p>
        </p:txBody>
      </p:sp>
      <p:sp>
        <p:nvSpPr>
          <p:cNvPr id="3" name="Text Placeholder 2"/>
          <p:cNvSpPr>
            <a:spLocks noGrp="1"/>
          </p:cNvSpPr>
          <p:nvPr>
            <p:ph type="body" sz="quarter" idx="16"/>
          </p:nvPr>
        </p:nvSpPr>
        <p:spPr>
          <a:xfrm>
            <a:off x="457200" y="1147128"/>
            <a:ext cx="8240713" cy="4473575"/>
          </a:xfrm>
        </p:spPr>
        <p:txBody>
          <a:bodyPr/>
          <a:lstStyle/>
          <a:p>
            <a:pPr lvl="1">
              <a:buNone/>
            </a:pPr>
            <a:endParaRPr lang="en-US" sz="2000" dirty="0"/>
          </a:p>
          <a:p>
            <a:pPr lvl="1">
              <a:buNone/>
            </a:pPr>
            <a:r>
              <a:rPr lang="en-US" sz="2000" dirty="0"/>
              <a:t>&lt;input type="search" name="Search"&gt;</a:t>
            </a:r>
          </a:p>
          <a:p>
            <a:pPr marL="342900" indent="-342900">
              <a:buFont typeface="Arial" charset="0"/>
              <a:buChar char="•"/>
            </a:pPr>
            <a:endParaRPr lang="en-US" sz="2000" dirty="0"/>
          </a:p>
          <a:p>
            <a:pPr marL="342900" indent="-342900" algn="just">
              <a:buFont typeface="Arial" charset="0"/>
              <a:buChar char="•"/>
            </a:pPr>
            <a:r>
              <a:rPr lang="en-US" sz="2000" dirty="0"/>
              <a:t>It is used for search fields, like a site search, or Google search</a:t>
            </a:r>
          </a:p>
          <a:p>
            <a:pPr marL="342900" indent="-342900" algn="just">
              <a:buFont typeface="Arial" charset="0"/>
              <a:buChar char="•"/>
            </a:pPr>
            <a:r>
              <a:rPr lang="en-US" sz="2000" dirty="0"/>
              <a:t>The difference between search and text type is only stylistic</a:t>
            </a:r>
          </a:p>
          <a:p>
            <a:pPr marL="342900" indent="-342900" algn="just" eaLnBrk="0" hangingPunct="0">
              <a:buFont typeface="Arial" charset="0"/>
              <a:buChar char="•"/>
            </a:pPr>
            <a:r>
              <a:rPr lang="en-US" sz="2000" dirty="0"/>
              <a:t>It takes the operating system’s default rounded-corners style for search</a:t>
            </a:r>
          </a:p>
          <a:p>
            <a:pPr marL="342900" indent="-342900" algn="just" eaLnBrk="0" hangingPunct="0">
              <a:buFont typeface="Arial" charset="0"/>
              <a:buChar char="•"/>
            </a:pPr>
            <a:r>
              <a:rPr lang="en-US" sz="2000" dirty="0"/>
              <a:t>Currently Google Chrome does not support this</a:t>
            </a:r>
          </a:p>
          <a:p>
            <a:pPr marL="342900" indent="-342900" eaLnBrk="0" hangingPunct="0">
              <a:buFont typeface="Arial" charset="0"/>
              <a:buChar char="•"/>
            </a:pPr>
            <a:endParaRPr lang="en-US" sz="2000" dirty="0"/>
          </a:p>
          <a:p>
            <a:endParaRPr lang="en-US" dirty="0"/>
          </a:p>
        </p:txBody>
      </p:sp>
      <p:sp>
        <p:nvSpPr>
          <p:cNvPr id="110596" name="Rectangle 3"/>
          <p:cNvSpPr>
            <a:spLocks/>
          </p:cNvSpPr>
          <p:nvPr/>
        </p:nvSpPr>
        <p:spPr bwMode="auto">
          <a:xfrm>
            <a:off x="457200" y="1371600"/>
            <a:ext cx="8458200"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lgn="l">
              <a:spcBef>
                <a:spcPct val="20000"/>
              </a:spcBef>
              <a:buFont typeface="Arial" charset="0"/>
              <a:buNone/>
            </a:pPr>
            <a:endParaRPr lang="en-US" sz="2000">
              <a:latin typeface="Gill Sans MT" pitchFamily="34" charset="0"/>
            </a:endParaRPr>
          </a:p>
        </p:txBody>
      </p:sp>
      <p:sp>
        <p:nvSpPr>
          <p:cNvPr id="110597" name="Rectangle 3"/>
          <p:cNvSpPr>
            <a:spLocks/>
          </p:cNvSpPr>
          <p:nvPr/>
        </p:nvSpPr>
        <p:spPr bwMode="auto">
          <a:xfrm>
            <a:off x="304800" y="1219200"/>
            <a:ext cx="8458200"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lgn="l">
              <a:spcBef>
                <a:spcPct val="20000"/>
              </a:spcBef>
              <a:buFont typeface="Arial" charset="0"/>
              <a:buNone/>
            </a:pPr>
            <a:endParaRPr lang="en-US" sz="2000">
              <a:latin typeface="Gill Sans MT" pitchFamily="34" charset="0"/>
            </a:endParaRPr>
          </a:p>
        </p:txBody>
      </p:sp>
      <p:sp>
        <p:nvSpPr>
          <p:cNvPr id="110598" name="Rectangle 3"/>
          <p:cNvSpPr>
            <a:spLocks/>
          </p:cNvSpPr>
          <p:nvPr/>
        </p:nvSpPr>
        <p:spPr bwMode="auto">
          <a:xfrm>
            <a:off x="304800" y="1295400"/>
            <a:ext cx="8458200"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lgn="l">
              <a:spcBef>
                <a:spcPct val="20000"/>
              </a:spcBef>
              <a:buFont typeface="Arial" charset="0"/>
              <a:buNone/>
            </a:pPr>
            <a:endParaRPr lang="en-US" sz="2000">
              <a:latin typeface="Gill Sans MT" pitchFamily="34" charset="0"/>
            </a:endParaRPr>
          </a:p>
        </p:txBody>
      </p:sp>
      <p:sp>
        <p:nvSpPr>
          <p:cNvPr id="110599" name="Rectangle 3"/>
          <p:cNvSpPr>
            <a:spLocks/>
          </p:cNvSpPr>
          <p:nvPr/>
        </p:nvSpPr>
        <p:spPr bwMode="auto">
          <a:xfrm>
            <a:off x="304800" y="1143000"/>
            <a:ext cx="8458200"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lgn="l" eaLnBrk="0" hangingPunct="0">
              <a:spcBef>
                <a:spcPct val="20000"/>
              </a:spcBef>
              <a:buFont typeface="Arial" charset="0"/>
              <a:buChar char="•"/>
            </a:pPr>
            <a:endParaRPr lang="en-US" sz="2000" dirty="0">
              <a:latin typeface="Gill Sans MT" pitchFamily="34" charset="0"/>
            </a:endParaRPr>
          </a:p>
        </p:txBody>
      </p:sp>
      <p:pic>
        <p:nvPicPr>
          <p:cNvPr id="110600"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4114800"/>
            <a:ext cx="3581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50551509"/>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AutoShape 2"/>
          <p:cNvSpPr>
            <a:spLocks noChangeArrowheads="1"/>
          </p:cNvSpPr>
          <p:nvPr/>
        </p:nvSpPr>
        <p:spPr bwMode="auto">
          <a:xfrm>
            <a:off x="1092200" y="3276600"/>
            <a:ext cx="5953125" cy="457200"/>
          </a:xfrm>
          <a:prstGeom prst="roundRect">
            <a:avLst>
              <a:gd name="adj" fmla="val 16667"/>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 name="Text Placeholder 1"/>
          <p:cNvSpPr>
            <a:spLocks noGrp="1"/>
          </p:cNvSpPr>
          <p:nvPr>
            <p:ph type="body" sz="quarter" idx="11"/>
          </p:nvPr>
        </p:nvSpPr>
        <p:spPr>
          <a:xfrm>
            <a:off x="166454" y="210456"/>
            <a:ext cx="8229600" cy="553998"/>
          </a:xfrm>
        </p:spPr>
        <p:txBody>
          <a:bodyPr/>
          <a:lstStyle/>
          <a:p>
            <a:r>
              <a:rPr lang="en-US" dirty="0"/>
              <a:t>Input type - Color </a:t>
            </a:r>
          </a:p>
        </p:txBody>
      </p:sp>
      <p:sp>
        <p:nvSpPr>
          <p:cNvPr id="3" name="Text Placeholder 2"/>
          <p:cNvSpPr>
            <a:spLocks noGrp="1"/>
          </p:cNvSpPr>
          <p:nvPr>
            <p:ph type="body" sz="quarter" idx="16"/>
          </p:nvPr>
        </p:nvSpPr>
        <p:spPr>
          <a:xfrm>
            <a:off x="659765" y="1832928"/>
            <a:ext cx="8240713" cy="4473575"/>
          </a:xfrm>
        </p:spPr>
        <p:txBody>
          <a:bodyPr/>
          <a:lstStyle/>
          <a:p>
            <a:pPr marL="457200" indent="-457200">
              <a:buFont typeface="Lucida Sans Unicode" pitchFamily="34" charset="0"/>
              <a:buChar char="•"/>
            </a:pPr>
            <a:r>
              <a:rPr lang="en-US" sz="2000" dirty="0"/>
              <a:t>Color &lt;input type="color" name="Color" required&gt;</a:t>
            </a:r>
          </a:p>
          <a:p>
            <a:pPr marL="457200" indent="-457200">
              <a:buFont typeface="Lucida Sans Unicode" pitchFamily="34" charset="0"/>
              <a:buChar char="•"/>
            </a:pPr>
            <a:r>
              <a:rPr lang="en-US" sz="2000" dirty="0"/>
              <a:t>Used to create a color control for selecting a color value</a:t>
            </a:r>
          </a:p>
          <a:p>
            <a:pPr marL="457200" indent="-457200" algn="just">
              <a:buFont typeface="Lucida Sans Unicode" pitchFamily="34" charset="0"/>
              <a:buChar char="•"/>
            </a:pPr>
            <a:r>
              <a:rPr lang="en-US" sz="2000" dirty="0"/>
              <a:t>The Opera browser will allow you to select a color from a color picker</a:t>
            </a:r>
          </a:p>
          <a:p>
            <a:pPr marL="457200" indent="-457200">
              <a:buNone/>
            </a:pPr>
            <a:r>
              <a:rPr lang="en-US" sz="2000" dirty="0"/>
              <a:t>	</a:t>
            </a:r>
          </a:p>
          <a:p>
            <a:pPr marL="457200" indent="-457200">
              <a:buFont typeface="Lucida Sans Unicode" pitchFamily="34" charset="0"/>
              <a:buChar char="•"/>
            </a:pPr>
            <a:r>
              <a:rPr lang="en-US" sz="2000" dirty="0"/>
              <a:t>Color&lt;input type="color" name="Color" required&gt;</a:t>
            </a:r>
          </a:p>
          <a:p>
            <a:pPr marL="457200" indent="-457200">
              <a:buFont typeface="Lucida Sans Unicode" pitchFamily="34" charset="0"/>
              <a:buChar char="•"/>
            </a:pPr>
            <a:endParaRPr lang="en-US" sz="2000" dirty="0"/>
          </a:p>
        </p:txBody>
      </p:sp>
      <p:sp>
        <p:nvSpPr>
          <p:cNvPr id="111620" name="Rectangle 3"/>
          <p:cNvSpPr>
            <a:spLocks/>
          </p:cNvSpPr>
          <p:nvPr/>
        </p:nvSpPr>
        <p:spPr bwMode="auto">
          <a:xfrm>
            <a:off x="666750" y="1143000"/>
            <a:ext cx="847725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457200" indent="-457200" algn="l">
              <a:spcBef>
                <a:spcPct val="20000"/>
              </a:spcBef>
              <a:buFont typeface="Lucida Sans Unicode" pitchFamily="34" charset="0"/>
              <a:buNone/>
            </a:pPr>
            <a:endParaRPr lang="en-US" sz="2000">
              <a:latin typeface="Gill Sans MT" pitchFamily="34" charset="0"/>
            </a:endParaRPr>
          </a:p>
        </p:txBody>
      </p:sp>
      <p:sp>
        <p:nvSpPr>
          <p:cNvPr id="111621" name="Rectangle 3"/>
          <p:cNvSpPr>
            <a:spLocks/>
          </p:cNvSpPr>
          <p:nvPr/>
        </p:nvSpPr>
        <p:spPr bwMode="auto">
          <a:xfrm>
            <a:off x="492125" y="1752600"/>
            <a:ext cx="8229600"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457200" indent="-457200" algn="l">
              <a:spcBef>
                <a:spcPct val="20000"/>
              </a:spcBef>
              <a:buFont typeface="Lucida Sans Unicode" pitchFamily="34" charset="0"/>
              <a:buNone/>
            </a:pPr>
            <a:endParaRPr lang="en-US" sz="2000">
              <a:latin typeface="Gill Sans MT" pitchFamily="34" charset="0"/>
            </a:endParaRPr>
          </a:p>
        </p:txBody>
      </p:sp>
      <p:sp>
        <p:nvSpPr>
          <p:cNvPr id="111622" name="Rectangle 3"/>
          <p:cNvSpPr>
            <a:spLocks/>
          </p:cNvSpPr>
          <p:nvPr/>
        </p:nvSpPr>
        <p:spPr bwMode="auto">
          <a:xfrm>
            <a:off x="838200" y="1524000"/>
            <a:ext cx="7842250" cy="533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457200" indent="-457200" algn="l">
              <a:spcBef>
                <a:spcPct val="20000"/>
              </a:spcBef>
              <a:buFont typeface="Lucida Sans Unicode" pitchFamily="34" charset="0"/>
              <a:buChar char="•"/>
            </a:pPr>
            <a:endParaRPr lang="en-US" sz="2000" dirty="0">
              <a:latin typeface="Gill Sans MT" pitchFamily="34" charset="0"/>
            </a:endParaRPr>
          </a:p>
        </p:txBody>
      </p:sp>
      <p:pic>
        <p:nvPicPr>
          <p:cNvPr id="111623"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21325" y="4724400"/>
            <a:ext cx="3105150" cy="1123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1624"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5525" y="4724400"/>
            <a:ext cx="3590925" cy="168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1625" name="Text Box 9"/>
          <p:cNvSpPr txBox="1">
            <a:spLocks noChangeArrowheads="1"/>
          </p:cNvSpPr>
          <p:nvPr/>
        </p:nvSpPr>
        <p:spPr bwMode="auto">
          <a:xfrm>
            <a:off x="1009650" y="4227513"/>
            <a:ext cx="1708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algn="l" eaLnBrk="1" hangingPunct="1"/>
            <a:r>
              <a:rPr lang="en-US"/>
              <a:t>In Opera 11.52</a:t>
            </a:r>
          </a:p>
        </p:txBody>
      </p:sp>
      <p:sp>
        <p:nvSpPr>
          <p:cNvPr id="111626" name="Text Box 10"/>
          <p:cNvSpPr txBox="1">
            <a:spLocks noChangeArrowheads="1"/>
          </p:cNvSpPr>
          <p:nvPr/>
        </p:nvSpPr>
        <p:spPr bwMode="auto">
          <a:xfrm>
            <a:off x="5505450" y="4151313"/>
            <a:ext cx="184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algn="l" eaLnBrk="1" hangingPunct="1"/>
            <a:endParaRPr lang="en-US"/>
          </a:p>
        </p:txBody>
      </p:sp>
      <p:sp>
        <p:nvSpPr>
          <p:cNvPr id="111627" name="Text Box 11"/>
          <p:cNvSpPr txBox="1">
            <a:spLocks noChangeArrowheads="1"/>
          </p:cNvSpPr>
          <p:nvPr/>
        </p:nvSpPr>
        <p:spPr bwMode="auto">
          <a:xfrm>
            <a:off x="5505450" y="4227513"/>
            <a:ext cx="25082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algn="l" eaLnBrk="1" hangingPunct="1"/>
            <a:r>
              <a:rPr lang="en-US"/>
              <a:t>In Google chrome 14.0</a:t>
            </a:r>
          </a:p>
        </p:txBody>
      </p:sp>
    </p:spTree>
    <p:extLst>
      <p:ext uri="{BB962C8B-B14F-4D97-AF65-F5344CB8AC3E}">
        <p14:creationId xmlns:p14="http://schemas.microsoft.com/office/powerpoint/2010/main" val="2062219857"/>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3" name="Rectangle 3"/>
          <p:cNvSpPr>
            <a:spLocks noGrp="1"/>
          </p:cNvSpPr>
          <p:nvPr>
            <p:ph type="body" sz="quarter" idx="11"/>
          </p:nvPr>
        </p:nvSpPr>
        <p:spPr>
          <a:xfrm>
            <a:off x="133796" y="194127"/>
            <a:ext cx="8229600" cy="553998"/>
          </a:xfrm>
        </p:spPr>
        <p:txBody>
          <a:bodyPr/>
          <a:lstStyle/>
          <a:p>
            <a:r>
              <a:rPr lang="en-US" dirty="0"/>
              <a:t>HTML 5 Form Elements</a:t>
            </a:r>
            <a:endParaRPr lang="en-US" dirty="0" smtClean="0"/>
          </a:p>
        </p:txBody>
      </p:sp>
      <p:sp>
        <p:nvSpPr>
          <p:cNvPr id="2" name="Text Placeholder 1"/>
          <p:cNvSpPr>
            <a:spLocks noGrp="1"/>
          </p:cNvSpPr>
          <p:nvPr>
            <p:ph type="body" sz="quarter" idx="16"/>
          </p:nvPr>
        </p:nvSpPr>
        <p:spPr>
          <a:xfrm>
            <a:off x="457200" y="1828800"/>
            <a:ext cx="8240713" cy="4473575"/>
          </a:xfrm>
        </p:spPr>
        <p:txBody>
          <a:bodyPr/>
          <a:lstStyle/>
          <a:p>
            <a:r>
              <a:rPr lang="en-US" dirty="0"/>
              <a:t>New Form elements added to HTML 5 </a:t>
            </a:r>
            <a:r>
              <a:rPr lang="en-US" dirty="0" smtClean="0"/>
              <a:t>are</a:t>
            </a:r>
          </a:p>
          <a:p>
            <a:endParaRPr lang="en-US" dirty="0"/>
          </a:p>
          <a:p>
            <a:pPr lvl="1">
              <a:buFont typeface="Wingdings" pitchFamily="2" charset="2"/>
              <a:buChar char="Ø"/>
            </a:pPr>
            <a:r>
              <a:rPr lang="en-US" sz="2000" dirty="0"/>
              <a:t>&lt;</a:t>
            </a:r>
            <a:r>
              <a:rPr lang="en-US" sz="2000" dirty="0" err="1"/>
              <a:t>datalist</a:t>
            </a:r>
            <a:r>
              <a:rPr lang="en-US" sz="2000" dirty="0"/>
              <a:t>&gt; - A list of options for input values </a:t>
            </a:r>
            <a:endParaRPr lang="en-US" sz="2000" dirty="0" smtClean="0"/>
          </a:p>
          <a:p>
            <a:pPr lvl="1">
              <a:buFont typeface="Wingdings" pitchFamily="2" charset="2"/>
              <a:buChar char="Ø"/>
            </a:pPr>
            <a:endParaRPr lang="en-US" sz="2000" dirty="0"/>
          </a:p>
          <a:p>
            <a:pPr lvl="1" algn="just">
              <a:buFont typeface="Wingdings" pitchFamily="2" charset="2"/>
              <a:buChar char="Ø"/>
            </a:pPr>
            <a:r>
              <a:rPr lang="en-US" sz="2000" dirty="0"/>
              <a:t>&lt;output&gt; - For different types of output, such as output written by a    script </a:t>
            </a:r>
          </a:p>
          <a:p>
            <a:endParaRPr lang="en-US" dirty="0"/>
          </a:p>
          <a:p>
            <a:endParaRPr lang="en-US" dirty="0"/>
          </a:p>
        </p:txBody>
      </p:sp>
    </p:spTree>
    <p:extLst>
      <p:ext uri="{BB962C8B-B14F-4D97-AF65-F5344CB8AC3E}">
        <p14:creationId xmlns:p14="http://schemas.microsoft.com/office/powerpoint/2010/main" val="2079410365"/>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5" name="Rectangle 3"/>
          <p:cNvSpPr>
            <a:spLocks noGrp="1"/>
          </p:cNvSpPr>
          <p:nvPr>
            <p:ph type="body" sz="quarter" idx="11"/>
          </p:nvPr>
        </p:nvSpPr>
        <p:spPr>
          <a:xfrm>
            <a:off x="150125" y="243114"/>
            <a:ext cx="8229600" cy="507831"/>
          </a:xfrm>
        </p:spPr>
        <p:txBody>
          <a:bodyPr/>
          <a:lstStyle/>
          <a:p>
            <a:pPr>
              <a:lnSpc>
                <a:spcPct val="90000"/>
              </a:lnSpc>
            </a:pPr>
            <a:r>
              <a:rPr lang="en-US" dirty="0"/>
              <a:t>HTML Form Attributes</a:t>
            </a:r>
            <a:endParaRPr lang="en-US" dirty="0" smtClean="0"/>
          </a:p>
        </p:txBody>
      </p:sp>
      <p:sp>
        <p:nvSpPr>
          <p:cNvPr id="2" name="Text Placeholder 1"/>
          <p:cNvSpPr>
            <a:spLocks noGrp="1"/>
          </p:cNvSpPr>
          <p:nvPr>
            <p:ph type="body" sz="quarter" idx="16"/>
          </p:nvPr>
        </p:nvSpPr>
        <p:spPr>
          <a:xfrm>
            <a:off x="457200" y="1905000"/>
            <a:ext cx="8240713" cy="4473575"/>
          </a:xfrm>
        </p:spPr>
        <p:txBody>
          <a:bodyPr>
            <a:normAutofit fontScale="92500" lnSpcReduction="20000"/>
          </a:bodyPr>
          <a:lstStyle/>
          <a:p>
            <a:pPr>
              <a:lnSpc>
                <a:spcPct val="90000"/>
              </a:lnSpc>
            </a:pPr>
            <a:r>
              <a:rPr lang="en-US" dirty="0"/>
              <a:t>New Form Attributes</a:t>
            </a:r>
          </a:p>
          <a:p>
            <a:pPr lvl="1">
              <a:lnSpc>
                <a:spcPct val="90000"/>
              </a:lnSpc>
            </a:pPr>
            <a:r>
              <a:rPr lang="en-US" sz="2000" dirty="0"/>
              <a:t>autocomplete</a:t>
            </a:r>
          </a:p>
          <a:p>
            <a:pPr lvl="1">
              <a:lnSpc>
                <a:spcPct val="90000"/>
              </a:lnSpc>
            </a:pPr>
            <a:r>
              <a:rPr lang="en-US" sz="2000" dirty="0" err="1"/>
              <a:t>novalidate</a:t>
            </a:r>
            <a:endParaRPr lang="en-US" sz="2000" dirty="0"/>
          </a:p>
          <a:p>
            <a:pPr>
              <a:lnSpc>
                <a:spcPct val="90000"/>
              </a:lnSpc>
            </a:pPr>
            <a:r>
              <a:rPr lang="en-US" dirty="0"/>
              <a:t>New Input Attributes</a:t>
            </a:r>
          </a:p>
          <a:p>
            <a:pPr lvl="1">
              <a:lnSpc>
                <a:spcPct val="90000"/>
              </a:lnSpc>
            </a:pPr>
            <a:r>
              <a:rPr lang="en-US" sz="2000" dirty="0"/>
              <a:t>autocomplete</a:t>
            </a:r>
          </a:p>
          <a:p>
            <a:pPr lvl="1">
              <a:lnSpc>
                <a:spcPct val="90000"/>
              </a:lnSpc>
            </a:pPr>
            <a:r>
              <a:rPr lang="en-US" sz="2000" dirty="0"/>
              <a:t>autofocus</a:t>
            </a:r>
          </a:p>
          <a:p>
            <a:pPr lvl="1">
              <a:lnSpc>
                <a:spcPct val="90000"/>
              </a:lnSpc>
            </a:pPr>
            <a:r>
              <a:rPr lang="en-US" sz="2000" dirty="0"/>
              <a:t>form</a:t>
            </a:r>
          </a:p>
          <a:p>
            <a:pPr lvl="1">
              <a:lnSpc>
                <a:spcPct val="90000"/>
              </a:lnSpc>
            </a:pPr>
            <a:r>
              <a:rPr lang="en-US" sz="2000" dirty="0" err="1"/>
              <a:t>formoverrides</a:t>
            </a:r>
            <a:endParaRPr lang="en-US" sz="2000" dirty="0"/>
          </a:p>
          <a:p>
            <a:pPr lvl="1">
              <a:lnSpc>
                <a:spcPct val="90000"/>
              </a:lnSpc>
            </a:pPr>
            <a:r>
              <a:rPr lang="en-US" sz="2000" dirty="0"/>
              <a:t>height and width</a:t>
            </a:r>
          </a:p>
          <a:p>
            <a:pPr lvl="1">
              <a:lnSpc>
                <a:spcPct val="90000"/>
              </a:lnSpc>
            </a:pPr>
            <a:r>
              <a:rPr lang="en-US" sz="2000" dirty="0"/>
              <a:t>list</a:t>
            </a:r>
          </a:p>
          <a:p>
            <a:pPr lvl="1">
              <a:lnSpc>
                <a:spcPct val="90000"/>
              </a:lnSpc>
            </a:pPr>
            <a:r>
              <a:rPr lang="en-US" sz="2000" dirty="0" err="1"/>
              <a:t>min,max</a:t>
            </a:r>
            <a:r>
              <a:rPr lang="en-US" sz="2000" dirty="0"/>
              <a:t> and step</a:t>
            </a:r>
          </a:p>
          <a:p>
            <a:pPr lvl="1">
              <a:lnSpc>
                <a:spcPct val="90000"/>
              </a:lnSpc>
            </a:pPr>
            <a:r>
              <a:rPr lang="en-US" sz="2000" dirty="0"/>
              <a:t>multiple</a:t>
            </a:r>
          </a:p>
          <a:p>
            <a:pPr lvl="1">
              <a:lnSpc>
                <a:spcPct val="90000"/>
              </a:lnSpc>
            </a:pPr>
            <a:r>
              <a:rPr lang="en-US" sz="2000" dirty="0"/>
              <a:t>pattern (</a:t>
            </a:r>
            <a:r>
              <a:rPr lang="en-US" sz="2000" dirty="0" err="1"/>
              <a:t>regexp</a:t>
            </a:r>
            <a:r>
              <a:rPr lang="en-US" sz="2000" dirty="0"/>
              <a:t>)</a:t>
            </a:r>
          </a:p>
          <a:p>
            <a:pPr lvl="1">
              <a:lnSpc>
                <a:spcPct val="90000"/>
              </a:lnSpc>
            </a:pPr>
            <a:r>
              <a:rPr lang="en-US" sz="2000" dirty="0"/>
              <a:t>placeholder</a:t>
            </a:r>
          </a:p>
          <a:p>
            <a:pPr lvl="1">
              <a:lnSpc>
                <a:spcPct val="90000"/>
              </a:lnSpc>
            </a:pPr>
            <a:r>
              <a:rPr lang="en-US" sz="2000" dirty="0"/>
              <a:t>required</a:t>
            </a:r>
          </a:p>
          <a:p>
            <a:endParaRPr lang="en-US" dirty="0"/>
          </a:p>
        </p:txBody>
      </p:sp>
    </p:spTree>
    <p:extLst>
      <p:ext uri="{BB962C8B-B14F-4D97-AF65-F5344CB8AC3E}">
        <p14:creationId xmlns:p14="http://schemas.microsoft.com/office/powerpoint/2010/main" val="2921324588"/>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9" name="Rectangle 3"/>
          <p:cNvSpPr>
            <a:spLocks noGrp="1"/>
          </p:cNvSpPr>
          <p:nvPr>
            <p:ph type="body" sz="quarter" idx="11"/>
          </p:nvPr>
        </p:nvSpPr>
        <p:spPr>
          <a:xfrm>
            <a:off x="199112" y="194127"/>
            <a:ext cx="8229600" cy="553998"/>
          </a:xfrm>
        </p:spPr>
        <p:txBody>
          <a:bodyPr/>
          <a:lstStyle/>
          <a:p>
            <a:pPr algn="just"/>
            <a:r>
              <a:rPr lang="en-US" dirty="0" err="1"/>
              <a:t>A</a:t>
            </a:r>
            <a:r>
              <a:rPr lang="en-US" dirty="0" err="1" smtClean="0"/>
              <a:t>utocomplete</a:t>
            </a:r>
            <a:r>
              <a:rPr lang="en-US" dirty="0" smtClean="0"/>
              <a:t> </a:t>
            </a:r>
            <a:r>
              <a:rPr lang="en-US" dirty="0"/>
              <a:t>attributes</a:t>
            </a:r>
            <a:endParaRPr lang="en-US" dirty="0" smtClean="0"/>
          </a:p>
        </p:txBody>
      </p:sp>
      <p:sp>
        <p:nvSpPr>
          <p:cNvPr id="2" name="Text Placeholder 1"/>
          <p:cNvSpPr>
            <a:spLocks noGrp="1"/>
          </p:cNvSpPr>
          <p:nvPr>
            <p:ph type="body" sz="quarter" idx="16"/>
          </p:nvPr>
        </p:nvSpPr>
        <p:spPr>
          <a:xfrm>
            <a:off x="457200" y="933768"/>
            <a:ext cx="8240713" cy="3442289"/>
          </a:xfrm>
        </p:spPr>
        <p:txBody>
          <a:bodyPr/>
          <a:lstStyle/>
          <a:p>
            <a:r>
              <a:rPr lang="en-US" dirty="0">
                <a:solidFill>
                  <a:srgbClr val="000000"/>
                </a:solidFill>
                <a:ea typeface="Times New Roman"/>
                <a:cs typeface="Segoe UI"/>
              </a:rPr>
              <a:t>The </a:t>
            </a:r>
            <a:r>
              <a:rPr lang="en-US" b="1" dirty="0">
                <a:solidFill>
                  <a:srgbClr val="000000"/>
                </a:solidFill>
                <a:ea typeface="Times New Roman"/>
                <a:cs typeface="Segoe UI"/>
              </a:rPr>
              <a:t>autocomplete</a:t>
            </a:r>
            <a:r>
              <a:rPr lang="en-US" dirty="0">
                <a:solidFill>
                  <a:srgbClr val="000000"/>
                </a:solidFill>
                <a:ea typeface="Times New Roman"/>
                <a:cs typeface="Segoe UI"/>
              </a:rPr>
              <a:t> attribute instructs the browser to remember field values</a:t>
            </a:r>
          </a:p>
          <a:p>
            <a:r>
              <a:rPr lang="en-US" dirty="0" smtClean="0"/>
              <a:t>It </a:t>
            </a:r>
            <a:r>
              <a:rPr lang="en-US" dirty="0"/>
              <a:t>work</a:t>
            </a:r>
            <a:r>
              <a:rPr lang="en-US" dirty="0" smtClean="0"/>
              <a:t> with </a:t>
            </a:r>
            <a:r>
              <a:rPr lang="en-US" dirty="0"/>
              <a:t>&lt;form&gt; and the following input types</a:t>
            </a:r>
          </a:p>
          <a:p>
            <a:pPr lvl="1" algn="just"/>
            <a:r>
              <a:rPr lang="en-US" sz="2000" dirty="0"/>
              <a:t>text, search, </a:t>
            </a:r>
            <a:r>
              <a:rPr lang="en-US" sz="2000" dirty="0" err="1"/>
              <a:t>url</a:t>
            </a:r>
            <a:r>
              <a:rPr lang="en-US" sz="2000" dirty="0"/>
              <a:t>, telephone, email, password, date pickers, range and color</a:t>
            </a:r>
          </a:p>
          <a:p>
            <a:pPr algn="just"/>
            <a:r>
              <a:rPr lang="en-US" dirty="0" smtClean="0"/>
              <a:t>It </a:t>
            </a:r>
            <a:r>
              <a:rPr lang="en-US" dirty="0"/>
              <a:t>can have two values on and off</a:t>
            </a:r>
          </a:p>
          <a:p>
            <a:pPr algn="just"/>
            <a:r>
              <a:rPr lang="en-US" dirty="0" smtClean="0"/>
              <a:t>When </a:t>
            </a:r>
            <a:r>
              <a:rPr lang="en-US" dirty="0"/>
              <a:t>the user starts to type in an auto complete field the browser should display options to fill in the </a:t>
            </a:r>
            <a:r>
              <a:rPr lang="en-US" dirty="0" smtClean="0"/>
              <a:t>field</a:t>
            </a:r>
          </a:p>
          <a:p>
            <a:pPr marL="0" indent="0">
              <a:buNone/>
            </a:pPr>
            <a:endParaRPr lang="en-US" dirty="0"/>
          </a:p>
        </p:txBody>
      </p:sp>
      <p:sp>
        <p:nvSpPr>
          <p:cNvPr id="3" name="Rectangle 2"/>
          <p:cNvSpPr/>
          <p:nvPr/>
        </p:nvSpPr>
        <p:spPr>
          <a:xfrm>
            <a:off x="594360" y="4244596"/>
            <a:ext cx="8229600" cy="923330"/>
          </a:xfrm>
          <a:prstGeom prst="rect">
            <a:avLst/>
          </a:prstGeom>
        </p:spPr>
        <p:txBody>
          <a:bodyPr wrap="square">
            <a:spAutoFit/>
          </a:bodyPr>
          <a:lstStyle/>
          <a:p>
            <a:r>
              <a:rPr lang="en-US" b="1" dirty="0"/>
              <a:t>Enabling Auto-Completion for a Form </a:t>
            </a:r>
            <a:r>
              <a:rPr lang="en-US" b="1" dirty="0" smtClean="0"/>
              <a:t>Field</a:t>
            </a:r>
          </a:p>
          <a:p>
            <a:endParaRPr lang="en-US" b="1" dirty="0"/>
          </a:p>
          <a:p>
            <a:r>
              <a:rPr lang="en-US" dirty="0"/>
              <a:t>&lt;input type="text" name="Username" autocomplete="on" /&gt;</a:t>
            </a:r>
          </a:p>
        </p:txBody>
      </p:sp>
      <p:sp>
        <p:nvSpPr>
          <p:cNvPr id="4" name="Rectangle 3"/>
          <p:cNvSpPr/>
          <p:nvPr/>
        </p:nvSpPr>
        <p:spPr>
          <a:xfrm>
            <a:off x="594360" y="5444282"/>
            <a:ext cx="7757160" cy="923330"/>
          </a:xfrm>
          <a:prstGeom prst="rect">
            <a:avLst/>
          </a:prstGeom>
        </p:spPr>
        <p:txBody>
          <a:bodyPr wrap="square">
            <a:spAutoFit/>
          </a:bodyPr>
          <a:lstStyle/>
          <a:p>
            <a:pPr algn="just"/>
            <a:r>
              <a:rPr lang="en-US" b="1" dirty="0"/>
              <a:t>Disabling Auto-Completion for a Sensitive Form </a:t>
            </a:r>
            <a:r>
              <a:rPr lang="en-US" b="1" dirty="0" smtClean="0"/>
              <a:t>Field</a:t>
            </a:r>
          </a:p>
          <a:p>
            <a:pPr algn="just"/>
            <a:endParaRPr lang="en-US" b="1" dirty="0"/>
          </a:p>
          <a:p>
            <a:pPr algn="just"/>
            <a:r>
              <a:rPr lang="en-US" dirty="0"/>
              <a:t>&lt;input type="text" name="</a:t>
            </a:r>
            <a:r>
              <a:rPr lang="en-US" dirty="0" err="1"/>
              <a:t>CreditCardNumber</a:t>
            </a:r>
            <a:r>
              <a:rPr lang="en-US" dirty="0"/>
              <a:t>" autocomplete="off" /&gt;</a:t>
            </a:r>
          </a:p>
        </p:txBody>
      </p:sp>
    </p:spTree>
    <p:extLst>
      <p:ext uri="{BB962C8B-B14F-4D97-AF65-F5344CB8AC3E}">
        <p14:creationId xmlns:p14="http://schemas.microsoft.com/office/powerpoint/2010/main" val="2757189097"/>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AutoShape 2"/>
          <p:cNvSpPr>
            <a:spLocks noChangeArrowheads="1"/>
          </p:cNvSpPr>
          <p:nvPr/>
        </p:nvSpPr>
        <p:spPr bwMode="auto">
          <a:xfrm>
            <a:off x="304800" y="1905000"/>
            <a:ext cx="8458200" cy="2560320"/>
          </a:xfrm>
          <a:prstGeom prst="roundRect">
            <a:avLst>
              <a:gd name="adj" fmla="val 16667"/>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7764" name="Text Box 4"/>
          <p:cNvSpPr>
            <a:spLocks noGrp="1" noChangeArrowheads="1"/>
          </p:cNvSpPr>
          <p:nvPr>
            <p:ph type="body" sz="quarter" idx="11"/>
          </p:nvPr>
        </p:nvSpPr>
        <p:spPr>
          <a:xfrm>
            <a:off x="166454" y="145140"/>
            <a:ext cx="8229600" cy="553998"/>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dirty="0" err="1"/>
              <a:t>A</a:t>
            </a:r>
            <a:r>
              <a:rPr lang="en-US" dirty="0" err="1" smtClean="0"/>
              <a:t>utocomplete</a:t>
            </a:r>
            <a:r>
              <a:rPr lang="en-US" dirty="0" smtClean="0"/>
              <a:t> </a:t>
            </a:r>
            <a:r>
              <a:rPr lang="en-US" dirty="0"/>
              <a:t>attribute (Contd.).</a:t>
            </a:r>
            <a:endParaRPr lang="en-US" dirty="0" smtClean="0"/>
          </a:p>
        </p:txBody>
      </p:sp>
      <p:sp>
        <p:nvSpPr>
          <p:cNvPr id="2" name="Text Placeholder 1"/>
          <p:cNvSpPr>
            <a:spLocks noGrp="1"/>
          </p:cNvSpPr>
          <p:nvPr>
            <p:ph type="body" sz="quarter" idx="16"/>
          </p:nvPr>
        </p:nvSpPr>
        <p:spPr>
          <a:xfrm>
            <a:off x="457200" y="2092008"/>
            <a:ext cx="8240713" cy="4473575"/>
          </a:xfrm>
        </p:spPr>
        <p:txBody>
          <a:bodyPr/>
          <a:lstStyle/>
          <a:p>
            <a:pPr>
              <a:buFont typeface="Arial" charset="0"/>
              <a:buNone/>
            </a:pPr>
            <a:r>
              <a:rPr lang="en-US" sz="2000" dirty="0"/>
              <a:t>&lt;form action</a:t>
            </a:r>
            <a:r>
              <a:rPr lang="en-US" sz="2000" dirty="0" smtClean="0"/>
              <a:t>="/</a:t>
            </a:r>
            <a:r>
              <a:rPr lang="en-US" sz="2000" dirty="0" err="1" smtClean="0"/>
              <a:t>webapp</a:t>
            </a:r>
            <a:r>
              <a:rPr lang="en-US" sz="2000" dirty="0" smtClean="0"/>
              <a:t>/demo1</a:t>
            </a:r>
            <a:r>
              <a:rPr lang="en-US" sz="2000" dirty="0"/>
              <a:t>" method="get" autocomplete="on"&gt;</a:t>
            </a:r>
          </a:p>
          <a:p>
            <a:pPr>
              <a:buFont typeface="Arial" charset="0"/>
              <a:buNone/>
            </a:pPr>
            <a:r>
              <a:rPr lang="en-US" sz="2000" dirty="0"/>
              <a:t>First name: &lt;input type="text" name="</a:t>
            </a:r>
            <a:r>
              <a:rPr lang="en-US" sz="2000" dirty="0" err="1"/>
              <a:t>fname</a:t>
            </a:r>
            <a:r>
              <a:rPr lang="en-US" sz="2000" dirty="0"/>
              <a:t>" /&gt;&lt;</a:t>
            </a:r>
            <a:r>
              <a:rPr lang="en-US" sz="2000" dirty="0" err="1"/>
              <a:t>br</a:t>
            </a:r>
            <a:r>
              <a:rPr lang="en-US" sz="2000" dirty="0"/>
              <a:t> /&gt;</a:t>
            </a:r>
          </a:p>
          <a:p>
            <a:pPr>
              <a:buFont typeface="Arial" charset="0"/>
              <a:buNone/>
            </a:pPr>
            <a:r>
              <a:rPr lang="en-US" sz="2000" dirty="0"/>
              <a:t>Last name: &lt;input type="text" name="</a:t>
            </a:r>
            <a:r>
              <a:rPr lang="en-US" sz="2000" dirty="0" err="1"/>
              <a:t>lname</a:t>
            </a:r>
            <a:r>
              <a:rPr lang="en-US" sz="2000" dirty="0"/>
              <a:t>" /&gt;&lt;</a:t>
            </a:r>
            <a:r>
              <a:rPr lang="en-US" sz="2000" dirty="0" err="1"/>
              <a:t>br</a:t>
            </a:r>
            <a:r>
              <a:rPr lang="en-US" sz="2000" dirty="0"/>
              <a:t> /&gt;</a:t>
            </a:r>
          </a:p>
          <a:p>
            <a:pPr>
              <a:buFont typeface="Arial" charset="0"/>
              <a:buNone/>
            </a:pPr>
            <a:r>
              <a:rPr lang="en-US" sz="2000" dirty="0"/>
              <a:t>E-mail: &lt;input type="email" name="email" autocomplete="off" /&gt;&lt;</a:t>
            </a:r>
            <a:r>
              <a:rPr lang="en-US" sz="2000" dirty="0" err="1"/>
              <a:t>br</a:t>
            </a:r>
            <a:r>
              <a:rPr lang="en-US" sz="2000" dirty="0"/>
              <a:t> /&gt;</a:t>
            </a:r>
          </a:p>
          <a:p>
            <a:pPr>
              <a:buFont typeface="Arial" charset="0"/>
              <a:buNone/>
            </a:pPr>
            <a:r>
              <a:rPr lang="en-US" sz="2000" dirty="0"/>
              <a:t>&lt;input type="submit" /&gt;</a:t>
            </a:r>
          </a:p>
          <a:p>
            <a:pPr>
              <a:buFont typeface="Arial" charset="0"/>
              <a:buNone/>
            </a:pPr>
            <a:r>
              <a:rPr lang="en-US" sz="2000" dirty="0"/>
              <a:t>&lt;/form&gt; </a:t>
            </a:r>
          </a:p>
          <a:p>
            <a:pPr>
              <a:buFont typeface="Arial" charset="0"/>
              <a:buNone/>
            </a:pPr>
            <a:endParaRPr lang="en-US" dirty="0"/>
          </a:p>
          <a:p>
            <a:endParaRPr lang="en-US" dirty="0"/>
          </a:p>
        </p:txBody>
      </p:sp>
      <p:pic>
        <p:nvPicPr>
          <p:cNvPr id="11776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4922520"/>
            <a:ext cx="3276600" cy="172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02981118"/>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AutoShape 2"/>
          <p:cNvSpPr>
            <a:spLocks noChangeArrowheads="1"/>
          </p:cNvSpPr>
          <p:nvPr/>
        </p:nvSpPr>
        <p:spPr bwMode="auto">
          <a:xfrm>
            <a:off x="457200" y="3485832"/>
            <a:ext cx="8305800" cy="533400"/>
          </a:xfrm>
          <a:prstGeom prst="roundRect">
            <a:avLst>
              <a:gd name="adj" fmla="val 16667"/>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9812" name="Rectangle 4"/>
          <p:cNvSpPr>
            <a:spLocks noGrp="1"/>
          </p:cNvSpPr>
          <p:nvPr>
            <p:ph type="body" sz="quarter" idx="11"/>
          </p:nvPr>
        </p:nvSpPr>
        <p:spPr>
          <a:xfrm>
            <a:off x="133796" y="194127"/>
            <a:ext cx="8229600" cy="553998"/>
          </a:xfrm>
        </p:spPr>
        <p:txBody>
          <a:bodyPr/>
          <a:lstStyle/>
          <a:p>
            <a:r>
              <a:rPr lang="en-US" dirty="0"/>
              <a:t>autofocus attribute</a:t>
            </a:r>
            <a:endParaRPr lang="en-US" dirty="0" smtClean="0"/>
          </a:p>
        </p:txBody>
      </p:sp>
      <p:sp>
        <p:nvSpPr>
          <p:cNvPr id="2" name="Text Placeholder 1"/>
          <p:cNvSpPr>
            <a:spLocks noGrp="1"/>
          </p:cNvSpPr>
          <p:nvPr>
            <p:ph type="body" sz="quarter" idx="16"/>
          </p:nvPr>
        </p:nvSpPr>
        <p:spPr>
          <a:xfrm>
            <a:off x="533400" y="1828800"/>
            <a:ext cx="8240713" cy="4473575"/>
          </a:xfrm>
        </p:spPr>
        <p:txBody>
          <a:bodyPr>
            <a:normAutofit/>
          </a:bodyPr>
          <a:lstStyle/>
          <a:p>
            <a:pPr algn="just"/>
            <a:r>
              <a:rPr lang="en-US" sz="2000" dirty="0"/>
              <a:t>It specifies that a field should automatically get focus when a page is loaded</a:t>
            </a:r>
          </a:p>
          <a:p>
            <a:r>
              <a:rPr lang="en-US" sz="2000" dirty="0"/>
              <a:t>This attribute works with all &lt;input&gt; types</a:t>
            </a:r>
          </a:p>
          <a:p>
            <a:pPr>
              <a:buFont typeface="Arial" charset="0"/>
              <a:buNone/>
            </a:pPr>
            <a:endParaRPr lang="en-US" sz="2000" dirty="0"/>
          </a:p>
          <a:p>
            <a:pPr>
              <a:buFont typeface="Arial" charset="0"/>
              <a:buNone/>
            </a:pPr>
            <a:endParaRPr lang="en-US" sz="2000" dirty="0"/>
          </a:p>
          <a:p>
            <a:pPr>
              <a:buFont typeface="Arial" charset="0"/>
              <a:buNone/>
            </a:pPr>
            <a:r>
              <a:rPr lang="en-US" sz="2000" dirty="0"/>
              <a:t>First name: &lt;input type="text" name="</a:t>
            </a:r>
            <a:r>
              <a:rPr lang="en-US" sz="2000" dirty="0" err="1"/>
              <a:t>fname</a:t>
            </a:r>
            <a:r>
              <a:rPr lang="en-US" sz="2000" dirty="0"/>
              <a:t>" autofocus="autofocus" /&gt;</a:t>
            </a:r>
          </a:p>
          <a:p>
            <a:pPr>
              <a:buFont typeface="Arial" charset="0"/>
              <a:buNone/>
            </a:pPr>
            <a:endParaRPr lang="en-US" sz="2000" dirty="0"/>
          </a:p>
          <a:p>
            <a:pPr>
              <a:buFont typeface="Arial" charset="0"/>
              <a:buNone/>
            </a:pPr>
            <a:endParaRPr lang="en-US" sz="2000" dirty="0"/>
          </a:p>
          <a:p>
            <a:endParaRPr lang="en-US" sz="2000" dirty="0"/>
          </a:p>
          <a:p>
            <a:endParaRPr lang="en-US" sz="2000" dirty="0"/>
          </a:p>
        </p:txBody>
      </p:sp>
      <p:pic>
        <p:nvPicPr>
          <p:cNvPr id="11981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4476432"/>
            <a:ext cx="3019425" cy="172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39940557"/>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AutoShape 2"/>
          <p:cNvSpPr>
            <a:spLocks noChangeArrowheads="1"/>
          </p:cNvSpPr>
          <p:nvPr/>
        </p:nvSpPr>
        <p:spPr bwMode="auto">
          <a:xfrm>
            <a:off x="685800" y="3546792"/>
            <a:ext cx="6553200" cy="1905000"/>
          </a:xfrm>
          <a:prstGeom prst="roundRect">
            <a:avLst>
              <a:gd name="adj" fmla="val 16667"/>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0052" name="Rectangle 4"/>
          <p:cNvSpPr>
            <a:spLocks noGrp="1"/>
          </p:cNvSpPr>
          <p:nvPr>
            <p:ph type="body" sz="quarter" idx="11"/>
          </p:nvPr>
        </p:nvSpPr>
        <p:spPr>
          <a:xfrm>
            <a:off x="248099" y="210456"/>
            <a:ext cx="8229600" cy="553998"/>
          </a:xfrm>
        </p:spPr>
        <p:txBody>
          <a:bodyPr/>
          <a:lstStyle/>
          <a:p>
            <a:pPr marL="0" lvl="1" indent="0">
              <a:buFont typeface="Arial" charset="0"/>
              <a:buNone/>
            </a:pPr>
            <a:r>
              <a:rPr lang="en-US" sz="3000" b="1" dirty="0">
                <a:solidFill>
                  <a:schemeClr val="tx1"/>
                </a:solidFill>
                <a:latin typeface="+mj-lt"/>
              </a:rPr>
              <a:t>list attribute</a:t>
            </a:r>
            <a:endParaRPr lang="en-US" sz="3000" b="1" dirty="0" smtClean="0">
              <a:solidFill>
                <a:schemeClr val="tx1"/>
              </a:solidFill>
              <a:latin typeface="+mj-lt"/>
            </a:endParaRPr>
          </a:p>
        </p:txBody>
      </p:sp>
      <p:sp>
        <p:nvSpPr>
          <p:cNvPr id="2" name="Text Placeholder 1"/>
          <p:cNvSpPr>
            <a:spLocks noGrp="1"/>
          </p:cNvSpPr>
          <p:nvPr>
            <p:ph type="body" sz="quarter" idx="16"/>
          </p:nvPr>
        </p:nvSpPr>
        <p:spPr>
          <a:xfrm>
            <a:off x="381000" y="1676400"/>
            <a:ext cx="8240713" cy="4473575"/>
          </a:xfrm>
        </p:spPr>
        <p:txBody>
          <a:bodyPr>
            <a:normAutofit/>
          </a:bodyPr>
          <a:lstStyle/>
          <a:p>
            <a:r>
              <a:rPr lang="en-US" sz="1800" dirty="0"/>
              <a:t>The list attribute specifies a </a:t>
            </a:r>
            <a:r>
              <a:rPr lang="en-US" sz="1800" dirty="0" err="1"/>
              <a:t>datalist</a:t>
            </a:r>
            <a:r>
              <a:rPr lang="en-US" sz="1800" dirty="0"/>
              <a:t> for an input field</a:t>
            </a:r>
          </a:p>
          <a:p>
            <a:pPr algn="just"/>
            <a:r>
              <a:rPr lang="en-US" sz="1800" dirty="0"/>
              <a:t>A </a:t>
            </a:r>
            <a:r>
              <a:rPr lang="en-US" sz="1800" dirty="0" err="1"/>
              <a:t>datalist</a:t>
            </a:r>
            <a:r>
              <a:rPr lang="en-US" sz="1800" dirty="0"/>
              <a:t> is a list of options for an input field</a:t>
            </a:r>
          </a:p>
          <a:p>
            <a:pPr algn="just"/>
            <a:r>
              <a:rPr lang="en-US" sz="1800" dirty="0"/>
              <a:t>The list attribute works with the following &lt;input&gt; types</a:t>
            </a:r>
          </a:p>
          <a:p>
            <a:pPr lvl="1" algn="just"/>
            <a:r>
              <a:rPr lang="en-US" dirty="0"/>
              <a:t>text, search, </a:t>
            </a:r>
            <a:r>
              <a:rPr lang="en-US" dirty="0" err="1"/>
              <a:t>url</a:t>
            </a:r>
            <a:r>
              <a:rPr lang="en-US" dirty="0"/>
              <a:t>, telephone, email, date pickers, number, range, and color</a:t>
            </a:r>
          </a:p>
          <a:p>
            <a:pPr lvl="1"/>
            <a:endParaRPr lang="en-US" dirty="0"/>
          </a:p>
          <a:p>
            <a:pPr lvl="1">
              <a:buFont typeface="Arial" charset="0"/>
              <a:buNone/>
            </a:pPr>
            <a:r>
              <a:rPr lang="en-US" sz="1600" dirty="0"/>
              <a:t>Url: &lt;input type="text" list="</a:t>
            </a:r>
            <a:r>
              <a:rPr lang="en-US" sz="1600" dirty="0" err="1"/>
              <a:t>url_list</a:t>
            </a:r>
            <a:r>
              <a:rPr lang="en-US" sz="1600" dirty="0"/>
              <a:t>" name="</a:t>
            </a:r>
            <a:r>
              <a:rPr lang="en-US" sz="1600" dirty="0" err="1"/>
              <a:t>url</a:t>
            </a:r>
            <a:r>
              <a:rPr lang="en-US" sz="1600" dirty="0"/>
              <a:t>" /&gt;</a:t>
            </a:r>
          </a:p>
          <a:p>
            <a:pPr lvl="1">
              <a:buFont typeface="Arial" charset="0"/>
              <a:buNone/>
            </a:pPr>
            <a:r>
              <a:rPr lang="en-US" sz="1600" dirty="0"/>
              <a:t>&lt;</a:t>
            </a:r>
            <a:r>
              <a:rPr lang="en-US" sz="1600" dirty="0" err="1"/>
              <a:t>datalist</a:t>
            </a:r>
            <a:r>
              <a:rPr lang="en-US" sz="1600" dirty="0"/>
              <a:t> id="</a:t>
            </a:r>
            <a:r>
              <a:rPr lang="en-US" sz="1600" dirty="0" err="1"/>
              <a:t>url_list</a:t>
            </a:r>
            <a:r>
              <a:rPr lang="en-US" sz="1600" dirty="0"/>
              <a:t>"&gt;</a:t>
            </a:r>
          </a:p>
          <a:p>
            <a:pPr lvl="1">
              <a:buFont typeface="Arial" charset="0"/>
              <a:buNone/>
            </a:pPr>
            <a:r>
              <a:rPr lang="en-US" sz="1600" dirty="0"/>
              <a:t>	&lt;option label="</a:t>
            </a:r>
            <a:r>
              <a:rPr lang="en-US" sz="1600" dirty="0" err="1"/>
              <a:t>gmail</a:t>
            </a:r>
            <a:r>
              <a:rPr lang="en-US" sz="1600" dirty="0"/>
              <a:t>" value="http://www.gmail.com" /&gt;</a:t>
            </a:r>
          </a:p>
          <a:p>
            <a:pPr lvl="1">
              <a:buFont typeface="Arial" charset="0"/>
              <a:buNone/>
            </a:pPr>
            <a:r>
              <a:rPr lang="en-US" sz="1600" dirty="0"/>
              <a:t>	&lt;option label="Google" value="http://www.google.com" /&gt;</a:t>
            </a:r>
          </a:p>
          <a:p>
            <a:pPr lvl="1">
              <a:buFont typeface="Arial" charset="0"/>
              <a:buNone/>
            </a:pPr>
            <a:r>
              <a:rPr lang="en-US" sz="1600" dirty="0"/>
              <a:t>	&lt;option label="Microsoft" value="http://www.microsoft.com" /&gt;</a:t>
            </a:r>
          </a:p>
          <a:p>
            <a:pPr lvl="1">
              <a:buFont typeface="Arial" charset="0"/>
              <a:buNone/>
            </a:pPr>
            <a:r>
              <a:rPr lang="en-US" sz="1600" dirty="0"/>
              <a:t>&lt;/</a:t>
            </a:r>
            <a:r>
              <a:rPr lang="en-US" sz="1600" dirty="0" err="1"/>
              <a:t>datalist</a:t>
            </a:r>
            <a:r>
              <a:rPr lang="en-US" sz="1600" dirty="0"/>
              <a:t>&gt;</a:t>
            </a:r>
          </a:p>
          <a:p>
            <a:pPr lvl="1">
              <a:buFont typeface="Arial" charset="0"/>
              <a:buNone/>
            </a:pPr>
            <a:endParaRPr lang="en-US" dirty="0"/>
          </a:p>
          <a:p>
            <a:endParaRPr lang="en-US" sz="1800" dirty="0"/>
          </a:p>
        </p:txBody>
      </p:sp>
      <p:pic>
        <p:nvPicPr>
          <p:cNvPr id="13005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2200" y="5604192"/>
            <a:ext cx="3219450" cy="153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36103667"/>
      </p:ext>
    </p:extLst>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199112" y="210456"/>
            <a:ext cx="8229600" cy="553998"/>
          </a:xfrm>
        </p:spPr>
        <p:txBody>
          <a:bodyPr/>
          <a:lstStyle/>
          <a:p>
            <a:r>
              <a:rPr lang="en-US" dirty="0"/>
              <a:t>list Attribute and the datalist Element</a:t>
            </a:r>
          </a:p>
        </p:txBody>
      </p:sp>
      <p:sp>
        <p:nvSpPr>
          <p:cNvPr id="3" name="Text Placeholder 2"/>
          <p:cNvSpPr>
            <a:spLocks noGrp="1"/>
          </p:cNvSpPr>
          <p:nvPr>
            <p:ph type="body" sz="quarter" idx="16"/>
          </p:nvPr>
        </p:nvSpPr>
        <p:spPr>
          <a:xfrm>
            <a:off x="457200" y="1600200"/>
            <a:ext cx="8382000" cy="4953000"/>
          </a:xfrm>
        </p:spPr>
        <p:txBody>
          <a:bodyPr>
            <a:noAutofit/>
          </a:bodyPr>
          <a:lstStyle/>
          <a:p>
            <a:r>
              <a:rPr lang="en-US" sz="1800" dirty="0"/>
              <a:t>The </a:t>
            </a:r>
            <a:r>
              <a:rPr lang="en-US" sz="1800" b="1" dirty="0"/>
              <a:t>list </a:t>
            </a:r>
            <a:r>
              <a:rPr lang="en-US" sz="1800" dirty="0"/>
              <a:t>attribute provides another mechanism for auto-completion. </a:t>
            </a:r>
            <a:endParaRPr lang="en-US" sz="1800" dirty="0" smtClean="0"/>
          </a:p>
          <a:p>
            <a:endParaRPr lang="en-US" sz="1800" dirty="0" smtClean="0"/>
          </a:p>
          <a:p>
            <a:r>
              <a:rPr lang="en-US" sz="1800" dirty="0" smtClean="0"/>
              <a:t>Whereas </a:t>
            </a:r>
            <a:r>
              <a:rPr lang="en-US" sz="1800" dirty="0"/>
              <a:t>the </a:t>
            </a:r>
            <a:r>
              <a:rPr lang="en-US" sz="1800" b="1" dirty="0"/>
              <a:t>autocomplete </a:t>
            </a:r>
            <a:r>
              <a:rPr lang="en-US" sz="1800" dirty="0" smtClean="0"/>
              <a:t>attribute instructs </a:t>
            </a:r>
            <a:r>
              <a:rPr lang="en-US" sz="1800" dirty="0"/>
              <a:t>the browser to suggest values based on historical entries that the browser itself manages, the </a:t>
            </a:r>
            <a:r>
              <a:rPr lang="en-US" sz="1800" b="1" dirty="0" smtClean="0"/>
              <a:t>list </a:t>
            </a:r>
            <a:r>
              <a:rPr lang="en-US" sz="1800" dirty="0" smtClean="0"/>
              <a:t>attribute </a:t>
            </a:r>
            <a:r>
              <a:rPr lang="en-US" sz="1800" dirty="0"/>
              <a:t>gives the web developer more control over the suggestions</a:t>
            </a:r>
            <a:r>
              <a:rPr lang="en-US" sz="1800" dirty="0" smtClean="0"/>
              <a:t>.</a:t>
            </a:r>
          </a:p>
          <a:p>
            <a:r>
              <a:rPr lang="en-US" sz="1800" dirty="0" smtClean="0"/>
              <a:t> </a:t>
            </a:r>
            <a:r>
              <a:rPr lang="en-US" sz="1800" dirty="0"/>
              <a:t>A list of pre-defined values can </a:t>
            </a:r>
            <a:r>
              <a:rPr lang="en-US" sz="1800" dirty="0" smtClean="0"/>
              <a:t>be specified </a:t>
            </a:r>
            <a:r>
              <a:rPr lang="en-US" sz="1800" dirty="0"/>
              <a:t>in a </a:t>
            </a:r>
            <a:r>
              <a:rPr lang="en-US" sz="1800" b="1" dirty="0" err="1"/>
              <a:t>datalist</a:t>
            </a:r>
            <a:r>
              <a:rPr lang="en-US" sz="1800" b="1" dirty="0"/>
              <a:t> </a:t>
            </a:r>
            <a:r>
              <a:rPr lang="en-US" sz="1800" dirty="0"/>
              <a:t>element somewhere on the page, and referenced by any text field</a:t>
            </a:r>
            <a:r>
              <a:rPr lang="en-US" sz="1800" dirty="0" smtClean="0"/>
              <a:t>.</a:t>
            </a:r>
          </a:p>
          <a:p>
            <a:endParaRPr lang="en-US" sz="1800" dirty="0" smtClean="0"/>
          </a:p>
          <a:p>
            <a:r>
              <a:rPr lang="en-US" sz="1800" dirty="0" smtClean="0"/>
              <a:t>The browser then </a:t>
            </a:r>
            <a:r>
              <a:rPr lang="en-US" sz="1800" dirty="0"/>
              <a:t>uses the pre-defined values as suggestions when the user fills the text field. </a:t>
            </a:r>
            <a:endParaRPr lang="en-US" sz="1800" dirty="0" smtClean="0"/>
          </a:p>
          <a:p>
            <a:endParaRPr lang="en-US" sz="1800" dirty="0" smtClean="0"/>
          </a:p>
          <a:p>
            <a:r>
              <a:rPr lang="en-US" sz="1800" dirty="0" smtClean="0"/>
              <a:t>To </a:t>
            </a:r>
            <a:r>
              <a:rPr lang="en-US" sz="1800" dirty="0"/>
              <a:t>specify </a:t>
            </a:r>
            <a:r>
              <a:rPr lang="en-US" sz="1800" dirty="0" smtClean="0"/>
              <a:t>the suggestions </a:t>
            </a:r>
            <a:r>
              <a:rPr lang="en-US" sz="1800" dirty="0"/>
              <a:t>made available by a </a:t>
            </a:r>
            <a:r>
              <a:rPr lang="en-US" sz="1800" b="1" dirty="0" err="1"/>
              <a:t>datalist</a:t>
            </a:r>
            <a:r>
              <a:rPr lang="en-US" sz="1800" b="1" dirty="0"/>
              <a:t> </a:t>
            </a:r>
            <a:r>
              <a:rPr lang="en-US" sz="1800" dirty="0"/>
              <a:t>element, use </a:t>
            </a:r>
            <a:r>
              <a:rPr lang="en-US" sz="1800" b="1" dirty="0"/>
              <a:t>option </a:t>
            </a:r>
            <a:r>
              <a:rPr lang="en-US" sz="1800" dirty="0"/>
              <a:t>elements.</a:t>
            </a:r>
          </a:p>
          <a:p>
            <a:endParaRPr lang="en-US" sz="1800" dirty="0" smtClean="0"/>
          </a:p>
          <a:p>
            <a:r>
              <a:rPr lang="en-US" sz="1800" dirty="0" smtClean="0"/>
              <a:t>The </a:t>
            </a:r>
            <a:r>
              <a:rPr lang="en-US" sz="1800" dirty="0"/>
              <a:t>value of the </a:t>
            </a:r>
            <a:r>
              <a:rPr lang="en-US" sz="1800" b="1" dirty="0"/>
              <a:t>list </a:t>
            </a:r>
            <a:r>
              <a:rPr lang="en-US" sz="1800" dirty="0"/>
              <a:t>attribute is the ID of the </a:t>
            </a:r>
            <a:r>
              <a:rPr lang="en-US" sz="1800" b="1" dirty="0" err="1"/>
              <a:t>datalist</a:t>
            </a:r>
            <a:r>
              <a:rPr lang="en-US" sz="1800" b="1" dirty="0"/>
              <a:t> </a:t>
            </a:r>
            <a:r>
              <a:rPr lang="en-US" sz="1800" dirty="0"/>
              <a:t>element. A </a:t>
            </a:r>
            <a:r>
              <a:rPr lang="en-US" sz="1800" b="1" dirty="0" err="1"/>
              <a:t>datalist</a:t>
            </a:r>
            <a:r>
              <a:rPr lang="en-US" sz="1800" b="1" dirty="0"/>
              <a:t> </a:t>
            </a:r>
            <a:r>
              <a:rPr lang="en-US" sz="1800" dirty="0"/>
              <a:t>element contains </a:t>
            </a:r>
            <a:r>
              <a:rPr lang="en-US" sz="1800" b="1" dirty="0" smtClean="0"/>
              <a:t>option </a:t>
            </a:r>
            <a:r>
              <a:rPr lang="en-US" sz="1800" dirty="0" smtClean="0"/>
              <a:t>elements </a:t>
            </a:r>
            <a:r>
              <a:rPr lang="en-US" sz="1800" dirty="0"/>
              <a:t>representing its values.</a:t>
            </a:r>
          </a:p>
        </p:txBody>
      </p:sp>
    </p:spTree>
    <p:extLst>
      <p:ext uri="{BB962C8B-B14F-4D97-AF65-F5344CB8AC3E}">
        <p14:creationId xmlns:p14="http://schemas.microsoft.com/office/powerpoint/2010/main" val="32824144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t>Separation of Presentation and Content</a:t>
            </a:r>
          </a:p>
        </p:txBody>
      </p:sp>
      <p:sp>
        <p:nvSpPr>
          <p:cNvPr id="3" name="Content Placeholder 2"/>
          <p:cNvSpPr>
            <a:spLocks noGrp="1"/>
          </p:cNvSpPr>
          <p:nvPr>
            <p:ph sz="quarter" idx="1"/>
          </p:nvPr>
        </p:nvSpPr>
        <p:spPr/>
        <p:txBody>
          <a:bodyPr/>
          <a:lstStyle/>
          <a:p>
            <a:r>
              <a:rPr lang="en-IN" dirty="0"/>
              <a:t>HTML5 takes a giant step toward the clean separation of presentation and content. </a:t>
            </a:r>
            <a:endParaRPr lang="en-IN" dirty="0" smtClean="0"/>
          </a:p>
          <a:p>
            <a:r>
              <a:rPr lang="en-IN" dirty="0" smtClean="0"/>
              <a:t>HTML5 </a:t>
            </a:r>
            <a:r>
              <a:rPr lang="en-IN" dirty="0"/>
              <a:t>strives </a:t>
            </a:r>
            <a:r>
              <a:rPr lang="en-IN" dirty="0" smtClean="0"/>
              <a:t>to create </a:t>
            </a:r>
            <a:r>
              <a:rPr lang="en-IN" dirty="0"/>
              <a:t>this separation wherever possible, and it does so using CSS.</a:t>
            </a:r>
          </a:p>
        </p:txBody>
      </p:sp>
    </p:spTree>
    <p:extLst>
      <p:ext uri="{BB962C8B-B14F-4D97-AF65-F5344CB8AC3E}">
        <p14:creationId xmlns:p14="http://schemas.microsoft.com/office/powerpoint/2010/main" val="3106619968"/>
      </p:ext>
    </p:extLst>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150125" y="210456"/>
            <a:ext cx="8229600" cy="553998"/>
          </a:xfrm>
        </p:spPr>
        <p:txBody>
          <a:bodyPr/>
          <a:lstStyle/>
          <a:p>
            <a:r>
              <a:rPr lang="en-US" dirty="0"/>
              <a:t>Usability Attributes</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38940" y="3668566"/>
            <a:ext cx="2487483" cy="2064982"/>
          </a:xfrm>
          <a:prstGeom prst="rect">
            <a:avLst/>
          </a:prstGeom>
        </p:spPr>
      </p:pic>
      <p:sp>
        <p:nvSpPr>
          <p:cNvPr id="5" name="Rectangle 4"/>
          <p:cNvSpPr/>
          <p:nvPr/>
        </p:nvSpPr>
        <p:spPr>
          <a:xfrm>
            <a:off x="381000" y="1828800"/>
            <a:ext cx="8258783" cy="1323439"/>
          </a:xfrm>
          <a:prstGeom prst="rect">
            <a:avLst/>
          </a:prstGeom>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wrap="square">
            <a:spAutoFit/>
          </a:bodyPr>
          <a:lstStyle/>
          <a:p>
            <a:r>
              <a:rPr lang="en-US" sz="2000" dirty="0">
                <a:solidFill>
                  <a:srgbClr val="0000FF"/>
                </a:solidFill>
              </a:rPr>
              <a:t>&lt;</a:t>
            </a:r>
            <a:r>
              <a:rPr lang="en-US" sz="2000" dirty="0">
                <a:solidFill>
                  <a:srgbClr val="800000"/>
                </a:solidFill>
              </a:rPr>
              <a:t>input</a:t>
            </a:r>
            <a:r>
              <a:rPr lang="en-US" sz="2000" dirty="0">
                <a:solidFill>
                  <a:prstClr val="black"/>
                </a:solidFill>
              </a:rPr>
              <a:t> </a:t>
            </a:r>
            <a:r>
              <a:rPr lang="en-US" sz="2000" dirty="0">
                <a:solidFill>
                  <a:srgbClr val="FF0000"/>
                </a:solidFill>
              </a:rPr>
              <a:t>type</a:t>
            </a:r>
            <a:r>
              <a:rPr lang="en-US" sz="2000" dirty="0">
                <a:solidFill>
                  <a:srgbClr val="0000FF"/>
                </a:solidFill>
              </a:rPr>
              <a:t>="text"</a:t>
            </a:r>
            <a:r>
              <a:rPr lang="en-US" sz="2000" dirty="0">
                <a:solidFill>
                  <a:prstClr val="black"/>
                </a:solidFill>
              </a:rPr>
              <a:t> </a:t>
            </a:r>
            <a:r>
              <a:rPr lang="en-US" sz="2000" dirty="0">
                <a:solidFill>
                  <a:srgbClr val="FF0000"/>
                </a:solidFill>
              </a:rPr>
              <a:t>placeholder</a:t>
            </a:r>
            <a:r>
              <a:rPr lang="en-US" sz="2000" dirty="0">
                <a:solidFill>
                  <a:srgbClr val="0000FF"/>
                </a:solidFill>
              </a:rPr>
              <a:t>="Enter your full name"</a:t>
            </a:r>
            <a:r>
              <a:rPr lang="en-US" sz="2000" dirty="0">
                <a:solidFill>
                  <a:prstClr val="black"/>
                </a:solidFill>
              </a:rPr>
              <a:t> </a:t>
            </a:r>
            <a:r>
              <a:rPr lang="en-US" sz="2000" dirty="0">
                <a:solidFill>
                  <a:srgbClr val="FF0000"/>
                </a:solidFill>
              </a:rPr>
              <a:t>name</a:t>
            </a:r>
            <a:r>
              <a:rPr lang="en-US" sz="2000" dirty="0">
                <a:solidFill>
                  <a:srgbClr val="0000FF"/>
                </a:solidFill>
              </a:rPr>
              <a:t>="</a:t>
            </a:r>
            <a:r>
              <a:rPr lang="en-US" sz="2000" dirty="0" err="1">
                <a:solidFill>
                  <a:srgbClr val="0000FF"/>
                </a:solidFill>
              </a:rPr>
              <a:t>FullName</a:t>
            </a:r>
            <a:r>
              <a:rPr lang="en-US" sz="2000" dirty="0">
                <a:solidFill>
                  <a:srgbClr val="0000FF"/>
                </a:solidFill>
              </a:rPr>
              <a:t>"</a:t>
            </a:r>
            <a:r>
              <a:rPr lang="en-US" sz="2000" dirty="0">
                <a:solidFill>
                  <a:prstClr val="black"/>
                </a:solidFill>
              </a:rPr>
              <a:t> </a:t>
            </a:r>
            <a:r>
              <a:rPr lang="en-US" sz="2000" dirty="0">
                <a:solidFill>
                  <a:srgbClr val="0000FF"/>
                </a:solidFill>
              </a:rPr>
              <a:t>/&gt;</a:t>
            </a:r>
            <a:endParaRPr lang="en-US" sz="2000" dirty="0">
              <a:solidFill>
                <a:prstClr val="black"/>
              </a:solidFill>
            </a:endParaRPr>
          </a:p>
          <a:p>
            <a:r>
              <a:rPr lang="en-US" sz="2000" dirty="0">
                <a:solidFill>
                  <a:srgbClr val="0000FF"/>
                </a:solidFill>
              </a:rPr>
              <a:t>&lt;</a:t>
            </a:r>
            <a:r>
              <a:rPr lang="en-US" sz="2000" dirty="0">
                <a:solidFill>
                  <a:srgbClr val="800000"/>
                </a:solidFill>
              </a:rPr>
              <a:t>input</a:t>
            </a:r>
            <a:r>
              <a:rPr lang="en-US" sz="2000" dirty="0">
                <a:solidFill>
                  <a:prstClr val="black"/>
                </a:solidFill>
              </a:rPr>
              <a:t> </a:t>
            </a:r>
            <a:r>
              <a:rPr lang="en-US" sz="2000" dirty="0">
                <a:solidFill>
                  <a:srgbClr val="FF0000"/>
                </a:solidFill>
              </a:rPr>
              <a:t>type</a:t>
            </a:r>
            <a:r>
              <a:rPr lang="en-US" sz="2000" dirty="0">
                <a:solidFill>
                  <a:srgbClr val="0000FF"/>
                </a:solidFill>
              </a:rPr>
              <a:t>="text"</a:t>
            </a:r>
            <a:r>
              <a:rPr lang="en-US" sz="2000" dirty="0">
                <a:solidFill>
                  <a:prstClr val="black"/>
                </a:solidFill>
              </a:rPr>
              <a:t> </a:t>
            </a:r>
            <a:r>
              <a:rPr lang="en-US" sz="2000" dirty="0">
                <a:solidFill>
                  <a:srgbClr val="FF0000"/>
                </a:solidFill>
              </a:rPr>
              <a:t>name</a:t>
            </a:r>
            <a:r>
              <a:rPr lang="en-US" sz="2000" dirty="0">
                <a:solidFill>
                  <a:srgbClr val="0000FF"/>
                </a:solidFill>
              </a:rPr>
              <a:t>="</a:t>
            </a:r>
            <a:r>
              <a:rPr lang="en-US" sz="2000" dirty="0" err="1">
                <a:solidFill>
                  <a:srgbClr val="0000FF"/>
                </a:solidFill>
              </a:rPr>
              <a:t>FullName</a:t>
            </a:r>
            <a:r>
              <a:rPr lang="en-US" sz="2000" dirty="0">
                <a:solidFill>
                  <a:srgbClr val="0000FF"/>
                </a:solidFill>
              </a:rPr>
              <a:t>"</a:t>
            </a:r>
            <a:r>
              <a:rPr lang="en-US" sz="2000" dirty="0">
                <a:solidFill>
                  <a:prstClr val="black"/>
                </a:solidFill>
              </a:rPr>
              <a:t> </a:t>
            </a:r>
            <a:r>
              <a:rPr lang="en-US" sz="2000" dirty="0">
                <a:solidFill>
                  <a:srgbClr val="FF0000"/>
                </a:solidFill>
              </a:rPr>
              <a:t>autofocus</a:t>
            </a:r>
            <a:r>
              <a:rPr lang="en-US" sz="2000" dirty="0">
                <a:solidFill>
                  <a:srgbClr val="0000FF"/>
                </a:solidFill>
              </a:rPr>
              <a:t>="autofocus"</a:t>
            </a:r>
            <a:r>
              <a:rPr lang="en-US" sz="2000" dirty="0">
                <a:solidFill>
                  <a:prstClr val="black"/>
                </a:solidFill>
              </a:rPr>
              <a:t> </a:t>
            </a:r>
            <a:r>
              <a:rPr lang="en-US" sz="2000" dirty="0">
                <a:solidFill>
                  <a:srgbClr val="0000FF"/>
                </a:solidFill>
              </a:rPr>
              <a:t>/&gt;</a:t>
            </a:r>
            <a:endParaRPr lang="en-US" sz="2000" dirty="0">
              <a:solidFill>
                <a:prstClr val="black"/>
              </a:solidFill>
            </a:endParaRPr>
          </a:p>
          <a:p>
            <a:r>
              <a:rPr lang="en-US" sz="2000" dirty="0">
                <a:solidFill>
                  <a:srgbClr val="0000FF"/>
                </a:solidFill>
              </a:rPr>
              <a:t>&lt;</a:t>
            </a:r>
            <a:r>
              <a:rPr lang="en-US" sz="2000" dirty="0">
                <a:solidFill>
                  <a:srgbClr val="800000"/>
                </a:solidFill>
              </a:rPr>
              <a:t>input</a:t>
            </a:r>
            <a:r>
              <a:rPr lang="en-US" sz="2000" dirty="0">
                <a:solidFill>
                  <a:prstClr val="black"/>
                </a:solidFill>
              </a:rPr>
              <a:t> </a:t>
            </a:r>
            <a:r>
              <a:rPr lang="en-US" sz="2000" dirty="0">
                <a:solidFill>
                  <a:srgbClr val="FF0000"/>
                </a:solidFill>
              </a:rPr>
              <a:t>type</a:t>
            </a:r>
            <a:r>
              <a:rPr lang="en-US" sz="2000" dirty="0">
                <a:solidFill>
                  <a:srgbClr val="0000FF"/>
                </a:solidFill>
              </a:rPr>
              <a:t>="text"</a:t>
            </a:r>
            <a:r>
              <a:rPr lang="en-US" sz="2000" dirty="0">
                <a:solidFill>
                  <a:prstClr val="black"/>
                </a:solidFill>
              </a:rPr>
              <a:t> </a:t>
            </a:r>
            <a:r>
              <a:rPr lang="en-US" sz="2000" dirty="0">
                <a:solidFill>
                  <a:srgbClr val="FF0000"/>
                </a:solidFill>
              </a:rPr>
              <a:t>name</a:t>
            </a:r>
            <a:r>
              <a:rPr lang="en-US" sz="2000" dirty="0">
                <a:solidFill>
                  <a:srgbClr val="0000FF"/>
                </a:solidFill>
              </a:rPr>
              <a:t>="Username"</a:t>
            </a:r>
            <a:r>
              <a:rPr lang="en-US" sz="2000" dirty="0">
                <a:solidFill>
                  <a:prstClr val="black"/>
                </a:solidFill>
              </a:rPr>
              <a:t> </a:t>
            </a:r>
            <a:r>
              <a:rPr lang="en-US" sz="2000" dirty="0">
                <a:solidFill>
                  <a:srgbClr val="FF0000"/>
                </a:solidFill>
              </a:rPr>
              <a:t>autocomplete</a:t>
            </a:r>
            <a:r>
              <a:rPr lang="en-US" sz="2000" dirty="0">
                <a:solidFill>
                  <a:srgbClr val="0000FF"/>
                </a:solidFill>
              </a:rPr>
              <a:t>="on"</a:t>
            </a:r>
            <a:r>
              <a:rPr lang="en-US" sz="2000" dirty="0">
                <a:solidFill>
                  <a:prstClr val="black"/>
                </a:solidFill>
              </a:rPr>
              <a:t> </a:t>
            </a:r>
            <a:r>
              <a:rPr lang="en-US" sz="2000" dirty="0" smtClean="0">
                <a:solidFill>
                  <a:srgbClr val="0000FF"/>
                </a:solidFill>
              </a:rPr>
              <a:t>/&gt;</a:t>
            </a:r>
            <a:endParaRPr lang="he-IL" sz="2000" dirty="0">
              <a:solidFill>
                <a:prstClr val="black"/>
              </a:solidFill>
            </a:endParaRPr>
          </a:p>
        </p:txBody>
      </p:sp>
    </p:spTree>
    <p:extLst>
      <p:ext uri="{BB962C8B-B14F-4D97-AF65-F5344CB8AC3E}">
        <p14:creationId xmlns:p14="http://schemas.microsoft.com/office/powerpoint/2010/main" val="1595045592"/>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3666" name="AutoShape 2"/>
          <p:cNvSpPr>
            <a:spLocks noChangeArrowheads="1"/>
          </p:cNvSpPr>
          <p:nvPr/>
        </p:nvSpPr>
        <p:spPr bwMode="auto">
          <a:xfrm>
            <a:off x="685800" y="3882072"/>
            <a:ext cx="4419600" cy="2286000"/>
          </a:xfrm>
          <a:prstGeom prst="roundRect">
            <a:avLst>
              <a:gd name="adj" fmla="val 16667"/>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3668" name="Rectangle 4"/>
          <p:cNvSpPr>
            <a:spLocks noGrp="1"/>
          </p:cNvSpPr>
          <p:nvPr>
            <p:ph type="body" sz="quarter" idx="11"/>
          </p:nvPr>
        </p:nvSpPr>
        <p:spPr>
          <a:xfrm>
            <a:off x="199112" y="210456"/>
            <a:ext cx="8229600" cy="553998"/>
          </a:xfrm>
        </p:spPr>
        <p:txBody>
          <a:bodyPr/>
          <a:lstStyle/>
          <a:p>
            <a:pPr algn="just"/>
            <a:r>
              <a:rPr lang="en-US" dirty="0"/>
              <a:t>&lt;</a:t>
            </a:r>
            <a:r>
              <a:rPr lang="en-US" dirty="0" err="1"/>
              <a:t>datalist</a:t>
            </a:r>
            <a:r>
              <a:rPr lang="en-US" dirty="0"/>
              <a:t>&gt; form element</a:t>
            </a:r>
            <a:endParaRPr lang="en-US" dirty="0" smtClean="0"/>
          </a:p>
        </p:txBody>
      </p:sp>
      <p:sp>
        <p:nvSpPr>
          <p:cNvPr id="2" name="Text Placeholder 1"/>
          <p:cNvSpPr>
            <a:spLocks noGrp="1"/>
          </p:cNvSpPr>
          <p:nvPr>
            <p:ph type="body" sz="quarter" idx="16"/>
          </p:nvPr>
        </p:nvSpPr>
        <p:spPr>
          <a:xfrm>
            <a:off x="533400" y="1752600"/>
            <a:ext cx="8240713" cy="4473575"/>
          </a:xfrm>
        </p:spPr>
        <p:txBody>
          <a:bodyPr>
            <a:normAutofit/>
          </a:bodyPr>
          <a:lstStyle/>
          <a:p>
            <a:pPr algn="just"/>
            <a:r>
              <a:rPr lang="en-US" dirty="0"/>
              <a:t>It  is used for providing an "autocomplete" feature on form elements</a:t>
            </a:r>
          </a:p>
          <a:p>
            <a:pPr algn="just"/>
            <a:r>
              <a:rPr lang="en-US" dirty="0"/>
              <a:t>It enables the user to provide a list of predefined options as they input data</a:t>
            </a:r>
          </a:p>
          <a:p>
            <a:r>
              <a:rPr lang="en-US" dirty="0"/>
              <a:t>The &lt;</a:t>
            </a:r>
            <a:r>
              <a:rPr lang="en-US" dirty="0" err="1"/>
              <a:t>datalist</a:t>
            </a:r>
            <a:r>
              <a:rPr lang="en-US" dirty="0"/>
              <a:t>&gt; tag is used with the &lt;input&gt; tag using list attribute</a:t>
            </a:r>
          </a:p>
          <a:p>
            <a:pPr lvl="1">
              <a:buFont typeface="Arial" charset="0"/>
              <a:buNone/>
            </a:pPr>
            <a:endParaRPr lang="en-US" sz="2000" dirty="0"/>
          </a:p>
          <a:p>
            <a:pPr lvl="1">
              <a:buFont typeface="Arial" charset="0"/>
              <a:buNone/>
            </a:pPr>
            <a:r>
              <a:rPr lang="en-US" sz="2000" dirty="0"/>
              <a:t> Enter Your title:</a:t>
            </a:r>
          </a:p>
          <a:p>
            <a:pPr lvl="1">
              <a:buFont typeface="Arial" charset="0"/>
              <a:buNone/>
            </a:pPr>
            <a:r>
              <a:rPr lang="en-US" sz="2000" dirty="0"/>
              <a:t>   &lt;input type="text" list="title" /&gt;</a:t>
            </a:r>
          </a:p>
          <a:p>
            <a:pPr lvl="1">
              <a:buFont typeface="Arial" charset="0"/>
              <a:buNone/>
            </a:pPr>
            <a:r>
              <a:rPr lang="en-US" sz="2000" dirty="0"/>
              <a:t>     &lt;</a:t>
            </a:r>
            <a:r>
              <a:rPr lang="en-US" sz="2000" dirty="0" err="1"/>
              <a:t>datalist</a:t>
            </a:r>
            <a:r>
              <a:rPr lang="en-US" sz="2000" dirty="0"/>
              <a:t> id="title"&gt;</a:t>
            </a:r>
          </a:p>
          <a:p>
            <a:pPr lvl="1">
              <a:buFont typeface="Arial" charset="0"/>
              <a:buNone/>
            </a:pPr>
            <a:r>
              <a:rPr lang="en-US" sz="2000" dirty="0"/>
              <a:t>         	&lt;option value="Mr."&gt;</a:t>
            </a:r>
          </a:p>
          <a:p>
            <a:pPr lvl="1">
              <a:buFont typeface="Arial" charset="0"/>
              <a:buNone/>
            </a:pPr>
            <a:r>
              <a:rPr lang="en-US" sz="2000" dirty="0"/>
              <a:t>      	               &lt;option value="Mrs."&gt;</a:t>
            </a:r>
          </a:p>
          <a:p>
            <a:pPr lvl="1">
              <a:buFont typeface="Arial" charset="0"/>
              <a:buNone/>
            </a:pPr>
            <a:r>
              <a:rPr lang="en-US" sz="2000" dirty="0"/>
              <a:t>     &lt;/</a:t>
            </a:r>
            <a:r>
              <a:rPr lang="en-US" sz="2000" dirty="0" err="1"/>
              <a:t>datalist</a:t>
            </a:r>
            <a:r>
              <a:rPr lang="en-US" sz="2000" dirty="0"/>
              <a:t>&gt;</a:t>
            </a:r>
          </a:p>
          <a:p>
            <a:endParaRPr lang="en-US" dirty="0"/>
          </a:p>
        </p:txBody>
      </p:sp>
      <p:pic>
        <p:nvPicPr>
          <p:cNvPr id="11366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0200" y="4110672"/>
            <a:ext cx="3562350" cy="131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093401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4690" name="AutoShape 2"/>
          <p:cNvSpPr>
            <a:spLocks noChangeArrowheads="1"/>
          </p:cNvSpPr>
          <p:nvPr/>
        </p:nvSpPr>
        <p:spPr bwMode="auto">
          <a:xfrm>
            <a:off x="838200" y="2449512"/>
            <a:ext cx="3429000" cy="1219200"/>
          </a:xfrm>
          <a:prstGeom prst="roundRect">
            <a:avLst>
              <a:gd name="adj" fmla="val 16667"/>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4692" name="Rectangle 4"/>
          <p:cNvSpPr>
            <a:spLocks noGrp="1"/>
          </p:cNvSpPr>
          <p:nvPr>
            <p:ph type="body" sz="quarter" idx="11"/>
          </p:nvPr>
        </p:nvSpPr>
        <p:spPr>
          <a:xfrm>
            <a:off x="133796" y="210456"/>
            <a:ext cx="8229600" cy="553998"/>
          </a:xfrm>
        </p:spPr>
        <p:txBody>
          <a:bodyPr/>
          <a:lstStyle/>
          <a:p>
            <a:r>
              <a:rPr lang="en-US" dirty="0"/>
              <a:t>&lt;output&gt; form element (Contd.).</a:t>
            </a:r>
            <a:endParaRPr lang="en-US" dirty="0" smtClean="0"/>
          </a:p>
        </p:txBody>
      </p:sp>
      <p:sp>
        <p:nvSpPr>
          <p:cNvPr id="2" name="Text Placeholder 1"/>
          <p:cNvSpPr>
            <a:spLocks noGrp="1"/>
          </p:cNvSpPr>
          <p:nvPr>
            <p:ph type="body" sz="quarter" idx="16"/>
          </p:nvPr>
        </p:nvSpPr>
        <p:spPr>
          <a:xfrm>
            <a:off x="457200" y="1828800"/>
            <a:ext cx="8240713" cy="4473575"/>
          </a:xfrm>
        </p:spPr>
        <p:txBody>
          <a:bodyPr/>
          <a:lstStyle/>
          <a:p>
            <a:r>
              <a:rPr lang="en-US" dirty="0"/>
              <a:t>It is used for displaying the result of calculation on the browser</a:t>
            </a:r>
          </a:p>
          <a:p>
            <a:pPr lvl="1">
              <a:buFont typeface="Arial" charset="0"/>
              <a:buNone/>
            </a:pPr>
            <a:endParaRPr lang="en-US" sz="2000" dirty="0"/>
          </a:p>
          <a:p>
            <a:pPr lvl="1">
              <a:buFont typeface="Arial" charset="0"/>
              <a:buNone/>
            </a:pPr>
            <a:r>
              <a:rPr lang="en-US" sz="2000" dirty="0"/>
              <a:t>Multiplication of two number</a:t>
            </a:r>
          </a:p>
          <a:p>
            <a:pPr lvl="1">
              <a:buFont typeface="Arial" charset="0"/>
              <a:buNone/>
            </a:pPr>
            <a:r>
              <a:rPr lang="en-US" sz="2000" dirty="0"/>
              <a:t>&lt;output name="result"&gt;</a:t>
            </a:r>
          </a:p>
          <a:p>
            <a:pPr lvl="1">
              <a:buFont typeface="Arial" charset="0"/>
              <a:buNone/>
            </a:pPr>
            <a:r>
              <a:rPr lang="en-US" sz="2000" dirty="0"/>
              <a:t>&lt;/output&gt;</a:t>
            </a:r>
          </a:p>
          <a:p>
            <a:endParaRPr lang="en-US" dirty="0"/>
          </a:p>
        </p:txBody>
      </p:sp>
      <p:pic>
        <p:nvPicPr>
          <p:cNvPr id="11469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4202112"/>
            <a:ext cx="2800350" cy="98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868958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AutoShape 2"/>
          <p:cNvSpPr>
            <a:spLocks noChangeArrowheads="1"/>
          </p:cNvSpPr>
          <p:nvPr/>
        </p:nvSpPr>
        <p:spPr bwMode="auto">
          <a:xfrm>
            <a:off x="636814" y="2590800"/>
            <a:ext cx="7973786" cy="3657600"/>
          </a:xfrm>
          <a:prstGeom prst="roundRect">
            <a:avLst>
              <a:gd name="adj" fmla="val 16667"/>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0836" name="Rectangle 4"/>
          <p:cNvSpPr>
            <a:spLocks noGrp="1"/>
          </p:cNvSpPr>
          <p:nvPr>
            <p:ph type="body" sz="quarter" idx="11"/>
          </p:nvPr>
        </p:nvSpPr>
        <p:spPr>
          <a:xfrm>
            <a:off x="150125" y="259443"/>
            <a:ext cx="8229600" cy="507831"/>
          </a:xfrm>
        </p:spPr>
        <p:txBody>
          <a:bodyPr/>
          <a:lstStyle/>
          <a:p>
            <a:pPr algn="just">
              <a:lnSpc>
                <a:spcPct val="90000"/>
              </a:lnSpc>
            </a:pPr>
            <a:r>
              <a:rPr lang="en-US" dirty="0"/>
              <a:t>form attribute</a:t>
            </a:r>
            <a:endParaRPr lang="en-US" dirty="0" smtClean="0"/>
          </a:p>
        </p:txBody>
      </p:sp>
      <p:sp>
        <p:nvSpPr>
          <p:cNvPr id="2" name="Text Placeholder 1"/>
          <p:cNvSpPr>
            <a:spLocks noGrp="1"/>
          </p:cNvSpPr>
          <p:nvPr>
            <p:ph type="body" sz="quarter" idx="16"/>
          </p:nvPr>
        </p:nvSpPr>
        <p:spPr>
          <a:xfrm>
            <a:off x="457200" y="1314768"/>
            <a:ext cx="8240713" cy="4674552"/>
          </a:xfrm>
        </p:spPr>
        <p:txBody>
          <a:bodyPr>
            <a:noAutofit/>
          </a:bodyPr>
          <a:lstStyle/>
          <a:p>
            <a:pPr algn="just">
              <a:lnSpc>
                <a:spcPct val="90000"/>
              </a:lnSpc>
            </a:pPr>
            <a:r>
              <a:rPr lang="en-US" sz="1800" dirty="0"/>
              <a:t>In an HTML page there can be many number of forms but only one form can be submitted</a:t>
            </a:r>
          </a:p>
          <a:p>
            <a:pPr algn="just">
              <a:lnSpc>
                <a:spcPct val="90000"/>
              </a:lnSpc>
            </a:pPr>
            <a:r>
              <a:rPr lang="en-US" sz="1800" dirty="0"/>
              <a:t>HTML 5 allows an element to use the form attribute and specify the form to which it belongs to </a:t>
            </a:r>
          </a:p>
          <a:p>
            <a:pPr lvl="1">
              <a:lnSpc>
                <a:spcPct val="90000"/>
              </a:lnSpc>
              <a:buFont typeface="Arial" charset="0"/>
              <a:buNone/>
            </a:pPr>
            <a:endParaRPr lang="en-US" dirty="0"/>
          </a:p>
          <a:p>
            <a:pPr lvl="1" algn="l">
              <a:lnSpc>
                <a:spcPct val="90000"/>
              </a:lnSpc>
              <a:buFont typeface="Arial" charset="0"/>
              <a:buNone/>
            </a:pPr>
            <a:r>
              <a:rPr lang="en-US" dirty="0"/>
              <a:t>&lt;form action="http://</a:t>
            </a:r>
            <a:r>
              <a:rPr lang="en-US" dirty="0" smtClean="0"/>
              <a:t>localhost:10000/</a:t>
            </a:r>
            <a:r>
              <a:rPr lang="en-US" dirty="0" err="1" smtClean="0"/>
              <a:t>webApp</a:t>
            </a:r>
            <a:r>
              <a:rPr lang="en-US" dirty="0" smtClean="0"/>
              <a:t>/default.aspx" </a:t>
            </a:r>
            <a:r>
              <a:rPr lang="en-US" dirty="0"/>
              <a:t>method="get" id="</a:t>
            </a:r>
            <a:r>
              <a:rPr lang="en-US" dirty="0" err="1"/>
              <a:t>user_form</a:t>
            </a:r>
            <a:r>
              <a:rPr lang="en-US" dirty="0"/>
              <a:t>"&gt;</a:t>
            </a:r>
          </a:p>
          <a:p>
            <a:pPr lvl="1">
              <a:lnSpc>
                <a:spcPct val="90000"/>
              </a:lnSpc>
              <a:buFont typeface="Arial" charset="0"/>
              <a:buNone/>
            </a:pPr>
            <a:r>
              <a:rPr lang="en-US" dirty="0"/>
              <a:t>		First name:&lt;input type="text" name="</a:t>
            </a:r>
            <a:r>
              <a:rPr lang="en-US" dirty="0" err="1"/>
              <a:t>fname</a:t>
            </a:r>
            <a:r>
              <a:rPr lang="en-US" dirty="0"/>
              <a:t>" /&gt;</a:t>
            </a:r>
          </a:p>
          <a:p>
            <a:pPr lvl="1">
              <a:lnSpc>
                <a:spcPct val="90000"/>
              </a:lnSpc>
              <a:buFont typeface="Arial" charset="0"/>
              <a:buNone/>
            </a:pPr>
            <a:r>
              <a:rPr lang="en-US" dirty="0"/>
              <a:t>		&lt;input type="submit" /&gt;</a:t>
            </a:r>
          </a:p>
          <a:p>
            <a:pPr lvl="1">
              <a:lnSpc>
                <a:spcPct val="90000"/>
              </a:lnSpc>
              <a:buFont typeface="Arial" charset="0"/>
              <a:buNone/>
            </a:pPr>
            <a:r>
              <a:rPr lang="en-US" dirty="0"/>
              <a:t>&lt;/form&gt;</a:t>
            </a:r>
          </a:p>
          <a:p>
            <a:pPr lvl="1">
              <a:lnSpc>
                <a:spcPct val="90000"/>
              </a:lnSpc>
              <a:buFont typeface="Arial" charset="0"/>
              <a:buNone/>
            </a:pPr>
            <a:r>
              <a:rPr lang="en-US" dirty="0"/>
              <a:t>Last name: &lt;input type="text" name="</a:t>
            </a:r>
            <a:r>
              <a:rPr lang="en-US" dirty="0" err="1"/>
              <a:t>lname</a:t>
            </a:r>
            <a:r>
              <a:rPr lang="en-US" dirty="0"/>
              <a:t>" form="</a:t>
            </a:r>
            <a:r>
              <a:rPr lang="en-US" dirty="0" err="1"/>
              <a:t>user_form</a:t>
            </a:r>
            <a:r>
              <a:rPr lang="en-US" dirty="0"/>
              <a:t>" /&gt;</a:t>
            </a:r>
          </a:p>
          <a:p>
            <a:pPr lvl="1">
              <a:lnSpc>
                <a:spcPct val="90000"/>
              </a:lnSpc>
              <a:buFont typeface="Arial" charset="0"/>
              <a:buNone/>
            </a:pPr>
            <a:endParaRPr lang="en-US" dirty="0"/>
          </a:p>
          <a:p>
            <a:endParaRPr lang="en-US" sz="1800" dirty="0"/>
          </a:p>
        </p:txBody>
      </p:sp>
    </p:spTree>
    <p:extLst>
      <p:ext uri="{BB962C8B-B14F-4D97-AF65-F5344CB8AC3E}">
        <p14:creationId xmlns:p14="http://schemas.microsoft.com/office/powerpoint/2010/main" val="2831545314"/>
      </p:ext>
    </p:extLst>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6" name="Rectangle 4"/>
          <p:cNvSpPr>
            <a:spLocks noGrp="1"/>
          </p:cNvSpPr>
          <p:nvPr>
            <p:ph type="body" sz="quarter" idx="11"/>
          </p:nvPr>
        </p:nvSpPr>
        <p:spPr>
          <a:xfrm>
            <a:off x="150125" y="259443"/>
            <a:ext cx="8229600" cy="507831"/>
          </a:xfrm>
        </p:spPr>
        <p:txBody>
          <a:bodyPr/>
          <a:lstStyle/>
          <a:p>
            <a:pPr algn="just">
              <a:lnSpc>
                <a:spcPct val="90000"/>
              </a:lnSpc>
            </a:pPr>
            <a:r>
              <a:rPr lang="en-US" dirty="0"/>
              <a:t>form attribute</a:t>
            </a:r>
            <a:endParaRPr lang="en-US" dirty="0" smtClean="0"/>
          </a:p>
        </p:txBody>
      </p:sp>
      <p:sp>
        <p:nvSpPr>
          <p:cNvPr id="2" name="Text Placeholder 1"/>
          <p:cNvSpPr>
            <a:spLocks noGrp="1"/>
          </p:cNvSpPr>
          <p:nvPr>
            <p:ph type="body" sz="quarter" idx="16"/>
          </p:nvPr>
        </p:nvSpPr>
        <p:spPr>
          <a:xfrm>
            <a:off x="457200" y="1828800"/>
            <a:ext cx="8240713" cy="4674552"/>
          </a:xfrm>
        </p:spPr>
        <p:txBody>
          <a:bodyPr>
            <a:noAutofit/>
          </a:bodyPr>
          <a:lstStyle/>
          <a:p>
            <a:pPr lvl="1">
              <a:lnSpc>
                <a:spcPct val="90000"/>
              </a:lnSpc>
              <a:buFont typeface="Arial" charset="0"/>
              <a:buNone/>
            </a:pPr>
            <a:r>
              <a:rPr lang="en-US" dirty="0"/>
              <a:t>&lt;form action="http://localhost:10000/</a:t>
            </a:r>
            <a:r>
              <a:rPr lang="en-US" dirty="0" err="1"/>
              <a:t>webApp</a:t>
            </a:r>
            <a:r>
              <a:rPr lang="en-US" dirty="0"/>
              <a:t>/default1.aspx" method="get" id="user_form2"&gt;</a:t>
            </a:r>
          </a:p>
          <a:p>
            <a:pPr lvl="1">
              <a:lnSpc>
                <a:spcPct val="90000"/>
              </a:lnSpc>
              <a:buFont typeface="Arial" charset="0"/>
              <a:buNone/>
            </a:pPr>
            <a:r>
              <a:rPr lang="en-US" dirty="0"/>
              <a:t>	Qualification:&lt;input type="text" name="qualification" form="</a:t>
            </a:r>
            <a:r>
              <a:rPr lang="en-US" dirty="0" err="1"/>
              <a:t>user_form</a:t>
            </a:r>
            <a:r>
              <a:rPr lang="en-US" dirty="0"/>
              <a:t>"/&gt;</a:t>
            </a:r>
          </a:p>
          <a:p>
            <a:pPr lvl="1">
              <a:lnSpc>
                <a:spcPct val="90000"/>
              </a:lnSpc>
              <a:buFont typeface="Arial" charset="0"/>
              <a:buNone/>
            </a:pPr>
            <a:r>
              <a:rPr lang="en-US" dirty="0"/>
              <a:t>	&lt;input type="submit" /&gt;&lt;/form&gt;</a:t>
            </a:r>
          </a:p>
          <a:p>
            <a:pPr lvl="1">
              <a:lnSpc>
                <a:spcPct val="90000"/>
              </a:lnSpc>
              <a:buFont typeface="Arial" charset="0"/>
              <a:buNone/>
            </a:pPr>
            <a:endParaRPr lang="en-US" dirty="0"/>
          </a:p>
          <a:p>
            <a:endParaRPr lang="en-US" sz="1800" dirty="0"/>
          </a:p>
        </p:txBody>
      </p:sp>
    </p:spTree>
    <p:extLst>
      <p:ext uri="{BB962C8B-B14F-4D97-AF65-F5344CB8AC3E}">
        <p14:creationId xmlns:p14="http://schemas.microsoft.com/office/powerpoint/2010/main" val="1211627414"/>
      </p:ext>
    </p:extLst>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2"/>
          <p:cNvSpPr>
            <a:spLocks noGrp="1"/>
          </p:cNvSpPr>
          <p:nvPr>
            <p:ph type="title" idx="4294967295"/>
          </p:nvPr>
        </p:nvSpPr>
        <p:spPr>
          <a:xfrm>
            <a:off x="114303" y="199571"/>
            <a:ext cx="7543800" cy="553998"/>
          </a:xfrm>
        </p:spPr>
        <p:txBody>
          <a:bodyPr>
            <a:normAutofit fontScale="90000"/>
          </a:bodyPr>
          <a:lstStyle/>
          <a:p>
            <a:r>
              <a:rPr lang="en-US" dirty="0" smtClean="0">
                <a:solidFill>
                  <a:schemeClr val="tx1"/>
                </a:solidFill>
              </a:rPr>
              <a:t>form attribute (Contd.).</a:t>
            </a:r>
          </a:p>
        </p:txBody>
      </p:sp>
      <p:pic>
        <p:nvPicPr>
          <p:cNvPr id="12186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371600"/>
            <a:ext cx="3152775" cy="169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1861"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4495800"/>
            <a:ext cx="7391400"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1862"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38600" y="1752600"/>
            <a:ext cx="4495800"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1863" name="Text Box 7"/>
          <p:cNvSpPr txBox="1">
            <a:spLocks noChangeArrowheads="1"/>
          </p:cNvSpPr>
          <p:nvPr/>
        </p:nvSpPr>
        <p:spPr bwMode="auto">
          <a:xfrm>
            <a:off x="3870325" y="1255713"/>
            <a:ext cx="45656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algn="just" eaLnBrk="1" hangingPunct="1"/>
            <a:r>
              <a:rPr lang="en-US" dirty="0">
                <a:latin typeface="+mn-lt"/>
              </a:rPr>
              <a:t>It works like this in an unsupported browser</a:t>
            </a:r>
          </a:p>
        </p:txBody>
      </p:sp>
      <p:sp>
        <p:nvSpPr>
          <p:cNvPr id="121864" name="Text Box 8"/>
          <p:cNvSpPr txBox="1">
            <a:spLocks noChangeArrowheads="1"/>
          </p:cNvSpPr>
          <p:nvPr/>
        </p:nvSpPr>
        <p:spPr bwMode="auto">
          <a:xfrm>
            <a:off x="441325" y="3998913"/>
            <a:ext cx="4883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algn="just" eaLnBrk="1" hangingPunct="1"/>
            <a:r>
              <a:rPr lang="en-US" dirty="0">
                <a:latin typeface="+mn-lt"/>
              </a:rPr>
              <a:t>Output in a browser with form attribute support</a:t>
            </a:r>
          </a:p>
        </p:txBody>
      </p:sp>
    </p:spTree>
    <p:extLst>
      <p:ext uri="{BB962C8B-B14F-4D97-AF65-F5344CB8AC3E}">
        <p14:creationId xmlns:p14="http://schemas.microsoft.com/office/powerpoint/2010/main" val="1945374702"/>
      </p:ext>
    </p:extLst>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3" name="Rectangle 3"/>
          <p:cNvSpPr>
            <a:spLocks noGrp="1"/>
          </p:cNvSpPr>
          <p:nvPr>
            <p:ph type="body" sz="quarter" idx="11"/>
          </p:nvPr>
        </p:nvSpPr>
        <p:spPr>
          <a:xfrm>
            <a:off x="166454" y="210456"/>
            <a:ext cx="8229600" cy="553998"/>
          </a:xfrm>
        </p:spPr>
        <p:txBody>
          <a:bodyPr/>
          <a:lstStyle/>
          <a:p>
            <a:r>
              <a:rPr lang="en-US" dirty="0" err="1"/>
              <a:t>formoverrides</a:t>
            </a:r>
            <a:r>
              <a:rPr lang="en-US" dirty="0"/>
              <a:t> attribute</a:t>
            </a:r>
            <a:endParaRPr lang="en-US" dirty="0" smtClean="0"/>
          </a:p>
        </p:txBody>
      </p:sp>
      <p:sp>
        <p:nvSpPr>
          <p:cNvPr id="2" name="Text Placeholder 1"/>
          <p:cNvSpPr>
            <a:spLocks noGrp="1"/>
          </p:cNvSpPr>
          <p:nvPr>
            <p:ph type="body" sz="quarter" idx="16"/>
          </p:nvPr>
        </p:nvSpPr>
        <p:spPr>
          <a:xfrm>
            <a:off x="457200" y="1752600"/>
            <a:ext cx="8240713" cy="4473575"/>
          </a:xfrm>
        </p:spPr>
        <p:txBody>
          <a:bodyPr>
            <a:normAutofit/>
          </a:bodyPr>
          <a:lstStyle/>
          <a:p>
            <a:pPr algn="just"/>
            <a:r>
              <a:rPr lang="en-US" sz="2400" dirty="0"/>
              <a:t>It allows you to override some of the attributes set for the form element</a:t>
            </a:r>
          </a:p>
          <a:p>
            <a:pPr algn="just"/>
            <a:r>
              <a:rPr lang="en-US" sz="2400" dirty="0"/>
              <a:t>The various form override attributes are:</a:t>
            </a:r>
          </a:p>
          <a:p>
            <a:pPr lvl="1" algn="just">
              <a:buFont typeface="Wingdings" pitchFamily="2" charset="2"/>
              <a:buChar char="Ø"/>
            </a:pPr>
            <a:r>
              <a:rPr lang="en-US" sz="2400" dirty="0" err="1"/>
              <a:t>formaction</a:t>
            </a:r>
            <a:r>
              <a:rPr lang="en-US" sz="2400" dirty="0"/>
              <a:t> – It overrides the form action attribute </a:t>
            </a:r>
          </a:p>
          <a:p>
            <a:pPr lvl="1" algn="just">
              <a:buFont typeface="Wingdings" pitchFamily="2" charset="2"/>
              <a:buChar char="Ø"/>
            </a:pPr>
            <a:r>
              <a:rPr lang="en-US" sz="2400" dirty="0" err="1"/>
              <a:t>formmethod</a:t>
            </a:r>
            <a:r>
              <a:rPr lang="en-US" sz="2400" dirty="0"/>
              <a:t> – It overrides the form method attribute </a:t>
            </a:r>
          </a:p>
          <a:p>
            <a:pPr lvl="1" algn="just">
              <a:buFont typeface="Wingdings" pitchFamily="2" charset="2"/>
              <a:buChar char="Ø"/>
            </a:pPr>
            <a:r>
              <a:rPr lang="en-US" sz="2400" dirty="0" err="1"/>
              <a:t>formnovalidate</a:t>
            </a:r>
            <a:r>
              <a:rPr lang="en-US" sz="2400" dirty="0"/>
              <a:t> – It overrides the form </a:t>
            </a:r>
            <a:r>
              <a:rPr lang="en-US" sz="2400" dirty="0" err="1"/>
              <a:t>novalidate</a:t>
            </a:r>
            <a:r>
              <a:rPr lang="en-US" sz="2400" dirty="0"/>
              <a:t> attribute </a:t>
            </a:r>
          </a:p>
          <a:p>
            <a:pPr lvl="1" algn="just">
              <a:buFont typeface="Wingdings" pitchFamily="2" charset="2"/>
              <a:buChar char="Ø"/>
            </a:pPr>
            <a:r>
              <a:rPr lang="en-US" sz="2400" dirty="0" err="1"/>
              <a:t>formtarget</a:t>
            </a:r>
            <a:r>
              <a:rPr lang="en-US" sz="2400" dirty="0"/>
              <a:t> – It overrides the form target attribute </a:t>
            </a:r>
          </a:p>
          <a:p>
            <a:pPr algn="just"/>
            <a:r>
              <a:rPr lang="en-US" sz="2400" dirty="0"/>
              <a:t>The form override attributes works with the following &lt;input&gt; types</a:t>
            </a:r>
          </a:p>
          <a:p>
            <a:pPr algn="just">
              <a:buFont typeface="Arial" charset="0"/>
              <a:buNone/>
            </a:pPr>
            <a:r>
              <a:rPr lang="en-US" sz="2400" dirty="0"/>
              <a:t>     submit and image</a:t>
            </a:r>
          </a:p>
          <a:p>
            <a:endParaRPr lang="en-US" dirty="0"/>
          </a:p>
          <a:p>
            <a:endParaRPr lang="en-US" dirty="0"/>
          </a:p>
        </p:txBody>
      </p:sp>
    </p:spTree>
    <p:extLst>
      <p:ext uri="{BB962C8B-B14F-4D97-AF65-F5344CB8AC3E}">
        <p14:creationId xmlns:p14="http://schemas.microsoft.com/office/powerpoint/2010/main" val="1440168538"/>
      </p:ext>
    </p:extLst>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AutoShape 11"/>
          <p:cNvSpPr>
            <a:spLocks noChangeArrowheads="1"/>
          </p:cNvSpPr>
          <p:nvPr/>
        </p:nvSpPr>
        <p:spPr bwMode="auto">
          <a:xfrm>
            <a:off x="685800" y="2438400"/>
            <a:ext cx="7848600" cy="2362200"/>
          </a:xfrm>
          <a:prstGeom prst="roundRect">
            <a:avLst>
              <a:gd name="adj" fmla="val 16667"/>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3908" name="Rectangle 7"/>
          <p:cNvSpPr>
            <a:spLocks/>
          </p:cNvSpPr>
          <p:nvPr/>
        </p:nvSpPr>
        <p:spPr bwMode="auto">
          <a:xfrm>
            <a:off x="457200" y="1828800"/>
            <a:ext cx="8224838" cy="4727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lgn="l" eaLnBrk="0" hangingPunct="0">
              <a:spcBef>
                <a:spcPct val="20000"/>
              </a:spcBef>
              <a:buFont typeface="Arial" charset="0"/>
              <a:buChar char="•"/>
            </a:pPr>
            <a:r>
              <a:rPr lang="en-US" sz="2000" dirty="0"/>
              <a:t>It overrides the form action attribute</a:t>
            </a:r>
          </a:p>
          <a:p>
            <a:pPr marL="342900" indent="-342900" algn="l" eaLnBrk="0" hangingPunct="0">
              <a:spcBef>
                <a:spcPct val="20000"/>
              </a:spcBef>
              <a:buFont typeface="Arial" charset="0"/>
              <a:buNone/>
            </a:pPr>
            <a:endParaRPr lang="en-US" sz="2000" dirty="0"/>
          </a:p>
          <a:p>
            <a:pPr marL="742950" lvl="1" indent="-285750" algn="l" eaLnBrk="0" hangingPunct="0">
              <a:spcBef>
                <a:spcPct val="20000"/>
              </a:spcBef>
              <a:buFont typeface="Arial" charset="0"/>
              <a:buNone/>
            </a:pPr>
            <a:r>
              <a:rPr lang="en-US" sz="2000" dirty="0"/>
              <a:t>&lt;form action</a:t>
            </a:r>
            <a:r>
              <a:rPr lang="en-US" sz="2000" dirty="0" smtClean="0"/>
              <a:t>=“/</a:t>
            </a:r>
            <a:r>
              <a:rPr lang="en-US" sz="2000" dirty="0" err="1" smtClean="0"/>
              <a:t>WebApp</a:t>
            </a:r>
            <a:r>
              <a:rPr lang="en-US" sz="2000" dirty="0" smtClean="0"/>
              <a:t>/user.aspx" </a:t>
            </a:r>
            <a:r>
              <a:rPr lang="en-US" sz="2000" dirty="0"/>
              <a:t>method="get"&gt; </a:t>
            </a:r>
          </a:p>
          <a:p>
            <a:pPr marL="742950" lvl="1" indent="-285750" algn="l" eaLnBrk="0" hangingPunct="0">
              <a:spcBef>
                <a:spcPct val="20000"/>
              </a:spcBef>
              <a:buFont typeface="Arial" charset="0"/>
              <a:buNone/>
            </a:pPr>
            <a:r>
              <a:rPr lang="en-US" sz="2000" dirty="0"/>
              <a:t>Email: &lt;input type="email" name="</a:t>
            </a:r>
            <a:r>
              <a:rPr lang="en-US" sz="2000" dirty="0" err="1"/>
              <a:t>userid</a:t>
            </a:r>
            <a:r>
              <a:rPr lang="en-US" sz="2000" dirty="0"/>
              <a:t>"&gt; </a:t>
            </a:r>
          </a:p>
          <a:p>
            <a:pPr marL="742950" lvl="1" indent="-285750" algn="l" eaLnBrk="0" hangingPunct="0">
              <a:spcBef>
                <a:spcPct val="20000"/>
              </a:spcBef>
              <a:buFont typeface="Arial" charset="0"/>
              <a:buNone/>
            </a:pPr>
            <a:r>
              <a:rPr lang="en-US" sz="2000" dirty="0"/>
              <a:t>&lt;input type="submit“ value=“user”&gt; </a:t>
            </a:r>
          </a:p>
          <a:p>
            <a:pPr marL="742950" lvl="1" indent="-285750" algn="l" eaLnBrk="0" hangingPunct="0">
              <a:spcBef>
                <a:spcPct val="20000"/>
              </a:spcBef>
              <a:buFont typeface="Arial" charset="0"/>
              <a:buNone/>
            </a:pPr>
            <a:r>
              <a:rPr lang="en-US" sz="2000" dirty="0"/>
              <a:t>&lt;input type="submit" </a:t>
            </a:r>
            <a:r>
              <a:rPr lang="en-US" sz="2000" dirty="0" err="1"/>
              <a:t>formaction</a:t>
            </a:r>
            <a:r>
              <a:rPr lang="en-US" sz="2000" dirty="0" smtClean="0"/>
              <a:t>=“/</a:t>
            </a:r>
            <a:r>
              <a:rPr lang="en-US" sz="2000" dirty="0" err="1" smtClean="0"/>
              <a:t>WebApp</a:t>
            </a:r>
            <a:r>
              <a:rPr lang="en-US" sz="2000" dirty="0" smtClean="0"/>
              <a:t>/admin.aspx" </a:t>
            </a:r>
            <a:r>
              <a:rPr lang="en-US" sz="2000" dirty="0"/>
              <a:t>value=“admin"&gt; </a:t>
            </a:r>
          </a:p>
          <a:p>
            <a:pPr marL="742950" lvl="1" indent="-285750" algn="l" eaLnBrk="0" hangingPunct="0">
              <a:spcBef>
                <a:spcPct val="20000"/>
              </a:spcBef>
              <a:buFont typeface="Arial" charset="0"/>
              <a:buNone/>
            </a:pPr>
            <a:r>
              <a:rPr lang="en-US" sz="2000" dirty="0"/>
              <a:t>&lt;/form&gt;</a:t>
            </a:r>
          </a:p>
          <a:p>
            <a:pPr marL="342900" indent="-342900" algn="l" eaLnBrk="0" hangingPunct="0">
              <a:spcBef>
                <a:spcPct val="20000"/>
              </a:spcBef>
              <a:buFont typeface="Arial" charset="0"/>
              <a:buChar char="•"/>
            </a:pPr>
            <a:endParaRPr lang="en-US" sz="2000" dirty="0"/>
          </a:p>
          <a:p>
            <a:pPr marL="342900" indent="-342900" eaLnBrk="0" hangingPunct="0">
              <a:spcBef>
                <a:spcPct val="20000"/>
              </a:spcBef>
              <a:buFont typeface="Arial" charset="0"/>
              <a:buChar char="•"/>
            </a:pPr>
            <a:r>
              <a:rPr lang="en-US" sz="2000" dirty="0"/>
              <a:t>If the user clicks the user button it submits the form to </a:t>
            </a:r>
            <a:r>
              <a:rPr lang="en-US" sz="2000" dirty="0" smtClean="0"/>
              <a:t>user.aspx</a:t>
            </a:r>
          </a:p>
          <a:p>
            <a:pPr marL="342900" indent="-342900" eaLnBrk="0" hangingPunct="0">
              <a:spcBef>
                <a:spcPct val="20000"/>
              </a:spcBef>
              <a:buFont typeface="Arial" charset="0"/>
              <a:buChar char="•"/>
            </a:pPr>
            <a:r>
              <a:rPr lang="en-US" sz="2000" dirty="0" smtClean="0"/>
              <a:t>If </a:t>
            </a:r>
            <a:r>
              <a:rPr lang="en-US" sz="2000" dirty="0"/>
              <a:t>the user clicks the admin button it submits the forms to </a:t>
            </a:r>
            <a:r>
              <a:rPr lang="en-US" sz="2000" dirty="0" smtClean="0"/>
              <a:t>admin.aspx</a:t>
            </a:r>
            <a:endParaRPr lang="en-US" sz="2000" dirty="0"/>
          </a:p>
          <a:p>
            <a:pPr marL="742950" lvl="1" indent="-285750" algn="l" eaLnBrk="0" hangingPunct="0">
              <a:spcBef>
                <a:spcPct val="20000"/>
              </a:spcBef>
              <a:buFont typeface="Arial" charset="0"/>
              <a:buNone/>
            </a:pPr>
            <a:endParaRPr lang="en-US" sz="2000" dirty="0"/>
          </a:p>
          <a:p>
            <a:pPr marL="742950" lvl="1" indent="-285750" algn="l" eaLnBrk="0" hangingPunct="0">
              <a:spcBef>
                <a:spcPct val="20000"/>
              </a:spcBef>
              <a:buFont typeface="Arial" charset="0"/>
              <a:buNone/>
            </a:pPr>
            <a:endParaRPr lang="en-US" sz="2000" dirty="0"/>
          </a:p>
          <a:p>
            <a:pPr marL="742950" lvl="1" indent="-285750" algn="l" eaLnBrk="0" hangingPunct="0">
              <a:spcBef>
                <a:spcPct val="20000"/>
              </a:spcBef>
              <a:buFont typeface="Arial" charset="0"/>
              <a:buNone/>
            </a:pPr>
            <a:endParaRPr lang="en-US" sz="2000" dirty="0"/>
          </a:p>
          <a:p>
            <a:pPr marL="742950" lvl="1" indent="-285750" algn="l" eaLnBrk="0" hangingPunct="0">
              <a:spcBef>
                <a:spcPct val="20000"/>
              </a:spcBef>
              <a:buFont typeface="Arial" charset="0"/>
              <a:buNone/>
            </a:pPr>
            <a:endParaRPr lang="en-US" sz="2000" dirty="0"/>
          </a:p>
          <a:p>
            <a:pPr marL="742950" lvl="1" indent="-285750" algn="l" eaLnBrk="0" hangingPunct="0">
              <a:spcBef>
                <a:spcPct val="20000"/>
              </a:spcBef>
              <a:buFont typeface="Arial" charset="0"/>
              <a:buNone/>
            </a:pPr>
            <a:endParaRPr lang="en-US" sz="2000" dirty="0"/>
          </a:p>
          <a:p>
            <a:pPr marL="742950" lvl="1" indent="-285750" algn="l" eaLnBrk="0" hangingPunct="0">
              <a:spcBef>
                <a:spcPct val="20000"/>
              </a:spcBef>
              <a:buFont typeface="Arial" charset="0"/>
              <a:buNone/>
            </a:pPr>
            <a:endParaRPr lang="en-US" sz="2000" dirty="0"/>
          </a:p>
          <a:p>
            <a:pPr marL="742950" lvl="1" indent="-285750" algn="l" eaLnBrk="0" hangingPunct="0">
              <a:spcBef>
                <a:spcPct val="20000"/>
              </a:spcBef>
              <a:buFont typeface="Arial" charset="0"/>
              <a:buNone/>
            </a:pPr>
            <a:endParaRPr lang="en-US" sz="2000" dirty="0"/>
          </a:p>
          <a:p>
            <a:pPr marL="742950" lvl="1" indent="-285750" algn="l" eaLnBrk="0" hangingPunct="0">
              <a:spcBef>
                <a:spcPct val="20000"/>
              </a:spcBef>
              <a:buFont typeface="Arial" charset="0"/>
              <a:buNone/>
            </a:pPr>
            <a:endParaRPr lang="en-US" sz="2000" dirty="0"/>
          </a:p>
          <a:p>
            <a:pPr marL="742950" lvl="1" indent="-285750" algn="l" eaLnBrk="0" hangingPunct="0">
              <a:spcBef>
                <a:spcPct val="20000"/>
              </a:spcBef>
              <a:buFont typeface="Arial" charset="0"/>
              <a:buNone/>
            </a:pPr>
            <a:endParaRPr lang="en-US" sz="2000" dirty="0"/>
          </a:p>
          <a:p>
            <a:pPr marL="342900" indent="-342900" algn="l" eaLnBrk="0" hangingPunct="0">
              <a:spcBef>
                <a:spcPct val="20000"/>
              </a:spcBef>
              <a:buFont typeface="Arial" charset="0"/>
              <a:buChar char="•"/>
            </a:pPr>
            <a:endParaRPr lang="en-US" sz="2000" dirty="0"/>
          </a:p>
          <a:p>
            <a:pPr marL="342900" indent="-342900" algn="l" eaLnBrk="0" hangingPunct="0">
              <a:spcBef>
                <a:spcPct val="20000"/>
              </a:spcBef>
              <a:buFont typeface="Arial" charset="0"/>
              <a:buChar char="•"/>
            </a:pPr>
            <a:endParaRPr lang="en-US" sz="2000" dirty="0"/>
          </a:p>
        </p:txBody>
      </p:sp>
      <p:sp>
        <p:nvSpPr>
          <p:cNvPr id="2" name="Text Placeholder 1"/>
          <p:cNvSpPr>
            <a:spLocks noGrp="1"/>
          </p:cNvSpPr>
          <p:nvPr>
            <p:ph type="body" sz="quarter" idx="11"/>
          </p:nvPr>
        </p:nvSpPr>
        <p:spPr>
          <a:xfrm>
            <a:off x="182783" y="210456"/>
            <a:ext cx="8229600" cy="553998"/>
          </a:xfrm>
        </p:spPr>
        <p:txBody>
          <a:bodyPr/>
          <a:lstStyle/>
          <a:p>
            <a:r>
              <a:rPr lang="en-US" dirty="0" err="1"/>
              <a:t>formaction</a:t>
            </a:r>
            <a:r>
              <a:rPr lang="en-US" dirty="0"/>
              <a:t> </a:t>
            </a:r>
            <a:r>
              <a:rPr lang="en-US" dirty="0" smtClean="0"/>
              <a:t>attribute</a:t>
            </a:r>
            <a:endParaRPr lang="en-US" dirty="0"/>
          </a:p>
        </p:txBody>
      </p:sp>
    </p:spTree>
    <p:extLst>
      <p:ext uri="{BB962C8B-B14F-4D97-AF65-F5344CB8AC3E}">
        <p14:creationId xmlns:p14="http://schemas.microsoft.com/office/powerpoint/2010/main" val="3001415729"/>
      </p:ext>
    </p:extLst>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AutoShape 2"/>
          <p:cNvSpPr>
            <a:spLocks noChangeArrowheads="1"/>
          </p:cNvSpPr>
          <p:nvPr/>
        </p:nvSpPr>
        <p:spPr bwMode="auto">
          <a:xfrm>
            <a:off x="609600" y="2449511"/>
            <a:ext cx="8001000" cy="3036889"/>
          </a:xfrm>
          <a:prstGeom prst="roundRect">
            <a:avLst>
              <a:gd name="adj" fmla="val 16667"/>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4932" name="Rectangle 4"/>
          <p:cNvSpPr>
            <a:spLocks noGrp="1"/>
          </p:cNvSpPr>
          <p:nvPr>
            <p:ph type="body" sz="quarter" idx="11"/>
          </p:nvPr>
        </p:nvSpPr>
        <p:spPr>
          <a:xfrm>
            <a:off x="150125" y="210456"/>
            <a:ext cx="8229600" cy="553998"/>
          </a:xfrm>
        </p:spPr>
        <p:txBody>
          <a:bodyPr/>
          <a:lstStyle/>
          <a:p>
            <a:r>
              <a:rPr lang="en-US" dirty="0" err="1"/>
              <a:t>formmethod</a:t>
            </a:r>
            <a:r>
              <a:rPr lang="en-US" dirty="0"/>
              <a:t> attribute</a:t>
            </a:r>
            <a:endParaRPr lang="en-US" dirty="0" smtClean="0"/>
          </a:p>
        </p:txBody>
      </p:sp>
      <p:sp>
        <p:nvSpPr>
          <p:cNvPr id="2" name="Text Placeholder 1"/>
          <p:cNvSpPr>
            <a:spLocks noGrp="1"/>
          </p:cNvSpPr>
          <p:nvPr>
            <p:ph type="body" sz="quarter" idx="16"/>
          </p:nvPr>
        </p:nvSpPr>
        <p:spPr>
          <a:xfrm>
            <a:off x="457200" y="1828799"/>
            <a:ext cx="8483087" cy="5402749"/>
          </a:xfrm>
        </p:spPr>
        <p:txBody>
          <a:bodyPr/>
          <a:lstStyle/>
          <a:p>
            <a:r>
              <a:rPr lang="en-US" sz="2000" dirty="0"/>
              <a:t>Helps to override the form method attribute (get / post) </a:t>
            </a:r>
          </a:p>
          <a:p>
            <a:endParaRPr lang="en-US" sz="2000" dirty="0"/>
          </a:p>
          <a:p>
            <a:pPr lvl="1">
              <a:buFont typeface="Arial" charset="0"/>
              <a:buNone/>
            </a:pPr>
            <a:r>
              <a:rPr lang="en-US" sz="2000" dirty="0"/>
              <a:t>&lt;form action=“</a:t>
            </a:r>
            <a:r>
              <a:rPr lang="en-US" sz="2000" dirty="0" smtClean="0"/>
              <a:t>one.aspx" </a:t>
            </a:r>
            <a:r>
              <a:rPr lang="en-US" sz="2000" dirty="0"/>
              <a:t>method="get"&gt;</a:t>
            </a:r>
          </a:p>
          <a:p>
            <a:pPr lvl="1">
              <a:buFont typeface="Arial" charset="0"/>
              <a:buNone/>
            </a:pPr>
            <a:r>
              <a:rPr lang="en-US" sz="2000" dirty="0" err="1"/>
              <a:t>FName</a:t>
            </a:r>
            <a:r>
              <a:rPr lang="en-US" sz="2000" dirty="0"/>
              <a:t>: &lt;input type="text" name="</a:t>
            </a:r>
            <a:r>
              <a:rPr lang="en-US" sz="2000" dirty="0" err="1"/>
              <a:t>firstname</a:t>
            </a:r>
            <a:r>
              <a:rPr lang="en-US" sz="2000" dirty="0"/>
              <a:t>" /&gt;&lt;</a:t>
            </a:r>
            <a:r>
              <a:rPr lang="en-US" sz="2000" dirty="0" err="1"/>
              <a:t>br</a:t>
            </a:r>
            <a:r>
              <a:rPr lang="en-US" sz="2000" dirty="0"/>
              <a:t> /&gt;</a:t>
            </a:r>
          </a:p>
          <a:p>
            <a:pPr lvl="1">
              <a:buFont typeface="Arial" charset="0"/>
              <a:buNone/>
            </a:pPr>
            <a:r>
              <a:rPr lang="en-US" sz="2000" dirty="0" err="1"/>
              <a:t>LName</a:t>
            </a:r>
            <a:r>
              <a:rPr lang="en-US" sz="2000" dirty="0"/>
              <a:t>: &lt;input type="text" name="</a:t>
            </a:r>
            <a:r>
              <a:rPr lang="en-US" sz="2000" dirty="0" err="1"/>
              <a:t>lastname</a:t>
            </a:r>
            <a:r>
              <a:rPr lang="en-US" sz="2000" dirty="0"/>
              <a:t>" /&gt;&lt;</a:t>
            </a:r>
            <a:r>
              <a:rPr lang="en-US" sz="2000" dirty="0" err="1"/>
              <a:t>br</a:t>
            </a:r>
            <a:r>
              <a:rPr lang="en-US" sz="2000" dirty="0"/>
              <a:t> /&gt;</a:t>
            </a:r>
          </a:p>
          <a:p>
            <a:pPr lvl="1">
              <a:buFont typeface="Arial" charset="0"/>
              <a:buNone/>
            </a:pPr>
            <a:r>
              <a:rPr lang="en-US" sz="2000" dirty="0"/>
              <a:t>&lt;input type="submit" value="Submit" /&gt;</a:t>
            </a:r>
          </a:p>
          <a:p>
            <a:pPr lvl="1">
              <a:buFont typeface="Arial" charset="0"/>
              <a:buNone/>
            </a:pPr>
            <a:r>
              <a:rPr lang="en-US" sz="2000" dirty="0"/>
              <a:t>&lt;</a:t>
            </a:r>
            <a:r>
              <a:rPr lang="en-US" sz="2000" dirty="0" smtClean="0"/>
              <a:t>input type</a:t>
            </a:r>
            <a:r>
              <a:rPr lang="en-US" sz="2000" dirty="0"/>
              <a:t>="submit" </a:t>
            </a:r>
            <a:r>
              <a:rPr lang="en-US" sz="2000" dirty="0" err="1"/>
              <a:t>formmethod</a:t>
            </a:r>
            <a:r>
              <a:rPr lang="en-US" sz="2000" dirty="0"/>
              <a:t>="</a:t>
            </a:r>
            <a:r>
              <a:rPr lang="en-US" sz="2000" dirty="0" err="1" smtClean="0"/>
              <a:t>post"formaction</a:t>
            </a:r>
            <a:r>
              <a:rPr lang="en-US" sz="2000" dirty="0"/>
              <a:t>=“</a:t>
            </a:r>
            <a:r>
              <a:rPr lang="en-US" sz="2000" dirty="0" smtClean="0"/>
              <a:t>two.aspx" </a:t>
            </a:r>
            <a:r>
              <a:rPr lang="en-US" sz="2000" dirty="0"/>
              <a:t>value="Submit using POST" /&gt;</a:t>
            </a:r>
          </a:p>
          <a:p>
            <a:pPr lvl="1">
              <a:buFont typeface="Arial" charset="0"/>
              <a:buNone/>
            </a:pPr>
            <a:r>
              <a:rPr lang="en-US" sz="2000" dirty="0"/>
              <a:t>&lt;/form&gt; </a:t>
            </a:r>
          </a:p>
          <a:p>
            <a:endParaRPr lang="en-US" dirty="0"/>
          </a:p>
          <a:p>
            <a:endParaRPr lang="en-US" dirty="0"/>
          </a:p>
        </p:txBody>
      </p:sp>
    </p:spTree>
    <p:extLst>
      <p:ext uri="{BB962C8B-B14F-4D97-AF65-F5344CB8AC3E}">
        <p14:creationId xmlns:p14="http://schemas.microsoft.com/office/powerpoint/2010/main" val="1480934392"/>
      </p:ext>
    </p:extLst>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AutoShape 2"/>
          <p:cNvSpPr>
            <a:spLocks noChangeArrowheads="1"/>
          </p:cNvSpPr>
          <p:nvPr/>
        </p:nvSpPr>
        <p:spPr bwMode="auto">
          <a:xfrm>
            <a:off x="533400" y="1447800"/>
            <a:ext cx="8305800" cy="2667000"/>
          </a:xfrm>
          <a:prstGeom prst="roundRect">
            <a:avLst>
              <a:gd name="adj" fmla="val 16667"/>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5956" name="Rectangle 4"/>
          <p:cNvSpPr>
            <a:spLocks noGrp="1"/>
          </p:cNvSpPr>
          <p:nvPr>
            <p:ph type="body" sz="quarter" idx="11"/>
          </p:nvPr>
        </p:nvSpPr>
        <p:spPr>
          <a:xfrm>
            <a:off x="101138" y="210456"/>
            <a:ext cx="8229600" cy="553998"/>
          </a:xfrm>
        </p:spPr>
        <p:txBody>
          <a:bodyPr/>
          <a:lstStyle/>
          <a:p>
            <a:pPr marL="0" lvl="1" indent="0">
              <a:buFont typeface="Arial" charset="0"/>
              <a:buNone/>
            </a:pPr>
            <a:r>
              <a:rPr lang="en-US" sz="3000" b="1" dirty="0" err="1">
                <a:solidFill>
                  <a:schemeClr val="tx1"/>
                </a:solidFill>
                <a:latin typeface="+mj-lt"/>
              </a:rPr>
              <a:t>formnovalidate</a:t>
            </a:r>
            <a:r>
              <a:rPr lang="en-US" sz="3000" b="1" dirty="0">
                <a:solidFill>
                  <a:schemeClr val="tx1"/>
                </a:solidFill>
                <a:latin typeface="+mj-lt"/>
              </a:rPr>
              <a:t> attribute</a:t>
            </a:r>
            <a:endParaRPr lang="en-US" sz="3000" b="1" dirty="0" smtClean="0">
              <a:solidFill>
                <a:schemeClr val="tx1"/>
              </a:solidFill>
              <a:latin typeface="+mj-lt"/>
            </a:endParaRPr>
          </a:p>
        </p:txBody>
      </p:sp>
      <p:sp>
        <p:nvSpPr>
          <p:cNvPr id="2" name="Text Placeholder 1"/>
          <p:cNvSpPr>
            <a:spLocks noGrp="1"/>
          </p:cNvSpPr>
          <p:nvPr>
            <p:ph type="body" sz="quarter" idx="16"/>
          </p:nvPr>
        </p:nvSpPr>
        <p:spPr/>
        <p:txBody>
          <a:bodyPr/>
          <a:lstStyle/>
          <a:p>
            <a:pPr lvl="1">
              <a:buFont typeface="Arial" charset="0"/>
              <a:buNone/>
            </a:pPr>
            <a:r>
              <a:rPr lang="en-US" dirty="0"/>
              <a:t>&lt;form action=“</a:t>
            </a:r>
            <a:r>
              <a:rPr lang="en-US" dirty="0" smtClean="0"/>
              <a:t>demo.aspx" </a:t>
            </a:r>
            <a:r>
              <a:rPr lang="en-US" dirty="0"/>
              <a:t>method="get"&gt;</a:t>
            </a:r>
          </a:p>
          <a:p>
            <a:pPr lvl="1">
              <a:buFont typeface="Arial" charset="0"/>
              <a:buNone/>
            </a:pPr>
            <a:r>
              <a:rPr lang="en-US" dirty="0"/>
              <a:t>E-mail: &lt;input type="email" name="</a:t>
            </a:r>
            <a:r>
              <a:rPr lang="en-US" dirty="0" err="1"/>
              <a:t>userid</a:t>
            </a:r>
            <a:r>
              <a:rPr lang="en-US" dirty="0"/>
              <a:t>"&gt;</a:t>
            </a:r>
          </a:p>
          <a:p>
            <a:pPr lvl="1">
              <a:buFont typeface="Arial" charset="0"/>
              <a:buNone/>
            </a:pPr>
            <a:r>
              <a:rPr lang="en-US" dirty="0"/>
              <a:t>&lt;input type="submit"&gt;</a:t>
            </a:r>
          </a:p>
          <a:p>
            <a:pPr lvl="1">
              <a:buFont typeface="Arial" charset="0"/>
              <a:buNone/>
            </a:pPr>
            <a:r>
              <a:rPr lang="en-US" dirty="0"/>
              <a:t>&lt;input type="submit" </a:t>
            </a:r>
            <a:r>
              <a:rPr lang="en-US" dirty="0" err="1"/>
              <a:t>formnovalidate</a:t>
            </a:r>
            <a:r>
              <a:rPr lang="en-US" dirty="0"/>
              <a:t>="true" value="Submit without validation"&gt;</a:t>
            </a:r>
          </a:p>
          <a:p>
            <a:pPr lvl="1">
              <a:buFont typeface="Arial" charset="0"/>
              <a:buNone/>
            </a:pPr>
            <a:r>
              <a:rPr lang="en-US" dirty="0"/>
              <a:t>&lt;/form&gt;</a:t>
            </a:r>
          </a:p>
          <a:p>
            <a:pPr lvl="1">
              <a:buFont typeface="Arial" charset="0"/>
              <a:buNone/>
            </a:pPr>
            <a:endParaRPr lang="en-US" dirty="0"/>
          </a:p>
          <a:p>
            <a:pPr lvl="1">
              <a:buFont typeface="Arial" charset="0"/>
              <a:buNone/>
            </a:pPr>
            <a:endParaRPr lang="en-US" sz="2000" dirty="0"/>
          </a:p>
          <a:p>
            <a:pPr lvl="1">
              <a:buFont typeface="Arial" charset="0"/>
              <a:buNone/>
            </a:pPr>
            <a:endParaRPr lang="en-US" sz="2000" dirty="0"/>
          </a:p>
          <a:p>
            <a:pPr lvl="1">
              <a:buFont typeface="Arial" charset="0"/>
              <a:buNone/>
            </a:pPr>
            <a:endParaRPr lang="en-US" sz="2000" dirty="0"/>
          </a:p>
          <a:p>
            <a:pPr lvl="1">
              <a:buFont typeface="Arial" charset="0"/>
              <a:buNone/>
            </a:pPr>
            <a:endParaRPr lang="en-US" sz="2000" dirty="0"/>
          </a:p>
          <a:p>
            <a:endParaRPr lang="en-US" dirty="0"/>
          </a:p>
        </p:txBody>
      </p:sp>
      <p:pic>
        <p:nvPicPr>
          <p:cNvPr id="12595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7700" y="4278394"/>
            <a:ext cx="4038600" cy="236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5958"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90522" y="4326731"/>
            <a:ext cx="34290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5959" name="AutoShape 7"/>
          <p:cNvSpPr>
            <a:spLocks noChangeArrowheads="1"/>
          </p:cNvSpPr>
          <p:nvPr/>
        </p:nvSpPr>
        <p:spPr bwMode="auto">
          <a:xfrm>
            <a:off x="5334000" y="5325848"/>
            <a:ext cx="3505200" cy="1295400"/>
          </a:xfrm>
          <a:prstGeom prst="irregularSeal1">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dirty="0"/>
              <a:t>Doesn’t validate</a:t>
            </a:r>
          </a:p>
        </p:txBody>
      </p:sp>
      <p:sp>
        <p:nvSpPr>
          <p:cNvPr id="125960" name="Line 8"/>
          <p:cNvSpPr>
            <a:spLocks noChangeShapeType="1"/>
          </p:cNvSpPr>
          <p:nvPr/>
        </p:nvSpPr>
        <p:spPr bwMode="auto">
          <a:xfrm flipH="1">
            <a:off x="7607300" y="4756150"/>
            <a:ext cx="377825" cy="63023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Tree>
    <p:extLst>
      <p:ext uri="{BB962C8B-B14F-4D97-AF65-F5344CB8AC3E}">
        <p14:creationId xmlns:p14="http://schemas.microsoft.com/office/powerpoint/2010/main" val="366946271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Interoperability Simplification</a:t>
            </a:r>
          </a:p>
        </p:txBody>
      </p:sp>
      <p:sp>
        <p:nvSpPr>
          <p:cNvPr id="3" name="Content Placeholder 2"/>
          <p:cNvSpPr>
            <a:spLocks noGrp="1"/>
          </p:cNvSpPr>
          <p:nvPr>
            <p:ph sz="quarter" idx="1"/>
          </p:nvPr>
        </p:nvSpPr>
        <p:spPr/>
        <p:txBody>
          <a:bodyPr/>
          <a:lstStyle/>
          <a:p>
            <a:r>
              <a:rPr lang="en-IN" dirty="0"/>
              <a:t>HTML5 is all about simplification and avoiding needless </a:t>
            </a:r>
            <a:r>
              <a:rPr lang="en-IN" dirty="0" smtClean="0"/>
              <a:t>complexity.</a:t>
            </a:r>
          </a:p>
          <a:p>
            <a:r>
              <a:rPr lang="en-IN" dirty="0"/>
              <a:t>Native browser ability instead of complex JavaScript </a:t>
            </a:r>
            <a:r>
              <a:rPr lang="en-IN" dirty="0" smtClean="0"/>
              <a:t>code(validations, Date Type etc.,)</a:t>
            </a:r>
            <a:endParaRPr lang="en-IN" dirty="0"/>
          </a:p>
          <a:p>
            <a:r>
              <a:rPr lang="en-IN" dirty="0" smtClean="0"/>
              <a:t>A </a:t>
            </a:r>
            <a:r>
              <a:rPr lang="en-IN" dirty="0"/>
              <a:t>new, simplified DOCTYPE</a:t>
            </a:r>
          </a:p>
          <a:p>
            <a:r>
              <a:rPr lang="en-IN" dirty="0" smtClean="0"/>
              <a:t>A </a:t>
            </a:r>
            <a:r>
              <a:rPr lang="en-IN" dirty="0"/>
              <a:t>new, simplified character set </a:t>
            </a:r>
            <a:r>
              <a:rPr lang="en-IN" dirty="0" smtClean="0"/>
              <a:t>declaration</a:t>
            </a:r>
          </a:p>
          <a:p>
            <a:r>
              <a:rPr lang="en-IN" dirty="0"/>
              <a:t>Powerful yet simple HTML5 APIs</a:t>
            </a:r>
          </a:p>
        </p:txBody>
      </p:sp>
    </p:spTree>
    <p:extLst>
      <p:ext uri="{BB962C8B-B14F-4D97-AF65-F5344CB8AC3E}">
        <p14:creationId xmlns:p14="http://schemas.microsoft.com/office/powerpoint/2010/main" val="3001986961"/>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AutoShape 2"/>
          <p:cNvSpPr>
            <a:spLocks noChangeArrowheads="1"/>
          </p:cNvSpPr>
          <p:nvPr/>
        </p:nvSpPr>
        <p:spPr bwMode="auto">
          <a:xfrm>
            <a:off x="1066800" y="2209800"/>
            <a:ext cx="6451355" cy="581478"/>
          </a:xfrm>
          <a:prstGeom prst="roundRect">
            <a:avLst>
              <a:gd name="adj" fmla="val 16667"/>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6980" name="Rectangle 4"/>
          <p:cNvSpPr>
            <a:spLocks noGrp="1"/>
          </p:cNvSpPr>
          <p:nvPr>
            <p:ph type="body" sz="quarter" idx="11"/>
          </p:nvPr>
        </p:nvSpPr>
        <p:spPr>
          <a:xfrm>
            <a:off x="101138" y="210456"/>
            <a:ext cx="8229600" cy="553998"/>
          </a:xfrm>
        </p:spPr>
        <p:txBody>
          <a:bodyPr/>
          <a:lstStyle/>
          <a:p>
            <a:r>
              <a:rPr lang="en-US" dirty="0" err="1"/>
              <a:t>formtarget</a:t>
            </a:r>
            <a:r>
              <a:rPr lang="en-US" dirty="0"/>
              <a:t> attribute</a:t>
            </a:r>
            <a:endParaRPr lang="en-US" dirty="0" smtClean="0"/>
          </a:p>
        </p:txBody>
      </p:sp>
      <p:sp>
        <p:nvSpPr>
          <p:cNvPr id="2" name="Text Placeholder 1"/>
          <p:cNvSpPr>
            <a:spLocks noGrp="1"/>
          </p:cNvSpPr>
          <p:nvPr>
            <p:ph type="body" sz="quarter" idx="16"/>
          </p:nvPr>
        </p:nvSpPr>
        <p:spPr>
          <a:xfrm>
            <a:off x="457201" y="1680528"/>
            <a:ext cx="8305800" cy="4876800"/>
          </a:xfrm>
        </p:spPr>
        <p:txBody>
          <a:bodyPr>
            <a:normAutofit/>
          </a:bodyPr>
          <a:lstStyle/>
          <a:p>
            <a:r>
              <a:rPr lang="en-US" sz="2000" dirty="0"/>
              <a:t>Used to override the target attribute of the form element</a:t>
            </a:r>
          </a:p>
          <a:p>
            <a:pPr>
              <a:buFont typeface="Arial" charset="0"/>
              <a:buNone/>
            </a:pPr>
            <a:r>
              <a:rPr lang="en-US" sz="2000" dirty="0"/>
              <a:t> </a:t>
            </a:r>
          </a:p>
          <a:p>
            <a:pPr>
              <a:buFont typeface="Arial" charset="0"/>
              <a:buNone/>
            </a:pPr>
            <a:r>
              <a:rPr lang="en-US" sz="1800" dirty="0" smtClean="0"/>
              <a:t>        &lt;</a:t>
            </a:r>
            <a:r>
              <a:rPr lang="en-US" sz="1800" dirty="0"/>
              <a:t>input </a:t>
            </a:r>
            <a:r>
              <a:rPr lang="en-US" sz="1800" dirty="0" err="1"/>
              <a:t>formtarget</a:t>
            </a:r>
            <a:r>
              <a:rPr lang="en-US" sz="1800" dirty="0"/>
              <a:t>="_blank|_self|_parent|_</a:t>
            </a:r>
            <a:r>
              <a:rPr lang="en-US" sz="1800" dirty="0" err="1"/>
              <a:t>top|</a:t>
            </a:r>
            <a:r>
              <a:rPr lang="en-US" sz="1800" i="1" dirty="0" err="1"/>
              <a:t>framename</a:t>
            </a:r>
            <a:r>
              <a:rPr lang="en-US" sz="1800" dirty="0"/>
              <a:t>" /&gt; </a:t>
            </a:r>
          </a:p>
          <a:p>
            <a:pPr>
              <a:buFont typeface="Arial" charset="0"/>
              <a:buNone/>
            </a:pPr>
            <a:endParaRPr lang="en-US" sz="2000" dirty="0"/>
          </a:p>
          <a:p>
            <a:endParaRPr lang="en-US" sz="2000" dirty="0"/>
          </a:p>
        </p:txBody>
      </p:sp>
      <p:graphicFrame>
        <p:nvGraphicFramePr>
          <p:cNvPr id="474117" name="Group 5"/>
          <p:cNvGraphicFramePr>
            <a:graphicFrameLocks noGrp="1"/>
          </p:cNvGraphicFramePr>
          <p:nvPr>
            <p:ph sz="half" idx="4294967295"/>
            <p:extLst>
              <p:ext uri="{D42A27DB-BD31-4B8C-83A1-F6EECF244321}">
                <p14:modId xmlns:p14="http://schemas.microsoft.com/office/powerpoint/2010/main" val="2922867580"/>
              </p:ext>
            </p:extLst>
          </p:nvPr>
        </p:nvGraphicFramePr>
        <p:xfrm>
          <a:off x="783772" y="2987040"/>
          <a:ext cx="7702128" cy="3687890"/>
        </p:xfrm>
        <a:graphic>
          <a:graphicData uri="http://schemas.openxmlformats.org/drawingml/2006/table">
            <a:tbl>
              <a:tblPr/>
              <a:tblGrid>
                <a:gridCol w="1631039"/>
                <a:gridCol w="6071089"/>
              </a:tblGrid>
              <a:tr h="697762">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1800" b="0" i="0" u="none" strike="noStrike" cap="none" normalizeH="0" baseline="0" dirty="0" smtClean="0">
                          <a:ln>
                            <a:noFill/>
                          </a:ln>
                          <a:solidFill>
                            <a:schemeClr val="tx1"/>
                          </a:solidFill>
                          <a:effectLst/>
                          <a:latin typeface="+mn-lt"/>
                        </a:rPr>
                        <a:t>_blank</a:t>
                      </a:r>
                    </a:p>
                  </a:txBody>
                  <a:tcPr marT="45715" marB="457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1800" b="0" i="0" u="none" strike="noStrike" cap="none" normalizeH="0" baseline="0" smtClean="0">
                          <a:ln>
                            <a:noFill/>
                          </a:ln>
                          <a:solidFill>
                            <a:schemeClr val="tx1"/>
                          </a:solidFill>
                          <a:effectLst/>
                          <a:latin typeface="+mn-lt"/>
                        </a:rPr>
                        <a:t>Submits the form to a document in a new window or tab</a:t>
                      </a:r>
                    </a:p>
                  </a:txBody>
                  <a:tcPr marT="45715" marB="457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747532">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1800" b="0" i="0" u="none" strike="noStrike" cap="none" normalizeH="0" baseline="0" smtClean="0">
                          <a:ln>
                            <a:noFill/>
                          </a:ln>
                          <a:solidFill>
                            <a:schemeClr val="tx1"/>
                          </a:solidFill>
                          <a:effectLst/>
                          <a:latin typeface="+mn-lt"/>
                        </a:rPr>
                        <a:t>_self</a:t>
                      </a:r>
                    </a:p>
                  </a:txBody>
                  <a:tcPr marT="45715" marB="457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1800" b="0" i="0" u="none" strike="noStrike" cap="none" normalizeH="0" baseline="0" dirty="0" smtClean="0">
                          <a:ln>
                            <a:noFill/>
                          </a:ln>
                          <a:solidFill>
                            <a:schemeClr val="tx1"/>
                          </a:solidFill>
                          <a:effectLst/>
                          <a:latin typeface="+mn-lt"/>
                        </a:rPr>
                        <a:t>Submits the form to a document in the same frame (this is default) </a:t>
                      </a:r>
                    </a:p>
                  </a:txBody>
                  <a:tcPr marT="45715" marB="457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747532">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1800" b="0" i="0" u="none" strike="noStrike" cap="none" normalizeH="0" baseline="0" smtClean="0">
                          <a:ln>
                            <a:noFill/>
                          </a:ln>
                          <a:solidFill>
                            <a:schemeClr val="tx1"/>
                          </a:solidFill>
                          <a:effectLst/>
                          <a:latin typeface="+mn-lt"/>
                        </a:rPr>
                        <a:t>_parent</a:t>
                      </a:r>
                    </a:p>
                  </a:txBody>
                  <a:tcPr marT="45715" marB="457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1800" b="0" i="0" u="none" strike="noStrike" cap="none" normalizeH="0" baseline="0" smtClean="0">
                          <a:ln>
                            <a:noFill/>
                          </a:ln>
                          <a:solidFill>
                            <a:schemeClr val="tx1"/>
                          </a:solidFill>
                          <a:effectLst/>
                          <a:latin typeface="+mn-lt"/>
                        </a:rPr>
                        <a:t>Submits the form to a document in the parent frame</a:t>
                      </a:r>
                    </a:p>
                  </a:txBody>
                  <a:tcPr marT="45715" marB="457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747532">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1800" b="0" i="0" u="none" strike="noStrike" cap="none" normalizeH="0" baseline="0" smtClean="0">
                          <a:ln>
                            <a:noFill/>
                          </a:ln>
                          <a:solidFill>
                            <a:schemeClr val="tx1"/>
                          </a:solidFill>
                          <a:effectLst/>
                          <a:latin typeface="+mn-lt"/>
                        </a:rPr>
                        <a:t>_top</a:t>
                      </a:r>
                    </a:p>
                  </a:txBody>
                  <a:tcPr marT="45715" marB="457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1800" b="0" i="0" u="none" strike="noStrike" cap="none" normalizeH="0" baseline="0" smtClean="0">
                          <a:ln>
                            <a:noFill/>
                          </a:ln>
                          <a:solidFill>
                            <a:schemeClr val="tx1"/>
                          </a:solidFill>
                          <a:effectLst/>
                          <a:latin typeface="+mn-lt"/>
                        </a:rPr>
                        <a:t>Submits the form to a document in the full body of the window </a:t>
                      </a:r>
                    </a:p>
                  </a:txBody>
                  <a:tcPr marT="45715" marB="457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747532">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1800" b="0" i="0" u="none" strike="noStrike" cap="none" normalizeH="0" baseline="0" smtClean="0">
                          <a:ln>
                            <a:noFill/>
                          </a:ln>
                          <a:solidFill>
                            <a:schemeClr val="tx1"/>
                          </a:solidFill>
                          <a:effectLst/>
                          <a:latin typeface="+mn-lt"/>
                        </a:rPr>
                        <a:t>framename</a:t>
                      </a:r>
                    </a:p>
                  </a:txBody>
                  <a:tcPr marT="45715" marB="457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1800" b="0" i="0" u="none" strike="noStrike" cap="none" normalizeH="0" baseline="0" dirty="0" smtClean="0">
                          <a:ln>
                            <a:noFill/>
                          </a:ln>
                          <a:solidFill>
                            <a:schemeClr val="tx1"/>
                          </a:solidFill>
                          <a:effectLst/>
                          <a:latin typeface="+mn-lt"/>
                        </a:rPr>
                        <a:t>Submits the form to a document in a named </a:t>
                      </a:r>
                      <a:r>
                        <a:rPr kumimoji="0" lang="en-US" sz="1800" b="0" i="0" u="none" strike="noStrike" cap="none" normalizeH="0" baseline="0" dirty="0" err="1" smtClean="0">
                          <a:ln>
                            <a:noFill/>
                          </a:ln>
                          <a:solidFill>
                            <a:schemeClr val="tx1"/>
                          </a:solidFill>
                          <a:effectLst/>
                          <a:latin typeface="+mn-lt"/>
                        </a:rPr>
                        <a:t>iframe</a:t>
                      </a:r>
                      <a:r>
                        <a:rPr kumimoji="0" lang="en-US" sz="1800" b="0" i="0" u="none" strike="noStrike" cap="none" normalizeH="0" baseline="0" dirty="0" smtClean="0">
                          <a:ln>
                            <a:noFill/>
                          </a:ln>
                          <a:solidFill>
                            <a:schemeClr val="tx1"/>
                          </a:solidFill>
                          <a:effectLst/>
                          <a:latin typeface="+mn-lt"/>
                        </a:rPr>
                        <a:t> </a:t>
                      </a:r>
                    </a:p>
                  </a:txBody>
                  <a:tcPr marT="45715" marB="457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2948628394"/>
      </p:ext>
    </p:extLst>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AutoShape 2"/>
          <p:cNvSpPr>
            <a:spLocks noChangeArrowheads="1"/>
          </p:cNvSpPr>
          <p:nvPr/>
        </p:nvSpPr>
        <p:spPr bwMode="auto">
          <a:xfrm>
            <a:off x="838200" y="1828800"/>
            <a:ext cx="7391400" cy="4572000"/>
          </a:xfrm>
          <a:prstGeom prst="roundRect">
            <a:avLst>
              <a:gd name="adj" fmla="val 16667"/>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8004" name="Rectangle 4"/>
          <p:cNvSpPr>
            <a:spLocks noGrp="1"/>
          </p:cNvSpPr>
          <p:nvPr>
            <p:ph type="body" sz="quarter" idx="11"/>
          </p:nvPr>
        </p:nvSpPr>
        <p:spPr>
          <a:xfrm>
            <a:off x="199112" y="210456"/>
            <a:ext cx="8229600" cy="553998"/>
          </a:xfrm>
        </p:spPr>
        <p:txBody>
          <a:bodyPr/>
          <a:lstStyle/>
          <a:p>
            <a:pPr marL="0" lvl="1" indent="0">
              <a:buFont typeface="Arial" charset="0"/>
              <a:buNone/>
            </a:pPr>
            <a:r>
              <a:rPr lang="en-US" sz="3000" b="1" dirty="0" err="1">
                <a:solidFill>
                  <a:schemeClr val="tx1"/>
                </a:solidFill>
                <a:latin typeface="+mj-lt"/>
              </a:rPr>
              <a:t>formtarget</a:t>
            </a:r>
            <a:r>
              <a:rPr lang="en-US" sz="3000" b="1" dirty="0">
                <a:solidFill>
                  <a:schemeClr val="tx1"/>
                </a:solidFill>
                <a:latin typeface="+mj-lt"/>
              </a:rPr>
              <a:t> attribute (Contd.).</a:t>
            </a:r>
            <a:endParaRPr lang="en-US" sz="3000" b="1" dirty="0" smtClean="0">
              <a:solidFill>
                <a:schemeClr val="tx1"/>
              </a:solidFill>
              <a:latin typeface="+mj-lt"/>
            </a:endParaRPr>
          </a:p>
        </p:txBody>
      </p:sp>
      <p:sp>
        <p:nvSpPr>
          <p:cNvPr id="2" name="Text Placeholder 1"/>
          <p:cNvSpPr>
            <a:spLocks noGrp="1"/>
          </p:cNvSpPr>
          <p:nvPr>
            <p:ph type="body" sz="quarter" idx="16"/>
          </p:nvPr>
        </p:nvSpPr>
        <p:spPr>
          <a:xfrm>
            <a:off x="522515" y="1360488"/>
            <a:ext cx="8728509" cy="5040312"/>
          </a:xfrm>
        </p:spPr>
        <p:txBody>
          <a:bodyPr>
            <a:normAutofit/>
          </a:bodyPr>
          <a:lstStyle/>
          <a:p>
            <a:pPr lvl="1">
              <a:buFont typeface="Arial" charset="0"/>
              <a:buNone/>
            </a:pPr>
            <a:endParaRPr lang="en-US" sz="2000" dirty="0"/>
          </a:p>
          <a:p>
            <a:pPr lvl="1">
              <a:buFont typeface="Arial" charset="0"/>
              <a:buNone/>
            </a:pPr>
            <a:endParaRPr lang="en-US" sz="2000" dirty="0"/>
          </a:p>
          <a:p>
            <a:pPr lvl="1">
              <a:buFont typeface="Arial" charset="0"/>
              <a:buNone/>
            </a:pPr>
            <a:r>
              <a:rPr lang="en-US" dirty="0"/>
              <a:t>&lt;form action="</a:t>
            </a:r>
            <a:r>
              <a:rPr lang="en-US" dirty="0" smtClean="0"/>
              <a:t>demo1.aspx" </a:t>
            </a:r>
            <a:r>
              <a:rPr lang="en-US" dirty="0"/>
              <a:t>method="get"&gt;</a:t>
            </a:r>
          </a:p>
          <a:p>
            <a:pPr lvl="1">
              <a:buFont typeface="Arial" charset="0"/>
              <a:buNone/>
            </a:pPr>
            <a:r>
              <a:rPr lang="en-US" dirty="0"/>
              <a:t>  First name: &lt;input type="text" name="</a:t>
            </a:r>
            <a:r>
              <a:rPr lang="en-US" dirty="0" err="1"/>
              <a:t>firstname</a:t>
            </a:r>
            <a:r>
              <a:rPr lang="en-US" dirty="0"/>
              <a:t>" </a:t>
            </a:r>
            <a:r>
              <a:rPr lang="en-US" dirty="0" smtClean="0"/>
              <a:t>/&gt;</a:t>
            </a:r>
          </a:p>
          <a:p>
            <a:pPr lvl="1">
              <a:buFont typeface="Arial" charset="0"/>
              <a:buNone/>
            </a:pPr>
            <a:r>
              <a:rPr lang="en-US" dirty="0" smtClean="0"/>
              <a:t>&lt;</a:t>
            </a:r>
            <a:r>
              <a:rPr lang="en-US" dirty="0" err="1"/>
              <a:t>br</a:t>
            </a:r>
            <a:r>
              <a:rPr lang="en-US" dirty="0"/>
              <a:t> /&gt;</a:t>
            </a:r>
          </a:p>
          <a:p>
            <a:pPr lvl="1">
              <a:buFont typeface="Arial" charset="0"/>
              <a:buNone/>
            </a:pPr>
            <a:r>
              <a:rPr lang="en-US" dirty="0"/>
              <a:t>  Last name: &lt;input type="text" name="</a:t>
            </a:r>
            <a:r>
              <a:rPr lang="en-US" dirty="0" err="1"/>
              <a:t>lastname</a:t>
            </a:r>
            <a:r>
              <a:rPr lang="en-US" dirty="0"/>
              <a:t>" </a:t>
            </a:r>
            <a:r>
              <a:rPr lang="en-US" dirty="0" smtClean="0"/>
              <a:t>/&gt;</a:t>
            </a:r>
          </a:p>
          <a:p>
            <a:pPr lvl="1">
              <a:buFont typeface="Arial" charset="0"/>
              <a:buNone/>
            </a:pPr>
            <a:r>
              <a:rPr lang="en-US" dirty="0" smtClean="0"/>
              <a:t>&lt;</a:t>
            </a:r>
            <a:r>
              <a:rPr lang="en-US" dirty="0" err="1"/>
              <a:t>br</a:t>
            </a:r>
            <a:r>
              <a:rPr lang="en-US" dirty="0"/>
              <a:t> /&gt;</a:t>
            </a:r>
          </a:p>
          <a:p>
            <a:pPr lvl="1">
              <a:buFont typeface="Arial" charset="0"/>
              <a:buNone/>
            </a:pPr>
            <a:r>
              <a:rPr lang="en-US" dirty="0"/>
              <a:t>&lt;input type="submit" value="Submit" /&gt;</a:t>
            </a:r>
          </a:p>
          <a:p>
            <a:pPr lvl="1" algn="l">
              <a:buFont typeface="Arial" charset="0"/>
              <a:buNone/>
            </a:pPr>
            <a:r>
              <a:rPr lang="en-US" dirty="0"/>
              <a:t>&lt;input type="submit" </a:t>
            </a:r>
            <a:r>
              <a:rPr lang="en-US" dirty="0" err="1"/>
              <a:t>formtarget</a:t>
            </a:r>
            <a:r>
              <a:rPr lang="en-US" dirty="0"/>
              <a:t>="_blank" </a:t>
            </a:r>
            <a:endParaRPr lang="en-US" dirty="0" smtClean="0"/>
          </a:p>
          <a:p>
            <a:pPr lvl="1" algn="l">
              <a:buFont typeface="Arial" charset="0"/>
              <a:buNone/>
            </a:pPr>
            <a:r>
              <a:rPr lang="en-US" dirty="0" smtClean="0"/>
              <a:t>value</a:t>
            </a:r>
            <a:r>
              <a:rPr lang="en-US" dirty="0"/>
              <a:t>="Submit to a new window/tab" /&gt;</a:t>
            </a:r>
          </a:p>
          <a:p>
            <a:pPr lvl="1">
              <a:buFont typeface="Arial" charset="0"/>
              <a:buNone/>
            </a:pPr>
            <a:r>
              <a:rPr lang="en-US" dirty="0"/>
              <a:t>&lt;/form</a:t>
            </a:r>
            <a:r>
              <a:rPr lang="en-US" dirty="0" smtClean="0"/>
              <a:t>&gt;                                                                                                      </a:t>
            </a:r>
          </a:p>
          <a:p>
            <a:endParaRPr lang="en-US" sz="1800" dirty="0"/>
          </a:p>
        </p:txBody>
      </p:sp>
    </p:spTree>
    <p:extLst>
      <p:ext uri="{BB962C8B-B14F-4D97-AF65-F5344CB8AC3E}">
        <p14:creationId xmlns:p14="http://schemas.microsoft.com/office/powerpoint/2010/main" val="3764655923"/>
      </p:ext>
    </p:extLst>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AutoShape 2"/>
          <p:cNvSpPr>
            <a:spLocks noChangeArrowheads="1"/>
          </p:cNvSpPr>
          <p:nvPr/>
        </p:nvSpPr>
        <p:spPr bwMode="auto">
          <a:xfrm>
            <a:off x="533400" y="4735512"/>
            <a:ext cx="7391400" cy="609600"/>
          </a:xfrm>
          <a:prstGeom prst="roundRect">
            <a:avLst>
              <a:gd name="adj" fmla="val 16667"/>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9027" name="AutoShape 3"/>
          <p:cNvSpPr>
            <a:spLocks noChangeArrowheads="1"/>
          </p:cNvSpPr>
          <p:nvPr/>
        </p:nvSpPr>
        <p:spPr bwMode="auto">
          <a:xfrm>
            <a:off x="533400" y="2906712"/>
            <a:ext cx="4876800" cy="609600"/>
          </a:xfrm>
          <a:prstGeom prst="roundRect">
            <a:avLst>
              <a:gd name="adj" fmla="val 16667"/>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9029" name="Rectangle 5"/>
          <p:cNvSpPr>
            <a:spLocks noGrp="1"/>
          </p:cNvSpPr>
          <p:nvPr>
            <p:ph type="body" sz="quarter" idx="11"/>
          </p:nvPr>
        </p:nvSpPr>
        <p:spPr>
          <a:xfrm>
            <a:off x="199112" y="210456"/>
            <a:ext cx="8229600" cy="553998"/>
          </a:xfrm>
        </p:spPr>
        <p:txBody>
          <a:bodyPr/>
          <a:lstStyle/>
          <a:p>
            <a:r>
              <a:rPr lang="en-US" dirty="0"/>
              <a:t>height and width attribute</a:t>
            </a:r>
            <a:endParaRPr lang="en-US" dirty="0" smtClean="0"/>
          </a:p>
        </p:txBody>
      </p:sp>
      <p:sp>
        <p:nvSpPr>
          <p:cNvPr id="2" name="Text Placeholder 1"/>
          <p:cNvSpPr>
            <a:spLocks noGrp="1"/>
          </p:cNvSpPr>
          <p:nvPr>
            <p:ph type="body" sz="quarter" idx="16"/>
          </p:nvPr>
        </p:nvSpPr>
        <p:spPr>
          <a:xfrm>
            <a:off x="533400" y="1905000"/>
            <a:ext cx="8240713" cy="4473575"/>
          </a:xfrm>
        </p:spPr>
        <p:txBody>
          <a:bodyPr>
            <a:normAutofit/>
          </a:bodyPr>
          <a:lstStyle/>
          <a:p>
            <a:r>
              <a:rPr lang="en-US" sz="2000" dirty="0"/>
              <a:t>height -  specifies the height of the image </a:t>
            </a:r>
          </a:p>
          <a:p>
            <a:r>
              <a:rPr lang="en-US" sz="2000" dirty="0"/>
              <a:t>width  -  specifies the width of the image </a:t>
            </a:r>
          </a:p>
          <a:p>
            <a:pPr>
              <a:buFont typeface="Arial" charset="0"/>
              <a:buNone/>
            </a:pPr>
            <a:r>
              <a:rPr lang="en-US" sz="2000" dirty="0"/>
              <a:t>	</a:t>
            </a:r>
          </a:p>
          <a:p>
            <a:pPr>
              <a:buFont typeface="Arial" charset="0"/>
              <a:buNone/>
            </a:pPr>
            <a:r>
              <a:rPr lang="en-US" sz="2000" dirty="0"/>
              <a:t>&lt;input type="image" </a:t>
            </a:r>
            <a:r>
              <a:rPr lang="en-US" sz="2000" dirty="0" err="1"/>
              <a:t>src</a:t>
            </a:r>
            <a:r>
              <a:rPr lang="en-US" sz="2000" dirty="0"/>
              <a:t>="q-mark.gif" /&gt;</a:t>
            </a:r>
          </a:p>
          <a:p>
            <a:pPr>
              <a:buFont typeface="Arial" charset="0"/>
              <a:buNone/>
            </a:pPr>
            <a:endParaRPr lang="en-US" sz="2000" dirty="0"/>
          </a:p>
          <a:p>
            <a:pPr>
              <a:buFont typeface="Arial" charset="0"/>
              <a:buNone/>
            </a:pPr>
            <a:endParaRPr lang="en-US" sz="2000" dirty="0"/>
          </a:p>
          <a:p>
            <a:pPr>
              <a:buFont typeface="Arial" charset="0"/>
              <a:buNone/>
            </a:pPr>
            <a:endParaRPr lang="en-US" sz="2000" dirty="0"/>
          </a:p>
          <a:p>
            <a:pPr>
              <a:buFont typeface="Arial" charset="0"/>
              <a:buNone/>
            </a:pPr>
            <a:endParaRPr lang="en-US" sz="2000" dirty="0"/>
          </a:p>
          <a:p>
            <a:pPr>
              <a:buFont typeface="Arial" charset="0"/>
              <a:buNone/>
            </a:pPr>
            <a:r>
              <a:rPr lang="en-US" sz="2000" dirty="0"/>
              <a:t>&lt;input type="image" </a:t>
            </a:r>
            <a:r>
              <a:rPr lang="en-US" sz="2000" dirty="0" err="1"/>
              <a:t>src</a:t>
            </a:r>
            <a:r>
              <a:rPr lang="en-US" sz="2000" dirty="0"/>
              <a:t>="q-mark.gif" height="50" width="50" /&gt;</a:t>
            </a:r>
          </a:p>
          <a:p>
            <a:endParaRPr lang="en-US" sz="2000" dirty="0"/>
          </a:p>
        </p:txBody>
      </p:sp>
      <p:pic>
        <p:nvPicPr>
          <p:cNvPr id="129030"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3668712"/>
            <a:ext cx="3162300" cy="933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9031"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5497512"/>
            <a:ext cx="3171825" cy="1238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89472345"/>
      </p:ext>
    </p:extLst>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AutoShape 2"/>
          <p:cNvSpPr>
            <a:spLocks noChangeArrowheads="1"/>
          </p:cNvSpPr>
          <p:nvPr/>
        </p:nvSpPr>
        <p:spPr bwMode="auto">
          <a:xfrm>
            <a:off x="457200" y="3810000"/>
            <a:ext cx="8305800" cy="779818"/>
          </a:xfrm>
          <a:prstGeom prst="roundRect">
            <a:avLst>
              <a:gd name="adj" fmla="val 16667"/>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1076" name="Rectangle 4"/>
          <p:cNvSpPr>
            <a:spLocks noGrp="1"/>
          </p:cNvSpPr>
          <p:nvPr>
            <p:ph type="body" sz="quarter" idx="11"/>
          </p:nvPr>
        </p:nvSpPr>
        <p:spPr>
          <a:xfrm>
            <a:off x="264428" y="210456"/>
            <a:ext cx="8229600" cy="553998"/>
          </a:xfrm>
        </p:spPr>
        <p:txBody>
          <a:bodyPr/>
          <a:lstStyle/>
          <a:p>
            <a:pPr lvl="1" indent="-742950">
              <a:buFont typeface="Arial" charset="0"/>
              <a:buNone/>
            </a:pPr>
            <a:r>
              <a:rPr lang="en-US" sz="3000" b="1" dirty="0">
                <a:solidFill>
                  <a:schemeClr val="tx1"/>
                </a:solidFill>
                <a:latin typeface="+mj-lt"/>
              </a:rPr>
              <a:t>min, max and step attribute</a:t>
            </a:r>
            <a:endParaRPr lang="en-US" sz="3000" b="1" dirty="0" smtClean="0">
              <a:solidFill>
                <a:schemeClr val="tx1"/>
              </a:solidFill>
              <a:latin typeface="+mj-lt"/>
            </a:endParaRPr>
          </a:p>
        </p:txBody>
      </p:sp>
      <p:pic>
        <p:nvPicPr>
          <p:cNvPr id="13107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4666018"/>
            <a:ext cx="3286125" cy="215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1078" name="Rectangle 6"/>
          <p:cNvSpPr>
            <a:spLocks/>
          </p:cNvSpPr>
          <p:nvPr/>
        </p:nvSpPr>
        <p:spPr bwMode="auto">
          <a:xfrm>
            <a:off x="533400" y="1465618"/>
            <a:ext cx="8229600" cy="535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lgn="just" eaLnBrk="0" hangingPunct="0">
              <a:spcBef>
                <a:spcPct val="20000"/>
              </a:spcBef>
              <a:buFont typeface="Arial" charset="0"/>
              <a:buChar char="•"/>
            </a:pPr>
            <a:r>
              <a:rPr lang="en-US" sz="2000" dirty="0"/>
              <a:t>max – used to specify the maximum value allowed for the input field</a:t>
            </a:r>
          </a:p>
          <a:p>
            <a:pPr marL="342900" indent="-342900" algn="just" eaLnBrk="0" hangingPunct="0">
              <a:spcBef>
                <a:spcPct val="20000"/>
              </a:spcBef>
              <a:buFont typeface="Arial" charset="0"/>
              <a:buChar char="•"/>
            </a:pPr>
            <a:r>
              <a:rPr lang="en-US" sz="2000" dirty="0"/>
              <a:t>min -  used to specify the minimum value allowed for the input field</a:t>
            </a:r>
          </a:p>
          <a:p>
            <a:pPr marL="342900" indent="-342900" algn="just" eaLnBrk="0" hangingPunct="0">
              <a:spcBef>
                <a:spcPct val="20000"/>
              </a:spcBef>
              <a:buFont typeface="Arial" charset="0"/>
              <a:buChar char="•"/>
            </a:pPr>
            <a:r>
              <a:rPr lang="en-US" sz="2000" dirty="0"/>
              <a:t>step - specifies the legal number intervals for the input field (if step="4", legal numbers could be -4,0,4,8, </a:t>
            </a:r>
            <a:r>
              <a:rPr lang="en-US" sz="2000" dirty="0" err="1"/>
              <a:t>etc</a:t>
            </a:r>
            <a:r>
              <a:rPr lang="en-US" sz="2000" dirty="0"/>
              <a:t>)</a:t>
            </a:r>
          </a:p>
          <a:p>
            <a:pPr marL="342900" indent="-342900" algn="just" eaLnBrk="0" hangingPunct="0">
              <a:spcBef>
                <a:spcPct val="20000"/>
              </a:spcBef>
              <a:buFont typeface="Arial" charset="0"/>
              <a:buChar char="•"/>
            </a:pPr>
            <a:r>
              <a:rPr lang="en-US" sz="2000" dirty="0"/>
              <a:t>The min, max, and step attributes works with the following &lt;input&gt; types</a:t>
            </a:r>
          </a:p>
          <a:p>
            <a:pPr marL="742950" lvl="1" indent="-285750" algn="just" eaLnBrk="0" hangingPunct="0">
              <a:spcBef>
                <a:spcPct val="20000"/>
              </a:spcBef>
              <a:buFont typeface="Arial" charset="0"/>
              <a:buChar char="–"/>
            </a:pPr>
            <a:r>
              <a:rPr lang="en-US" sz="2000" dirty="0"/>
              <a:t> date pickers, number, and range</a:t>
            </a:r>
          </a:p>
          <a:p>
            <a:pPr marL="342900" indent="-342900" algn="just" eaLnBrk="0" hangingPunct="0">
              <a:spcBef>
                <a:spcPct val="20000"/>
              </a:spcBef>
              <a:buFont typeface="Arial" charset="0"/>
              <a:buNone/>
            </a:pPr>
            <a:endParaRPr lang="en-US" dirty="0" smtClean="0"/>
          </a:p>
          <a:p>
            <a:pPr marL="742950" lvl="1" indent="-285750" algn="just" eaLnBrk="0" hangingPunct="0">
              <a:spcBef>
                <a:spcPct val="20000"/>
              </a:spcBef>
            </a:pPr>
            <a:r>
              <a:rPr lang="en-US" dirty="0"/>
              <a:t>Points: &lt;input type="number" name="pts" min="0" max="10" step="3"/&gt;</a:t>
            </a:r>
          </a:p>
          <a:p>
            <a:pPr marL="742950" lvl="1" indent="-285750" algn="just" eaLnBrk="0" hangingPunct="0">
              <a:spcBef>
                <a:spcPct val="20000"/>
              </a:spcBef>
              <a:buFont typeface="Arial" charset="0"/>
              <a:buNone/>
            </a:pPr>
            <a:endParaRPr lang="en-US" dirty="0"/>
          </a:p>
        </p:txBody>
      </p:sp>
    </p:spTree>
    <p:extLst>
      <p:ext uri="{BB962C8B-B14F-4D97-AF65-F5344CB8AC3E}">
        <p14:creationId xmlns:p14="http://schemas.microsoft.com/office/powerpoint/2010/main" val="2498626019"/>
      </p:ext>
    </p:extLst>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AutoShape 2"/>
          <p:cNvSpPr>
            <a:spLocks noChangeArrowheads="1"/>
          </p:cNvSpPr>
          <p:nvPr/>
        </p:nvSpPr>
        <p:spPr bwMode="auto">
          <a:xfrm>
            <a:off x="457200" y="1763712"/>
            <a:ext cx="8229600" cy="381000"/>
          </a:xfrm>
          <a:prstGeom prst="roundRect">
            <a:avLst>
              <a:gd name="adj" fmla="val 16667"/>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2100" name="Rectangle 4"/>
          <p:cNvSpPr>
            <a:spLocks noGrp="1"/>
          </p:cNvSpPr>
          <p:nvPr>
            <p:ph type="body" sz="quarter" idx="11"/>
          </p:nvPr>
        </p:nvSpPr>
        <p:spPr>
          <a:xfrm>
            <a:off x="117467" y="210456"/>
            <a:ext cx="8229600" cy="553998"/>
          </a:xfrm>
        </p:spPr>
        <p:txBody>
          <a:bodyPr/>
          <a:lstStyle/>
          <a:p>
            <a:r>
              <a:rPr lang="en-US" dirty="0" err="1"/>
              <a:t>min,max</a:t>
            </a:r>
            <a:r>
              <a:rPr lang="en-US" dirty="0"/>
              <a:t> and step attribute (Contd.).</a:t>
            </a:r>
            <a:endParaRPr lang="en-US" dirty="0" smtClean="0"/>
          </a:p>
        </p:txBody>
      </p:sp>
      <p:sp>
        <p:nvSpPr>
          <p:cNvPr id="2" name="Text Placeholder 1"/>
          <p:cNvSpPr>
            <a:spLocks noGrp="1"/>
          </p:cNvSpPr>
          <p:nvPr>
            <p:ph type="body" sz="quarter" idx="16"/>
          </p:nvPr>
        </p:nvSpPr>
        <p:spPr>
          <a:xfrm>
            <a:off x="457200" y="1752600"/>
            <a:ext cx="8240713" cy="4473575"/>
          </a:xfrm>
        </p:spPr>
        <p:txBody>
          <a:bodyPr/>
          <a:lstStyle/>
          <a:p>
            <a:pPr>
              <a:buFont typeface="Arial" charset="0"/>
              <a:buNone/>
            </a:pPr>
            <a:r>
              <a:rPr lang="en-US" sz="2000" dirty="0"/>
              <a:t>Points: &lt;input type="number" name="</a:t>
            </a:r>
            <a:r>
              <a:rPr lang="en-US" sz="2000" dirty="0" err="1"/>
              <a:t>pts</a:t>
            </a:r>
            <a:r>
              <a:rPr lang="en-US" sz="2000" dirty="0"/>
              <a:t>" min="0" max="10" step="3"/&gt;</a:t>
            </a:r>
          </a:p>
          <a:p>
            <a:pPr>
              <a:buFont typeface="Arial" charset="0"/>
              <a:buNone/>
            </a:pPr>
            <a:endParaRPr lang="en-US" dirty="0"/>
          </a:p>
          <a:p>
            <a:pPr>
              <a:buFont typeface="Arial" charset="0"/>
              <a:buNone/>
            </a:pPr>
            <a:endParaRPr lang="en-US" dirty="0"/>
          </a:p>
          <a:p>
            <a:endParaRPr lang="en-US" dirty="0"/>
          </a:p>
        </p:txBody>
      </p:sp>
      <p:pic>
        <p:nvPicPr>
          <p:cNvPr id="13210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2373312"/>
            <a:ext cx="3076575" cy="174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2102"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76800" y="2449512"/>
            <a:ext cx="3295650" cy="151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2103"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5800" y="4583112"/>
            <a:ext cx="3209925"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2104" name="AutoShape 8"/>
          <p:cNvSpPr>
            <a:spLocks noChangeArrowheads="1"/>
          </p:cNvSpPr>
          <p:nvPr/>
        </p:nvSpPr>
        <p:spPr bwMode="auto">
          <a:xfrm>
            <a:off x="5257800" y="4583112"/>
            <a:ext cx="2819400" cy="1676400"/>
          </a:xfrm>
          <a:prstGeom prst="irregularSeal1">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t>Valid input</a:t>
            </a:r>
          </a:p>
        </p:txBody>
      </p:sp>
      <p:sp>
        <p:nvSpPr>
          <p:cNvPr id="132105" name="Line 9"/>
          <p:cNvSpPr>
            <a:spLocks noChangeShapeType="1"/>
          </p:cNvSpPr>
          <p:nvPr/>
        </p:nvSpPr>
        <p:spPr bwMode="auto">
          <a:xfrm>
            <a:off x="3962400" y="5116512"/>
            <a:ext cx="16764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Tree>
    <p:extLst>
      <p:ext uri="{BB962C8B-B14F-4D97-AF65-F5344CB8AC3E}">
        <p14:creationId xmlns:p14="http://schemas.microsoft.com/office/powerpoint/2010/main" val="1227332846"/>
      </p:ext>
    </p:extLst>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AutoShape 2"/>
          <p:cNvSpPr>
            <a:spLocks noChangeArrowheads="1"/>
          </p:cNvSpPr>
          <p:nvPr/>
        </p:nvSpPr>
        <p:spPr bwMode="auto">
          <a:xfrm>
            <a:off x="762000" y="5116512"/>
            <a:ext cx="6324600" cy="533400"/>
          </a:xfrm>
          <a:prstGeom prst="roundRect">
            <a:avLst>
              <a:gd name="adj" fmla="val 16667"/>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3123" name="AutoShape 3"/>
          <p:cNvSpPr>
            <a:spLocks noChangeArrowheads="1"/>
          </p:cNvSpPr>
          <p:nvPr/>
        </p:nvSpPr>
        <p:spPr bwMode="auto">
          <a:xfrm>
            <a:off x="685800" y="2830512"/>
            <a:ext cx="5562600" cy="533400"/>
          </a:xfrm>
          <a:prstGeom prst="roundRect">
            <a:avLst>
              <a:gd name="adj" fmla="val 16667"/>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3125" name="Rectangle 5"/>
          <p:cNvSpPr>
            <a:spLocks noGrp="1"/>
          </p:cNvSpPr>
          <p:nvPr>
            <p:ph type="body" sz="quarter" idx="11"/>
          </p:nvPr>
        </p:nvSpPr>
        <p:spPr>
          <a:xfrm>
            <a:off x="133796" y="210456"/>
            <a:ext cx="8229600" cy="553998"/>
          </a:xfrm>
        </p:spPr>
        <p:txBody>
          <a:bodyPr/>
          <a:lstStyle/>
          <a:p>
            <a:r>
              <a:rPr lang="en-US" dirty="0"/>
              <a:t>multiple attribute</a:t>
            </a:r>
            <a:endParaRPr lang="en-US" dirty="0" smtClean="0"/>
          </a:p>
        </p:txBody>
      </p:sp>
      <p:sp>
        <p:nvSpPr>
          <p:cNvPr id="2" name="Text Placeholder 1"/>
          <p:cNvSpPr>
            <a:spLocks noGrp="1"/>
          </p:cNvSpPr>
          <p:nvPr>
            <p:ph type="body" sz="quarter" idx="16"/>
          </p:nvPr>
        </p:nvSpPr>
        <p:spPr>
          <a:xfrm>
            <a:off x="457200" y="1905000"/>
            <a:ext cx="8240713" cy="4473575"/>
          </a:xfrm>
        </p:spPr>
        <p:txBody>
          <a:bodyPr>
            <a:normAutofit/>
          </a:bodyPr>
          <a:lstStyle/>
          <a:p>
            <a:r>
              <a:rPr lang="en-US" sz="2000" dirty="0"/>
              <a:t>The multiple attribute is used to indicate if the user can be allowed to specify more than one value</a:t>
            </a:r>
          </a:p>
          <a:p>
            <a:pPr>
              <a:buFont typeface="Arial" charset="0"/>
              <a:buNone/>
            </a:pPr>
            <a:r>
              <a:rPr lang="en-US" sz="2000" dirty="0"/>
              <a:t>	</a:t>
            </a:r>
          </a:p>
          <a:p>
            <a:pPr>
              <a:buFont typeface="Arial" charset="0"/>
              <a:buNone/>
            </a:pPr>
            <a:r>
              <a:rPr lang="en-US" sz="2000" dirty="0"/>
              <a:t>    Email - To: &lt;input type="email" name="to" /&gt;</a:t>
            </a:r>
          </a:p>
          <a:p>
            <a:pPr>
              <a:buFont typeface="Arial" charset="0"/>
              <a:buNone/>
            </a:pPr>
            <a:endParaRPr lang="en-US" sz="2000" dirty="0"/>
          </a:p>
          <a:p>
            <a:pPr>
              <a:buFont typeface="Arial" charset="0"/>
              <a:buNone/>
            </a:pPr>
            <a:r>
              <a:rPr lang="en-US" sz="2000" dirty="0"/>
              <a:t>	</a:t>
            </a:r>
          </a:p>
          <a:p>
            <a:pPr>
              <a:buFont typeface="Arial" charset="0"/>
              <a:buNone/>
            </a:pPr>
            <a:endParaRPr lang="en-US" sz="2000" dirty="0"/>
          </a:p>
          <a:p>
            <a:pPr>
              <a:buFont typeface="Arial" charset="0"/>
              <a:buNone/>
            </a:pPr>
            <a:endParaRPr lang="en-US" sz="2000" dirty="0"/>
          </a:p>
          <a:p>
            <a:pPr>
              <a:buFont typeface="Arial" charset="0"/>
              <a:buNone/>
            </a:pPr>
            <a:endParaRPr lang="en-US" sz="2000" dirty="0"/>
          </a:p>
          <a:p>
            <a:pPr>
              <a:buFont typeface="Arial" charset="0"/>
              <a:buNone/>
            </a:pPr>
            <a:r>
              <a:rPr lang="en-US" sz="2000" dirty="0"/>
              <a:t>    Email - CC: &lt;input type="email" name="cc" multiple /&gt;</a:t>
            </a:r>
          </a:p>
          <a:p>
            <a:pPr>
              <a:buFont typeface="Arial" charset="0"/>
              <a:buNone/>
            </a:pPr>
            <a:endParaRPr lang="en-US" sz="2000" dirty="0"/>
          </a:p>
          <a:p>
            <a:endParaRPr lang="en-US" sz="2000" dirty="0"/>
          </a:p>
          <a:p>
            <a:endParaRPr lang="en-US" sz="2000" dirty="0"/>
          </a:p>
          <a:p>
            <a:endParaRPr lang="en-US" sz="2000" dirty="0"/>
          </a:p>
        </p:txBody>
      </p:sp>
      <p:pic>
        <p:nvPicPr>
          <p:cNvPr id="133126"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5878512"/>
            <a:ext cx="2914650" cy="1152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27"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0" y="3440112"/>
            <a:ext cx="30480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51631335"/>
      </p:ext>
    </p:extLst>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AutoShape 2"/>
          <p:cNvSpPr>
            <a:spLocks noChangeArrowheads="1"/>
          </p:cNvSpPr>
          <p:nvPr/>
        </p:nvSpPr>
        <p:spPr bwMode="auto">
          <a:xfrm>
            <a:off x="914400" y="3744912"/>
            <a:ext cx="7391400" cy="914400"/>
          </a:xfrm>
          <a:prstGeom prst="roundRect">
            <a:avLst>
              <a:gd name="adj" fmla="val 16667"/>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4148" name="Rectangle 4"/>
          <p:cNvSpPr>
            <a:spLocks noGrp="1"/>
          </p:cNvSpPr>
          <p:nvPr>
            <p:ph type="body" sz="quarter" idx="11"/>
          </p:nvPr>
        </p:nvSpPr>
        <p:spPr>
          <a:xfrm>
            <a:off x="133796" y="210456"/>
            <a:ext cx="8229600" cy="553998"/>
          </a:xfrm>
        </p:spPr>
        <p:txBody>
          <a:bodyPr/>
          <a:lstStyle/>
          <a:p>
            <a:r>
              <a:rPr lang="en-US" dirty="0"/>
              <a:t>pattern attribute</a:t>
            </a:r>
            <a:endParaRPr lang="en-US" dirty="0" smtClean="0"/>
          </a:p>
        </p:txBody>
      </p:sp>
      <p:sp>
        <p:nvSpPr>
          <p:cNvPr id="2" name="Text Placeholder 1"/>
          <p:cNvSpPr>
            <a:spLocks noGrp="1"/>
          </p:cNvSpPr>
          <p:nvPr>
            <p:ph type="body" sz="quarter" idx="16"/>
          </p:nvPr>
        </p:nvSpPr>
        <p:spPr>
          <a:xfrm>
            <a:off x="457200" y="1752600"/>
            <a:ext cx="8240713" cy="4473575"/>
          </a:xfrm>
        </p:spPr>
        <p:txBody>
          <a:bodyPr>
            <a:normAutofit/>
          </a:bodyPr>
          <a:lstStyle/>
          <a:p>
            <a:r>
              <a:rPr lang="en-US" sz="1800" dirty="0"/>
              <a:t>The pattern attribute is used to specify a pattern to validate an input field</a:t>
            </a:r>
          </a:p>
          <a:p>
            <a:r>
              <a:rPr lang="en-US" sz="1800" dirty="0"/>
              <a:t>The pattern is a regular expression </a:t>
            </a:r>
          </a:p>
          <a:p>
            <a:r>
              <a:rPr lang="en-US" sz="1800" dirty="0"/>
              <a:t>The pattern attribute works with the following &lt;input&gt; types</a:t>
            </a:r>
          </a:p>
          <a:p>
            <a:pPr lvl="1"/>
            <a:r>
              <a:rPr lang="en-US" dirty="0"/>
              <a:t>text, search, </a:t>
            </a:r>
            <a:r>
              <a:rPr lang="en-US" dirty="0" err="1"/>
              <a:t>url</a:t>
            </a:r>
            <a:r>
              <a:rPr lang="en-US" dirty="0"/>
              <a:t>, telephone, email, and password</a:t>
            </a:r>
          </a:p>
          <a:p>
            <a:pPr lvl="1">
              <a:buFont typeface="Arial" charset="0"/>
              <a:buNone/>
            </a:pPr>
            <a:r>
              <a:rPr lang="en-US" dirty="0"/>
              <a:t>  </a:t>
            </a:r>
          </a:p>
          <a:p>
            <a:pPr lvl="1">
              <a:buFont typeface="Arial" charset="0"/>
              <a:buNone/>
            </a:pPr>
            <a:endParaRPr lang="en-US" dirty="0"/>
          </a:p>
          <a:p>
            <a:pPr lvl="1">
              <a:buFont typeface="Arial" charset="0"/>
              <a:buNone/>
            </a:pPr>
            <a:r>
              <a:rPr lang="en-US" dirty="0"/>
              <a:t>&lt;input type="text" pattern="[0-9]{6}" name="</a:t>
            </a:r>
            <a:r>
              <a:rPr lang="en-US" dirty="0" err="1"/>
              <a:t>pincode</a:t>
            </a:r>
            <a:r>
              <a:rPr lang="en-US" dirty="0"/>
              <a:t>" placeholder="A </a:t>
            </a:r>
            <a:r>
              <a:rPr lang="en-US" dirty="0" err="1"/>
              <a:t>pincode</a:t>
            </a:r>
            <a:r>
              <a:rPr lang="en-US" dirty="0"/>
              <a:t> is a 6 digit number"/&gt;</a:t>
            </a:r>
          </a:p>
          <a:p>
            <a:endParaRPr lang="en-US" sz="1800" dirty="0"/>
          </a:p>
        </p:txBody>
      </p:sp>
      <p:pic>
        <p:nvPicPr>
          <p:cNvPr id="13414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4964112"/>
            <a:ext cx="3505200" cy="133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4150"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43400" y="4964112"/>
            <a:ext cx="2819400" cy="167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72672957"/>
      </p:ext>
    </p:extLst>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AutoShape 2"/>
          <p:cNvSpPr>
            <a:spLocks noChangeArrowheads="1"/>
          </p:cNvSpPr>
          <p:nvPr/>
        </p:nvSpPr>
        <p:spPr bwMode="auto">
          <a:xfrm>
            <a:off x="457200" y="3973512"/>
            <a:ext cx="8077200" cy="838200"/>
          </a:xfrm>
          <a:prstGeom prst="roundRect">
            <a:avLst>
              <a:gd name="adj" fmla="val 16667"/>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5172" name="Rectangle 4"/>
          <p:cNvSpPr>
            <a:spLocks noGrp="1"/>
          </p:cNvSpPr>
          <p:nvPr>
            <p:ph type="body" sz="quarter" idx="11"/>
          </p:nvPr>
        </p:nvSpPr>
        <p:spPr>
          <a:xfrm>
            <a:off x="182783" y="210456"/>
            <a:ext cx="8229600" cy="553998"/>
          </a:xfrm>
        </p:spPr>
        <p:txBody>
          <a:bodyPr/>
          <a:lstStyle/>
          <a:p>
            <a:r>
              <a:rPr lang="en-US" dirty="0"/>
              <a:t>placeholder attribute</a:t>
            </a:r>
            <a:endParaRPr lang="en-US" dirty="0" smtClean="0"/>
          </a:p>
        </p:txBody>
      </p:sp>
      <p:sp>
        <p:nvSpPr>
          <p:cNvPr id="2" name="Text Placeholder 1"/>
          <p:cNvSpPr>
            <a:spLocks noGrp="1"/>
          </p:cNvSpPr>
          <p:nvPr>
            <p:ph type="body" sz="quarter" idx="16"/>
          </p:nvPr>
        </p:nvSpPr>
        <p:spPr>
          <a:xfrm>
            <a:off x="457200" y="1905000"/>
            <a:ext cx="8240713" cy="4473575"/>
          </a:xfrm>
        </p:spPr>
        <p:txBody>
          <a:bodyPr>
            <a:normAutofit/>
          </a:bodyPr>
          <a:lstStyle/>
          <a:p>
            <a:r>
              <a:rPr lang="en-US" sz="2000" dirty="0"/>
              <a:t>It provides description about the expected value of an input field</a:t>
            </a:r>
          </a:p>
          <a:p>
            <a:r>
              <a:rPr lang="en-US" sz="2000" dirty="0"/>
              <a:t>It works with the following &lt;input&gt; types</a:t>
            </a:r>
          </a:p>
          <a:p>
            <a:pPr lvl="1"/>
            <a:r>
              <a:rPr lang="en-US" sz="2000" dirty="0"/>
              <a:t>text, search, </a:t>
            </a:r>
            <a:r>
              <a:rPr lang="en-US" sz="2000" dirty="0" err="1"/>
              <a:t>url</a:t>
            </a:r>
            <a:r>
              <a:rPr lang="en-US" sz="2000" dirty="0"/>
              <a:t>, telephone, email, and password</a:t>
            </a:r>
          </a:p>
          <a:p>
            <a:r>
              <a:rPr lang="en-US" sz="2000" dirty="0"/>
              <a:t>The hint is displayed in the input field when it is empty, and disappears when the field gets focus</a:t>
            </a:r>
          </a:p>
          <a:p>
            <a:pPr>
              <a:buFont typeface="Arial" charset="0"/>
              <a:buNone/>
            </a:pPr>
            <a:r>
              <a:rPr lang="en-US" sz="2000" dirty="0"/>
              <a:t>	</a:t>
            </a:r>
          </a:p>
          <a:p>
            <a:pPr>
              <a:buFont typeface="Arial" charset="0"/>
              <a:buNone/>
            </a:pPr>
            <a:r>
              <a:rPr lang="en-US" sz="2000" dirty="0"/>
              <a:t>&lt;input type="search" name="</a:t>
            </a:r>
            <a:r>
              <a:rPr lang="en-US" sz="2000" dirty="0" err="1"/>
              <a:t>usr_search</a:t>
            </a:r>
            <a:r>
              <a:rPr lang="en-US" sz="2000" dirty="0"/>
              <a:t>" placeholder="Search entire </a:t>
            </a:r>
            <a:r>
              <a:rPr lang="en-US" sz="2000" dirty="0" err="1"/>
              <a:t>wipro</a:t>
            </a:r>
            <a:r>
              <a:rPr lang="en-US" sz="2000" dirty="0"/>
              <a:t> site" /&gt;</a:t>
            </a:r>
          </a:p>
          <a:p>
            <a:endParaRPr lang="en-US" sz="2000" dirty="0"/>
          </a:p>
          <a:p>
            <a:endParaRPr lang="en-US" sz="2000" dirty="0"/>
          </a:p>
          <a:p>
            <a:endParaRPr lang="en-US" sz="2000" dirty="0"/>
          </a:p>
        </p:txBody>
      </p:sp>
      <p:pic>
        <p:nvPicPr>
          <p:cNvPr id="13517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5268912"/>
            <a:ext cx="3086100" cy="933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87430464"/>
      </p:ext>
    </p:extLst>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AutoShape 2"/>
          <p:cNvSpPr>
            <a:spLocks noChangeArrowheads="1"/>
          </p:cNvSpPr>
          <p:nvPr/>
        </p:nvSpPr>
        <p:spPr bwMode="auto">
          <a:xfrm>
            <a:off x="685800" y="3744912"/>
            <a:ext cx="7924800" cy="609600"/>
          </a:xfrm>
          <a:prstGeom prst="roundRect">
            <a:avLst>
              <a:gd name="adj" fmla="val 16667"/>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6196" name="Rectangle 4"/>
          <p:cNvSpPr>
            <a:spLocks noGrp="1"/>
          </p:cNvSpPr>
          <p:nvPr>
            <p:ph type="body" sz="quarter" idx="11"/>
          </p:nvPr>
        </p:nvSpPr>
        <p:spPr>
          <a:xfrm>
            <a:off x="182783" y="210456"/>
            <a:ext cx="8229600" cy="553998"/>
          </a:xfrm>
        </p:spPr>
        <p:txBody>
          <a:bodyPr/>
          <a:lstStyle/>
          <a:p>
            <a:pPr marL="0" lvl="1" indent="0">
              <a:buNone/>
            </a:pPr>
            <a:r>
              <a:rPr lang="en-US" sz="3000" b="1" dirty="0">
                <a:solidFill>
                  <a:schemeClr val="tx1"/>
                </a:solidFill>
                <a:latin typeface="+mj-lt"/>
              </a:rPr>
              <a:t>required attribute</a:t>
            </a:r>
            <a:endParaRPr lang="en-US" sz="3000" b="1" dirty="0" smtClean="0">
              <a:solidFill>
                <a:schemeClr val="tx1"/>
              </a:solidFill>
              <a:latin typeface="+mj-lt"/>
            </a:endParaRPr>
          </a:p>
        </p:txBody>
      </p:sp>
      <p:sp>
        <p:nvSpPr>
          <p:cNvPr id="2" name="Text Placeholder 1"/>
          <p:cNvSpPr>
            <a:spLocks noGrp="1"/>
          </p:cNvSpPr>
          <p:nvPr>
            <p:ph type="body" sz="quarter" idx="16"/>
          </p:nvPr>
        </p:nvSpPr>
        <p:spPr>
          <a:xfrm>
            <a:off x="457200" y="1828800"/>
            <a:ext cx="8240713" cy="4473575"/>
          </a:xfrm>
        </p:spPr>
        <p:txBody>
          <a:bodyPr>
            <a:normAutofit/>
          </a:bodyPr>
          <a:lstStyle/>
          <a:p>
            <a:r>
              <a:rPr lang="en-US" sz="2000" dirty="0"/>
              <a:t>The required attribute specifies that an input field must be filled out before submitting</a:t>
            </a:r>
          </a:p>
          <a:p>
            <a:r>
              <a:rPr lang="en-US" sz="2000" dirty="0"/>
              <a:t>It works with the following &lt;input&gt; types</a:t>
            </a:r>
          </a:p>
          <a:p>
            <a:pPr lvl="1"/>
            <a:r>
              <a:rPr lang="en-US" sz="2000" dirty="0"/>
              <a:t>text, search, </a:t>
            </a:r>
            <a:r>
              <a:rPr lang="en-US" sz="2000" dirty="0" err="1"/>
              <a:t>url</a:t>
            </a:r>
            <a:r>
              <a:rPr lang="en-US" sz="2000" dirty="0"/>
              <a:t>, telephone, email, password, date pickers, number, checkbox, radio, and file</a:t>
            </a:r>
          </a:p>
          <a:p>
            <a:pPr>
              <a:buFont typeface="Arial" charset="0"/>
              <a:buNone/>
            </a:pPr>
            <a:r>
              <a:rPr lang="en-US" sz="2000" dirty="0"/>
              <a:t>	</a:t>
            </a:r>
          </a:p>
          <a:p>
            <a:pPr>
              <a:buFont typeface="Arial" charset="0"/>
              <a:buNone/>
            </a:pPr>
            <a:r>
              <a:rPr lang="en-US" sz="2000" dirty="0"/>
              <a:t>   Name: &lt;input type="text" name="</a:t>
            </a:r>
            <a:r>
              <a:rPr lang="en-US" sz="2000" dirty="0" err="1"/>
              <a:t>user_name</a:t>
            </a:r>
            <a:r>
              <a:rPr lang="en-US" sz="2000" dirty="0"/>
              <a:t>" required="required" /&gt;</a:t>
            </a:r>
          </a:p>
          <a:p>
            <a:pPr lvl="1"/>
            <a:endParaRPr lang="en-US" sz="2000" dirty="0"/>
          </a:p>
          <a:p>
            <a:pPr lvl="1"/>
            <a:endParaRPr lang="en-US" sz="2000" dirty="0"/>
          </a:p>
          <a:p>
            <a:endParaRPr lang="en-US" sz="2000" dirty="0"/>
          </a:p>
        </p:txBody>
      </p:sp>
      <p:pic>
        <p:nvPicPr>
          <p:cNvPr id="13619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4659312"/>
            <a:ext cx="2857500" cy="150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3086130"/>
      </p:ext>
    </p:extLst>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182783" y="210456"/>
            <a:ext cx="8229600" cy="553998"/>
          </a:xfrm>
        </p:spPr>
        <p:txBody>
          <a:bodyPr/>
          <a:lstStyle/>
          <a:p>
            <a:r>
              <a:rPr lang="en-US" dirty="0"/>
              <a:t>Cross-Browser Interoperability</a:t>
            </a:r>
          </a:p>
        </p:txBody>
      </p:sp>
      <p:sp>
        <p:nvSpPr>
          <p:cNvPr id="3" name="Text Placeholder 2"/>
          <p:cNvSpPr>
            <a:spLocks noGrp="1"/>
          </p:cNvSpPr>
          <p:nvPr>
            <p:ph type="body" sz="quarter" idx="16"/>
          </p:nvPr>
        </p:nvSpPr>
        <p:spPr>
          <a:xfrm>
            <a:off x="457200" y="1905000"/>
            <a:ext cx="8240713" cy="4473575"/>
          </a:xfrm>
        </p:spPr>
        <p:txBody>
          <a:bodyPr>
            <a:normAutofit/>
          </a:bodyPr>
          <a:lstStyle/>
          <a:p>
            <a:pPr marL="342900" indent="-342900">
              <a:lnSpc>
                <a:spcPts val="2000"/>
              </a:lnSpc>
              <a:spcBef>
                <a:spcPts val="1500"/>
              </a:spcBef>
              <a:buClr>
                <a:srgbClr val="006699"/>
              </a:buClr>
              <a:buFont typeface="Symbol"/>
              <a:buChar char=""/>
            </a:pPr>
            <a:r>
              <a:rPr lang="en-US" sz="2000" dirty="0">
                <a:solidFill>
                  <a:srgbClr val="000000"/>
                </a:solidFill>
                <a:ea typeface="Times New Roman"/>
                <a:cs typeface="Times New Roman"/>
              </a:rPr>
              <a:t>One of the main problems with earlier versions of HTML was cross-browser interoperability</a:t>
            </a:r>
          </a:p>
          <a:p>
            <a:pPr marL="342900" indent="-342900">
              <a:lnSpc>
                <a:spcPts val="2000"/>
              </a:lnSpc>
              <a:spcBef>
                <a:spcPts val="1500"/>
              </a:spcBef>
              <a:buClr>
                <a:srgbClr val="006699"/>
              </a:buClr>
              <a:buFont typeface="Symbol"/>
              <a:buChar char=""/>
            </a:pPr>
            <a:r>
              <a:rPr lang="en-US" sz="2000" dirty="0">
                <a:solidFill>
                  <a:srgbClr val="000000"/>
                </a:solidFill>
                <a:ea typeface="Times New Roman"/>
                <a:cs typeface="Times New Roman"/>
              </a:rPr>
              <a:t>Developers strive for code that will work in all browsers</a:t>
            </a:r>
          </a:p>
          <a:p>
            <a:pPr marL="742950" lvl="2" indent="-342900">
              <a:lnSpc>
                <a:spcPts val="2000"/>
              </a:lnSpc>
              <a:spcBef>
                <a:spcPts val="1500"/>
              </a:spcBef>
              <a:buClr>
                <a:srgbClr val="006699"/>
              </a:buClr>
              <a:buFont typeface="Symbol"/>
              <a:buChar char=""/>
            </a:pPr>
            <a:r>
              <a:rPr lang="en-US" dirty="0">
                <a:solidFill>
                  <a:srgbClr val="000000"/>
                </a:solidFill>
                <a:ea typeface="Times New Roman"/>
                <a:cs typeface="Times New Roman"/>
              </a:rPr>
              <a:t>This is impossible because of legacy browsers and the difference between browser engines</a:t>
            </a:r>
          </a:p>
          <a:p>
            <a:pPr marL="342900" indent="-342900">
              <a:lnSpc>
                <a:spcPts val="2000"/>
              </a:lnSpc>
              <a:spcBef>
                <a:spcPts val="1500"/>
              </a:spcBef>
              <a:buClr>
                <a:srgbClr val="006699"/>
              </a:buClr>
              <a:buFont typeface="Symbol"/>
              <a:buChar char=""/>
            </a:pPr>
            <a:endParaRPr lang="en-US" sz="2000" dirty="0">
              <a:solidFill>
                <a:srgbClr val="000000"/>
              </a:solidFill>
              <a:ea typeface="Times New Roman"/>
              <a:cs typeface="Times New Roman"/>
            </a:endParaRPr>
          </a:p>
        </p:txBody>
      </p:sp>
    </p:spTree>
    <p:extLst>
      <p:ext uri="{BB962C8B-B14F-4D97-AF65-F5344CB8AC3E}">
        <p14:creationId xmlns:p14="http://schemas.microsoft.com/office/powerpoint/2010/main" val="417974630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Universal Access</a:t>
            </a:r>
          </a:p>
        </p:txBody>
      </p:sp>
      <p:sp>
        <p:nvSpPr>
          <p:cNvPr id="3" name="Content Placeholder 2"/>
          <p:cNvSpPr>
            <a:spLocks noGrp="1"/>
          </p:cNvSpPr>
          <p:nvPr>
            <p:ph sz="quarter" idx="1"/>
          </p:nvPr>
        </p:nvSpPr>
        <p:spPr/>
        <p:txBody>
          <a:bodyPr>
            <a:normAutofit fontScale="85000" lnSpcReduction="10000"/>
          </a:bodyPr>
          <a:lstStyle/>
          <a:p>
            <a:r>
              <a:rPr lang="en-IN" dirty="0"/>
              <a:t>This principle is divided into three concepts:</a:t>
            </a:r>
          </a:p>
          <a:p>
            <a:pPr marL="0" indent="0">
              <a:buNone/>
            </a:pPr>
            <a:r>
              <a:rPr lang="en-IN" dirty="0"/>
              <a:t>• </a:t>
            </a:r>
            <a:r>
              <a:rPr lang="en-IN" i="1" dirty="0"/>
              <a:t>Accessibility</a:t>
            </a:r>
            <a:r>
              <a:rPr lang="en-IN" dirty="0"/>
              <a:t>: To support users with disabilities, HTML5 works closely with </a:t>
            </a:r>
            <a:r>
              <a:rPr lang="en-IN" dirty="0" smtClean="0"/>
              <a:t>a related </a:t>
            </a:r>
            <a:r>
              <a:rPr lang="en-IN" dirty="0"/>
              <a:t>standard called Web Accessibility Initiative (WAI) Accessible Rich </a:t>
            </a:r>
            <a:r>
              <a:rPr lang="en-IN" dirty="0" smtClean="0"/>
              <a:t>Internet Applications </a:t>
            </a:r>
            <a:r>
              <a:rPr lang="en-IN" dirty="0"/>
              <a:t>(ARIA). WAI-ARIA roles, which are supported by screen readers, </a:t>
            </a:r>
            <a:r>
              <a:rPr lang="en-IN" dirty="0" smtClean="0"/>
              <a:t>can be </a:t>
            </a:r>
            <a:r>
              <a:rPr lang="en-IN" dirty="0"/>
              <a:t>already be added to your HTML elements.</a:t>
            </a:r>
          </a:p>
          <a:p>
            <a:pPr marL="0" indent="0">
              <a:buNone/>
            </a:pPr>
            <a:r>
              <a:rPr lang="en-IN" dirty="0"/>
              <a:t>• </a:t>
            </a:r>
            <a:r>
              <a:rPr lang="en-IN" i="1" dirty="0"/>
              <a:t>Media Independence</a:t>
            </a:r>
            <a:r>
              <a:rPr lang="en-IN" dirty="0"/>
              <a:t>: HTML5 functionality should work across all different </a:t>
            </a:r>
            <a:r>
              <a:rPr lang="en-IN" dirty="0" smtClean="0"/>
              <a:t>devices and </a:t>
            </a:r>
            <a:r>
              <a:rPr lang="en-IN" dirty="0"/>
              <a:t>platforms if at all possible.</a:t>
            </a:r>
          </a:p>
          <a:p>
            <a:pPr marL="0" indent="0">
              <a:buNone/>
            </a:pPr>
            <a:r>
              <a:rPr lang="en-IN" dirty="0"/>
              <a:t>• </a:t>
            </a:r>
            <a:r>
              <a:rPr lang="en-IN" i="1" dirty="0"/>
              <a:t>Support for all world languages</a:t>
            </a:r>
            <a:r>
              <a:rPr lang="en-IN" dirty="0"/>
              <a:t>: For example, the new &lt;ruby&gt; element </a:t>
            </a:r>
            <a:r>
              <a:rPr lang="en-IN" dirty="0" smtClean="0"/>
              <a:t>supports the </a:t>
            </a:r>
            <a:r>
              <a:rPr lang="en-IN" dirty="0"/>
              <a:t>Ruby annotations that are used in East Asian typography.</a:t>
            </a:r>
          </a:p>
        </p:txBody>
      </p:sp>
    </p:spTree>
    <p:extLst>
      <p:ext uri="{BB962C8B-B14F-4D97-AF65-F5344CB8AC3E}">
        <p14:creationId xmlns:p14="http://schemas.microsoft.com/office/powerpoint/2010/main" val="4164359479"/>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166454" y="210456"/>
            <a:ext cx="8229600" cy="553998"/>
          </a:xfrm>
        </p:spPr>
        <p:txBody>
          <a:bodyPr/>
          <a:lstStyle/>
          <a:p>
            <a:r>
              <a:rPr lang="en-US" dirty="0"/>
              <a:t>Browser Detection</a:t>
            </a:r>
          </a:p>
        </p:txBody>
      </p:sp>
      <p:sp>
        <p:nvSpPr>
          <p:cNvPr id="3" name="Text Placeholder 2"/>
          <p:cNvSpPr>
            <a:spLocks noGrp="1"/>
          </p:cNvSpPr>
          <p:nvPr>
            <p:ph type="body" sz="quarter" idx="16"/>
          </p:nvPr>
        </p:nvSpPr>
        <p:spPr>
          <a:xfrm>
            <a:off x="609600" y="2057400"/>
            <a:ext cx="8240713" cy="4473575"/>
          </a:xfrm>
        </p:spPr>
        <p:txBody>
          <a:bodyPr>
            <a:normAutofit/>
          </a:bodyPr>
          <a:lstStyle/>
          <a:p>
            <a:pPr marL="342900" indent="-342900">
              <a:lnSpc>
                <a:spcPts val="2000"/>
              </a:lnSpc>
              <a:spcBef>
                <a:spcPts val="1500"/>
              </a:spcBef>
              <a:spcAft>
                <a:spcPts val="0"/>
              </a:spcAft>
              <a:buClr>
                <a:srgbClr val="006699"/>
              </a:buClr>
              <a:buFont typeface="Symbol"/>
              <a:buChar char=""/>
            </a:pPr>
            <a:r>
              <a:rPr lang="en-US" sz="2000" dirty="0">
                <a:solidFill>
                  <a:srgbClr val="000000"/>
                </a:solidFill>
                <a:ea typeface="Times New Roman"/>
                <a:cs typeface="Times New Roman"/>
              </a:rPr>
              <a:t>A technique to check which browser is running the code</a:t>
            </a:r>
          </a:p>
          <a:p>
            <a:pPr marL="342900" indent="-342900">
              <a:lnSpc>
                <a:spcPts val="2000"/>
              </a:lnSpc>
              <a:spcBef>
                <a:spcPts val="1500"/>
              </a:spcBef>
              <a:spcAft>
                <a:spcPts val="0"/>
              </a:spcAft>
              <a:buClr>
                <a:srgbClr val="006699"/>
              </a:buClr>
              <a:buFont typeface="Symbol"/>
              <a:buChar char=""/>
            </a:pPr>
            <a:r>
              <a:rPr lang="en-US" sz="2000" dirty="0">
                <a:solidFill>
                  <a:srgbClr val="000000"/>
                </a:solidFill>
                <a:ea typeface="Times New Roman"/>
                <a:cs typeface="Times New Roman"/>
              </a:rPr>
              <a:t>Can make dozens of assumptions based on this single check</a:t>
            </a:r>
          </a:p>
          <a:p>
            <a:pPr marL="342900" indent="-342900">
              <a:lnSpc>
                <a:spcPts val="2000"/>
              </a:lnSpc>
              <a:spcBef>
                <a:spcPts val="1500"/>
              </a:spcBef>
              <a:spcAft>
                <a:spcPts val="0"/>
              </a:spcAft>
              <a:buClr>
                <a:srgbClr val="006699"/>
              </a:buClr>
              <a:buFont typeface="Symbol"/>
              <a:buChar char=""/>
            </a:pPr>
            <a:r>
              <a:rPr lang="en-US" sz="2000" dirty="0">
                <a:solidFill>
                  <a:srgbClr val="000000"/>
                </a:solidFill>
                <a:ea typeface="Times New Roman"/>
                <a:cs typeface="Times New Roman"/>
              </a:rPr>
              <a:t>Should be avoided most of the time</a:t>
            </a:r>
          </a:p>
          <a:p>
            <a:pPr marL="342900" indent="-342900">
              <a:lnSpc>
                <a:spcPts val="2000"/>
              </a:lnSpc>
              <a:spcBef>
                <a:spcPts val="1500"/>
              </a:spcBef>
              <a:spcAft>
                <a:spcPts val="600"/>
              </a:spcAft>
              <a:buClr>
                <a:srgbClr val="006699"/>
              </a:buClr>
              <a:buFont typeface="Symbol"/>
              <a:buChar char=""/>
            </a:pPr>
            <a:r>
              <a:rPr lang="en-US" sz="2000" dirty="0">
                <a:solidFill>
                  <a:srgbClr val="000000"/>
                </a:solidFill>
                <a:ea typeface="Times New Roman"/>
                <a:cs typeface="Times New Roman"/>
              </a:rPr>
              <a:t>Should only be used when applying code to a specific legacy browser of a known version</a:t>
            </a:r>
            <a:endParaRPr lang="en-US" sz="2000" dirty="0"/>
          </a:p>
        </p:txBody>
      </p:sp>
      <p:sp>
        <p:nvSpPr>
          <p:cNvPr id="4" name="Rectangle 3"/>
          <p:cNvSpPr/>
          <p:nvPr/>
        </p:nvSpPr>
        <p:spPr>
          <a:xfrm>
            <a:off x="444227" y="4780024"/>
            <a:ext cx="8599251" cy="338554"/>
          </a:xfrm>
          <a:prstGeom prst="rect">
            <a:avLst/>
          </a:prstGeom>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wrap="square">
            <a:spAutoFit/>
          </a:bodyPr>
          <a:lstStyle/>
          <a:p>
            <a:r>
              <a:rPr lang="en-US" sz="1600" dirty="0">
                <a:solidFill>
                  <a:srgbClr val="006400"/>
                </a:solidFill>
                <a:latin typeface="Consolas"/>
              </a:rPr>
              <a:t>&lt;!--[if IE 7]&gt;&lt;div&gt;rendered in Internet Explorer 7 only&lt;/div&gt;&lt;![</a:t>
            </a:r>
            <a:r>
              <a:rPr lang="en-US" sz="1600" dirty="0" err="1">
                <a:solidFill>
                  <a:srgbClr val="006400"/>
                </a:solidFill>
                <a:latin typeface="Consolas"/>
              </a:rPr>
              <a:t>endif</a:t>
            </a:r>
            <a:r>
              <a:rPr lang="en-US" sz="1600" dirty="0">
                <a:solidFill>
                  <a:srgbClr val="006400"/>
                </a:solidFill>
                <a:latin typeface="Consolas"/>
              </a:rPr>
              <a:t>]--&gt;</a:t>
            </a:r>
          </a:p>
        </p:txBody>
      </p:sp>
    </p:spTree>
    <p:extLst>
      <p:ext uri="{BB962C8B-B14F-4D97-AF65-F5344CB8AC3E}">
        <p14:creationId xmlns:p14="http://schemas.microsoft.com/office/powerpoint/2010/main" val="2391630383"/>
      </p:ext>
    </p:extLst>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150125" y="210456"/>
            <a:ext cx="8229600" cy="553998"/>
          </a:xfrm>
        </p:spPr>
        <p:txBody>
          <a:bodyPr/>
          <a:lstStyle/>
          <a:p>
            <a:r>
              <a:rPr lang="en-US" dirty="0"/>
              <a:t>Feature Detection</a:t>
            </a:r>
          </a:p>
        </p:txBody>
      </p:sp>
      <p:sp>
        <p:nvSpPr>
          <p:cNvPr id="3" name="Text Placeholder 2"/>
          <p:cNvSpPr>
            <a:spLocks noGrp="1"/>
          </p:cNvSpPr>
          <p:nvPr>
            <p:ph type="body" sz="quarter" idx="16"/>
          </p:nvPr>
        </p:nvSpPr>
        <p:spPr>
          <a:xfrm>
            <a:off x="457200" y="1828800"/>
            <a:ext cx="8240713" cy="4473575"/>
          </a:xfrm>
        </p:spPr>
        <p:txBody>
          <a:bodyPr>
            <a:normAutofit/>
          </a:bodyPr>
          <a:lstStyle/>
          <a:p>
            <a:pPr marL="342900" indent="-342900">
              <a:lnSpc>
                <a:spcPts val="2000"/>
              </a:lnSpc>
              <a:spcBef>
                <a:spcPts val="1500"/>
              </a:spcBef>
              <a:spcAft>
                <a:spcPts val="0"/>
              </a:spcAft>
              <a:buClr>
                <a:srgbClr val="006699"/>
              </a:buClr>
              <a:buFont typeface="Symbol"/>
              <a:buChar char=""/>
            </a:pPr>
            <a:r>
              <a:rPr lang="en-US" sz="2000" dirty="0">
                <a:solidFill>
                  <a:srgbClr val="000000"/>
                </a:solidFill>
                <a:ea typeface="Times New Roman"/>
                <a:cs typeface="Times New Roman"/>
              </a:rPr>
              <a:t>A technique to check the availability of a feature before it is used</a:t>
            </a:r>
          </a:p>
          <a:p>
            <a:pPr marL="342900" indent="-342900">
              <a:lnSpc>
                <a:spcPts val="2000"/>
              </a:lnSpc>
              <a:spcBef>
                <a:spcPts val="1500"/>
              </a:spcBef>
              <a:spcAft>
                <a:spcPts val="0"/>
              </a:spcAft>
              <a:buClr>
                <a:srgbClr val="006699"/>
              </a:buClr>
              <a:buFont typeface="Symbol"/>
              <a:buChar char=""/>
            </a:pPr>
            <a:r>
              <a:rPr lang="en-US" sz="2000" dirty="0">
                <a:solidFill>
                  <a:srgbClr val="000000"/>
                </a:solidFill>
                <a:ea typeface="Times New Roman"/>
                <a:cs typeface="Segoe UI"/>
              </a:rPr>
              <a:t>Standard features should be looked for first</a:t>
            </a:r>
            <a:endParaRPr lang="en-US" sz="2000" dirty="0">
              <a:solidFill>
                <a:srgbClr val="000000"/>
              </a:solidFill>
              <a:ea typeface="Times New Roman"/>
              <a:cs typeface="Times New Roman"/>
            </a:endParaRPr>
          </a:p>
          <a:p>
            <a:pPr lvl="1">
              <a:lnSpc>
                <a:spcPts val="2000"/>
              </a:lnSpc>
              <a:spcBef>
                <a:spcPts val="1500"/>
              </a:spcBef>
              <a:buClr>
                <a:srgbClr val="006699"/>
              </a:buClr>
              <a:buFont typeface="Courier New"/>
              <a:buChar char="o"/>
            </a:pPr>
            <a:r>
              <a:rPr lang="en-US" sz="2000" dirty="0">
                <a:solidFill>
                  <a:srgbClr val="000000"/>
                </a:solidFill>
                <a:ea typeface="Times New Roman"/>
                <a:cs typeface="Segoe UI"/>
              </a:rPr>
              <a:t>Browsers sometimes support both the standards and a legacy implementation</a:t>
            </a:r>
            <a:endParaRPr lang="en-US" sz="2000" dirty="0">
              <a:solidFill>
                <a:srgbClr val="000000"/>
              </a:solidFill>
              <a:ea typeface="Times New Roman"/>
              <a:cs typeface="Times New Roman"/>
            </a:endParaRPr>
          </a:p>
          <a:p>
            <a:pPr lvl="1">
              <a:lnSpc>
                <a:spcPts val="2000"/>
              </a:lnSpc>
              <a:spcBef>
                <a:spcPts val="1500"/>
              </a:spcBef>
              <a:buClr>
                <a:srgbClr val="006699"/>
              </a:buClr>
              <a:buFont typeface="Courier New"/>
              <a:buChar char="o"/>
            </a:pPr>
            <a:r>
              <a:rPr lang="en-US" sz="2000" dirty="0">
                <a:solidFill>
                  <a:srgbClr val="000000"/>
                </a:solidFill>
                <a:ea typeface="Times New Roman"/>
                <a:cs typeface="Segoe UI"/>
              </a:rPr>
              <a:t>Looking for </a:t>
            </a:r>
            <a:r>
              <a:rPr lang="en-US" sz="2000" dirty="0" err="1">
                <a:solidFill>
                  <a:srgbClr val="000000"/>
                </a:solidFill>
                <a:ea typeface="Times New Roman"/>
                <a:cs typeface="Segoe UI"/>
              </a:rPr>
              <a:t>standart</a:t>
            </a:r>
            <a:r>
              <a:rPr lang="en-US" sz="2000" dirty="0">
                <a:solidFill>
                  <a:srgbClr val="000000"/>
                </a:solidFill>
                <a:ea typeface="Times New Roman"/>
                <a:cs typeface="Segoe UI"/>
              </a:rPr>
              <a:t> features first will ensure the use of standards if available</a:t>
            </a:r>
            <a:endParaRPr lang="en-US" sz="2000" dirty="0">
              <a:solidFill>
                <a:srgbClr val="000000"/>
              </a:solidFill>
              <a:ea typeface="Times New Roman"/>
              <a:cs typeface="Times New Roman"/>
            </a:endParaRPr>
          </a:p>
          <a:p>
            <a:pPr marL="342900" indent="-342900">
              <a:lnSpc>
                <a:spcPts val="2000"/>
              </a:lnSpc>
              <a:spcBef>
                <a:spcPts val="1500"/>
              </a:spcBef>
              <a:spcAft>
                <a:spcPts val="0"/>
              </a:spcAft>
              <a:buClr>
                <a:srgbClr val="006699"/>
              </a:buClr>
              <a:buFont typeface="Symbol"/>
              <a:buChar char=""/>
            </a:pPr>
            <a:r>
              <a:rPr lang="en-US" sz="2000" dirty="0">
                <a:solidFill>
                  <a:srgbClr val="000000"/>
                </a:solidFill>
                <a:ea typeface="Times New Roman"/>
                <a:cs typeface="Segoe UI"/>
              </a:rPr>
              <a:t>Avoid making any assumptions about existing features</a:t>
            </a:r>
            <a:endParaRPr lang="en-US" sz="2000" dirty="0">
              <a:solidFill>
                <a:srgbClr val="000000"/>
              </a:solidFill>
              <a:ea typeface="Times New Roman"/>
              <a:cs typeface="Times New Roman"/>
            </a:endParaRPr>
          </a:p>
          <a:p>
            <a:endParaRPr lang="en-US" sz="2000" dirty="0"/>
          </a:p>
        </p:txBody>
      </p:sp>
      <p:sp>
        <p:nvSpPr>
          <p:cNvPr id="4" name="Rectangle 3"/>
          <p:cNvSpPr/>
          <p:nvPr/>
        </p:nvSpPr>
        <p:spPr>
          <a:xfrm>
            <a:off x="432396" y="4714068"/>
            <a:ext cx="8210726" cy="1938992"/>
          </a:xfrm>
          <a:prstGeom prst="rect">
            <a:avLst/>
          </a:prstGeom>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wrap="square">
            <a:spAutoFit/>
          </a:bodyPr>
          <a:lstStyle/>
          <a:p>
            <a:pPr algn="just"/>
            <a:r>
              <a:rPr lang="en-US" sz="2000" dirty="0">
                <a:solidFill>
                  <a:srgbClr val="000000"/>
                </a:solidFill>
                <a:ea typeface="Times New Roman"/>
                <a:cs typeface="Segoe UI"/>
              </a:rPr>
              <a:t>if (</a:t>
            </a:r>
            <a:r>
              <a:rPr lang="en-US" sz="2000" dirty="0" err="1">
                <a:solidFill>
                  <a:srgbClr val="000000"/>
                </a:solidFill>
                <a:ea typeface="Times New Roman"/>
                <a:cs typeface="Segoe UI"/>
              </a:rPr>
              <a:t>window.addEventListener</a:t>
            </a:r>
            <a:r>
              <a:rPr lang="en-US" sz="2000" dirty="0">
                <a:solidFill>
                  <a:srgbClr val="000000"/>
                </a:solidFill>
                <a:ea typeface="Times New Roman"/>
                <a:cs typeface="Segoe UI"/>
              </a:rPr>
              <a:t>) {</a:t>
            </a:r>
          </a:p>
          <a:p>
            <a:pPr algn="just"/>
            <a:r>
              <a:rPr lang="en-US" sz="2000" dirty="0">
                <a:solidFill>
                  <a:srgbClr val="000000"/>
                </a:solidFill>
                <a:ea typeface="Times New Roman"/>
                <a:cs typeface="Segoe UI"/>
              </a:rPr>
              <a:t>    // HTML that will be rendered if addEventListener is available</a:t>
            </a:r>
          </a:p>
          <a:p>
            <a:pPr algn="just"/>
            <a:r>
              <a:rPr lang="en-US" sz="2000" dirty="0">
                <a:solidFill>
                  <a:srgbClr val="000000"/>
                </a:solidFill>
                <a:ea typeface="Times New Roman"/>
                <a:cs typeface="Segoe UI"/>
              </a:rPr>
              <a:t>}</a:t>
            </a:r>
            <a:endParaRPr lang="he-IL" sz="2000" dirty="0">
              <a:solidFill>
                <a:srgbClr val="000000"/>
              </a:solidFill>
              <a:ea typeface="Times New Roman"/>
              <a:cs typeface="Segoe UI"/>
            </a:endParaRPr>
          </a:p>
          <a:p>
            <a:pPr algn="just"/>
            <a:r>
              <a:rPr lang="en-US" sz="2000" dirty="0">
                <a:solidFill>
                  <a:srgbClr val="000000"/>
                </a:solidFill>
                <a:ea typeface="Times New Roman"/>
                <a:cs typeface="Segoe UI"/>
              </a:rPr>
              <a:t>else {</a:t>
            </a:r>
          </a:p>
          <a:p>
            <a:pPr algn="just"/>
            <a:r>
              <a:rPr lang="en-US" sz="2000" dirty="0">
                <a:solidFill>
                  <a:srgbClr val="000000"/>
                </a:solidFill>
                <a:ea typeface="Times New Roman"/>
                <a:cs typeface="Segoe UI"/>
              </a:rPr>
              <a:t>    // HTML that will be rendered if addEventListener is not available</a:t>
            </a:r>
          </a:p>
          <a:p>
            <a:pPr algn="just"/>
            <a:r>
              <a:rPr lang="he-IL" sz="2000" dirty="0">
                <a:solidFill>
                  <a:srgbClr val="000000"/>
                </a:solidFill>
                <a:ea typeface="Times New Roman"/>
                <a:cs typeface="Segoe UI"/>
              </a:rPr>
              <a:t>{</a:t>
            </a:r>
          </a:p>
        </p:txBody>
      </p:sp>
    </p:spTree>
    <p:extLst>
      <p:ext uri="{BB962C8B-B14F-4D97-AF65-F5344CB8AC3E}">
        <p14:creationId xmlns:p14="http://schemas.microsoft.com/office/powerpoint/2010/main" val="588857256"/>
      </p:ext>
    </p:extLst>
  </p:cSld>
  <p:clrMapOvr>
    <a:masterClrMapping/>
  </p:clrMapOvr>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182783" y="210456"/>
            <a:ext cx="8229600" cy="553998"/>
          </a:xfrm>
        </p:spPr>
        <p:txBody>
          <a:bodyPr/>
          <a:lstStyle/>
          <a:p>
            <a:r>
              <a:rPr lang="en-US" dirty="0"/>
              <a:t>Modernizr</a:t>
            </a:r>
          </a:p>
        </p:txBody>
      </p:sp>
      <p:sp>
        <p:nvSpPr>
          <p:cNvPr id="3" name="Text Placeholder 2"/>
          <p:cNvSpPr>
            <a:spLocks noGrp="1"/>
          </p:cNvSpPr>
          <p:nvPr>
            <p:ph type="body" sz="quarter" idx="16"/>
          </p:nvPr>
        </p:nvSpPr>
        <p:spPr>
          <a:xfrm>
            <a:off x="609600" y="1981200"/>
            <a:ext cx="8240713" cy="4473575"/>
          </a:xfrm>
        </p:spPr>
        <p:txBody>
          <a:bodyPr/>
          <a:lstStyle/>
          <a:p>
            <a:pPr marL="342900" indent="-342900">
              <a:lnSpc>
                <a:spcPts val="2000"/>
              </a:lnSpc>
              <a:spcBef>
                <a:spcPts val="1500"/>
              </a:spcBef>
              <a:spcAft>
                <a:spcPts val="0"/>
              </a:spcAft>
              <a:buClr>
                <a:srgbClr val="006699"/>
              </a:buClr>
              <a:buFont typeface="Symbol"/>
              <a:buChar char=""/>
            </a:pPr>
            <a:r>
              <a:rPr lang="en-US" sz="2000" dirty="0">
                <a:solidFill>
                  <a:srgbClr val="000000"/>
                </a:solidFill>
                <a:ea typeface="Times New Roman"/>
                <a:cs typeface="Times New Roman"/>
              </a:rPr>
              <a:t>A small JavaScript library</a:t>
            </a:r>
          </a:p>
          <a:p>
            <a:pPr marL="342900" indent="-342900">
              <a:lnSpc>
                <a:spcPts val="2000"/>
              </a:lnSpc>
              <a:spcBef>
                <a:spcPts val="1500"/>
              </a:spcBef>
              <a:spcAft>
                <a:spcPts val="0"/>
              </a:spcAft>
              <a:buClr>
                <a:srgbClr val="006699"/>
              </a:buClr>
              <a:buFont typeface="Symbol"/>
              <a:buChar char=""/>
            </a:pPr>
            <a:r>
              <a:rPr lang="en-US" sz="2000" dirty="0">
                <a:solidFill>
                  <a:srgbClr val="000000"/>
                </a:solidFill>
                <a:ea typeface="Times New Roman"/>
                <a:cs typeface="Times New Roman"/>
              </a:rPr>
              <a:t>Detects availability of HTML5 and CSS3 specifications and whether features are natively implemented in the browser</a:t>
            </a:r>
          </a:p>
          <a:p>
            <a:pPr marL="342900" indent="-342900">
              <a:lnSpc>
                <a:spcPts val="2000"/>
              </a:lnSpc>
              <a:spcBef>
                <a:spcPts val="1500"/>
              </a:spcBef>
              <a:spcAft>
                <a:spcPts val="600"/>
              </a:spcAft>
              <a:buClr>
                <a:srgbClr val="006699"/>
              </a:buClr>
              <a:buFont typeface="Symbol"/>
              <a:buChar char=""/>
            </a:pPr>
            <a:r>
              <a:rPr lang="en-US" sz="2000" dirty="0">
                <a:solidFill>
                  <a:srgbClr val="000000"/>
                </a:solidFill>
                <a:ea typeface="Times New Roman"/>
                <a:cs typeface="Times New Roman"/>
              </a:rPr>
              <a:t>Uses feature detection under the hood</a:t>
            </a:r>
          </a:p>
          <a:p>
            <a:endParaRPr lang="en-US" dirty="0"/>
          </a:p>
        </p:txBody>
      </p:sp>
      <p:sp>
        <p:nvSpPr>
          <p:cNvPr id="4" name="Rectangle 3"/>
          <p:cNvSpPr/>
          <p:nvPr/>
        </p:nvSpPr>
        <p:spPr>
          <a:xfrm>
            <a:off x="643429" y="3933614"/>
            <a:ext cx="7915991" cy="1015663"/>
          </a:xfrm>
          <a:prstGeom prst="rect">
            <a:avLst/>
          </a:prstGeom>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wrap="square">
            <a:spAutoFit/>
          </a:bodyPr>
          <a:lstStyle/>
          <a:p>
            <a:pPr algn="just"/>
            <a:r>
              <a:rPr lang="en-US" sz="2000" dirty="0">
                <a:solidFill>
                  <a:srgbClr val="000000"/>
                </a:solidFill>
                <a:ea typeface="Times New Roman"/>
                <a:cs typeface="Times New Roman"/>
              </a:rPr>
              <a:t>if (</a:t>
            </a:r>
            <a:r>
              <a:rPr lang="en-US" sz="2000" dirty="0" err="1">
                <a:solidFill>
                  <a:srgbClr val="000000"/>
                </a:solidFill>
                <a:ea typeface="Times New Roman"/>
                <a:cs typeface="Times New Roman"/>
              </a:rPr>
              <a:t>Modernizr.canvas</a:t>
            </a:r>
            <a:r>
              <a:rPr lang="en-US" sz="2000" dirty="0">
                <a:solidFill>
                  <a:srgbClr val="000000"/>
                </a:solidFill>
                <a:ea typeface="Times New Roman"/>
                <a:cs typeface="Times New Roman"/>
              </a:rPr>
              <a:t>) {</a:t>
            </a:r>
          </a:p>
          <a:p>
            <a:pPr algn="just"/>
            <a:r>
              <a:rPr lang="en-US" sz="2000" dirty="0">
                <a:solidFill>
                  <a:srgbClr val="000000"/>
                </a:solidFill>
                <a:ea typeface="Times New Roman"/>
                <a:cs typeface="Times New Roman"/>
              </a:rPr>
              <a:t>    // HTML that will be rendered if the Canvas element is available</a:t>
            </a:r>
          </a:p>
          <a:p>
            <a:pPr algn="just"/>
            <a:r>
              <a:rPr lang="en-US" sz="2000" dirty="0">
                <a:solidFill>
                  <a:srgbClr val="000000"/>
                </a:solidFill>
                <a:ea typeface="Times New Roman"/>
                <a:cs typeface="Times New Roman"/>
              </a:rPr>
              <a:t>}</a:t>
            </a:r>
            <a:endParaRPr lang="he-IL" sz="2000" dirty="0">
              <a:solidFill>
                <a:srgbClr val="000000"/>
              </a:solidFill>
              <a:ea typeface="Times New Roman"/>
              <a:cs typeface="Times New Roman"/>
            </a:endParaRPr>
          </a:p>
        </p:txBody>
      </p:sp>
    </p:spTree>
    <p:extLst>
      <p:ext uri="{BB962C8B-B14F-4D97-AF65-F5344CB8AC3E}">
        <p14:creationId xmlns:p14="http://schemas.microsoft.com/office/powerpoint/2010/main" val="2941799960"/>
      </p:ext>
    </p:extLst>
  </p:cSld>
  <p:clrMapOvr>
    <a:masterClrMapping/>
  </p:clrMapOvr>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199112" y="210456"/>
            <a:ext cx="8229600" cy="553998"/>
          </a:xfrm>
        </p:spPr>
        <p:txBody>
          <a:bodyPr/>
          <a:lstStyle/>
          <a:p>
            <a:r>
              <a:rPr lang="en-US" dirty="0" smtClean="0"/>
              <a:t>Summary</a:t>
            </a:r>
            <a:endParaRPr lang="en-US" dirty="0"/>
          </a:p>
        </p:txBody>
      </p:sp>
      <p:sp>
        <p:nvSpPr>
          <p:cNvPr id="3" name="Text Placeholder 2"/>
          <p:cNvSpPr>
            <a:spLocks noGrp="1"/>
          </p:cNvSpPr>
          <p:nvPr>
            <p:ph type="body" sz="quarter" idx="16"/>
          </p:nvPr>
        </p:nvSpPr>
        <p:spPr>
          <a:xfrm>
            <a:off x="609600" y="2209800"/>
            <a:ext cx="8240713" cy="4473575"/>
          </a:xfrm>
        </p:spPr>
        <p:txBody>
          <a:bodyPr/>
          <a:lstStyle/>
          <a:p>
            <a:r>
              <a:rPr lang="en-US" dirty="0"/>
              <a:t>Describe the new HTML5 input types.</a:t>
            </a:r>
          </a:p>
          <a:p>
            <a:r>
              <a:rPr lang="en-US" dirty="0" smtClean="0"/>
              <a:t> </a:t>
            </a:r>
            <a:r>
              <a:rPr lang="en-US" dirty="0"/>
              <a:t>Apply date pickers on webpages.</a:t>
            </a:r>
          </a:p>
          <a:p>
            <a:r>
              <a:rPr lang="en-US" dirty="0" smtClean="0"/>
              <a:t>Use </a:t>
            </a:r>
            <a:r>
              <a:rPr lang="en-US" dirty="0"/>
              <a:t>the new text box types on webpages.</a:t>
            </a:r>
          </a:p>
          <a:p>
            <a:r>
              <a:rPr lang="en-US" dirty="0" smtClean="0"/>
              <a:t>Use </a:t>
            </a:r>
            <a:r>
              <a:rPr lang="en-US" dirty="0"/>
              <a:t>the new interactive text box types on webpages.</a:t>
            </a:r>
          </a:p>
        </p:txBody>
      </p:sp>
    </p:spTree>
    <p:extLst>
      <p:ext uri="{BB962C8B-B14F-4D97-AF65-F5344CB8AC3E}">
        <p14:creationId xmlns:p14="http://schemas.microsoft.com/office/powerpoint/2010/main" val="117497220"/>
      </p:ext>
    </p:extLst>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p:cNvSpPr>
            <a:spLocks noGrp="1"/>
          </p:cNvSpPr>
          <p:nvPr>
            <p:ph type="subTitle" idx="1"/>
          </p:nvPr>
        </p:nvSpPr>
        <p:spPr/>
        <p:txBody>
          <a:bodyPr/>
          <a:lstStyle/>
          <a:p>
            <a:r>
              <a:rPr lang="en-IN" dirty="0" smtClean="0"/>
              <a:t>Before Web Workers</a:t>
            </a:r>
            <a:endParaRPr lang="en-IN"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000" y="457200"/>
            <a:ext cx="6739139" cy="5079009"/>
          </a:xfrm>
          <a:prstGeom prst="rect">
            <a:avLst/>
          </a:prstGeom>
        </p:spPr>
      </p:pic>
    </p:spTree>
    <p:extLst>
      <p:ext uri="{BB962C8B-B14F-4D97-AF65-F5344CB8AC3E}">
        <p14:creationId xmlns:p14="http://schemas.microsoft.com/office/powerpoint/2010/main" val="37308036"/>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IN" dirty="0" smtClean="0"/>
              <a:t>Web Workers</a:t>
            </a:r>
            <a:endParaRPr lang="en-IN" dirty="0"/>
          </a:p>
        </p:txBody>
      </p:sp>
      <p:sp>
        <p:nvSpPr>
          <p:cNvPr id="3" name="Text Placeholder 2"/>
          <p:cNvSpPr>
            <a:spLocks noGrp="1"/>
          </p:cNvSpPr>
          <p:nvPr>
            <p:ph type="body" sz="quarter" idx="16"/>
          </p:nvPr>
        </p:nvSpPr>
        <p:spPr>
          <a:xfrm>
            <a:off x="460376" y="1905000"/>
            <a:ext cx="8240713" cy="4473575"/>
          </a:xfrm>
        </p:spPr>
        <p:txBody>
          <a:bodyPr/>
          <a:lstStyle/>
          <a:p>
            <a:r>
              <a:rPr lang="en-IN" dirty="0"/>
              <a:t>When executing scripts in an HTML page, the page becomes unresponsive until the script is finished.</a:t>
            </a:r>
          </a:p>
          <a:p>
            <a:r>
              <a:rPr lang="en-IN" dirty="0"/>
              <a:t>A web worker is a JavaScript that runs in the background, independently of other scripts, without affecting the performance of the page. </a:t>
            </a:r>
            <a:endParaRPr lang="en-IN" dirty="0" smtClean="0"/>
          </a:p>
          <a:p>
            <a:r>
              <a:rPr lang="en-IN" dirty="0" smtClean="0"/>
              <a:t>You </a:t>
            </a:r>
            <a:r>
              <a:rPr lang="en-IN" dirty="0"/>
              <a:t>can continue to do whatever you want: clicking, selecting things, etc., while the web worker runs in the background.</a:t>
            </a:r>
          </a:p>
          <a:p>
            <a:endParaRPr lang="en-IN" dirty="0"/>
          </a:p>
        </p:txBody>
      </p:sp>
    </p:spTree>
    <p:extLst>
      <p:ext uri="{BB962C8B-B14F-4D97-AF65-F5344CB8AC3E}">
        <p14:creationId xmlns:p14="http://schemas.microsoft.com/office/powerpoint/2010/main" val="1589360762"/>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IN" b="1" dirty="0"/>
              <a:t>Web Workers for which scenarios?</a:t>
            </a:r>
            <a:endParaRPr lang="en-IN" dirty="0"/>
          </a:p>
        </p:txBody>
      </p:sp>
      <p:sp>
        <p:nvSpPr>
          <p:cNvPr id="5" name="Content Placeholder 4"/>
          <p:cNvSpPr>
            <a:spLocks noGrp="1"/>
          </p:cNvSpPr>
          <p:nvPr>
            <p:ph sz="quarter" idx="1"/>
          </p:nvPr>
        </p:nvSpPr>
        <p:spPr/>
        <p:txBody>
          <a:bodyPr>
            <a:normAutofit fontScale="92500" lnSpcReduction="10000"/>
          </a:bodyPr>
          <a:lstStyle/>
          <a:p>
            <a:r>
              <a:rPr lang="en-IN" b="1" dirty="0"/>
              <a:t>image processing</a:t>
            </a:r>
            <a:r>
              <a:rPr lang="en-IN" dirty="0"/>
              <a:t> by using the data extracted from the &lt;canvas&gt; or the &lt;video&gt; elements. You can divide the image into several zones and push them to the different Workers that will work in parallel. You’ll then benefit from the new generation of multi-cores CPUs. The more you have, the faster you’ll go.</a:t>
            </a:r>
          </a:p>
          <a:p>
            <a:r>
              <a:rPr lang="en-IN" b="1" dirty="0"/>
              <a:t>big amount of data</a:t>
            </a:r>
            <a:r>
              <a:rPr lang="en-IN" dirty="0"/>
              <a:t> retrieved that you need to parse after an </a:t>
            </a:r>
            <a:r>
              <a:rPr lang="en-IN" dirty="0" err="1"/>
              <a:t>XMLHTTPRequest</a:t>
            </a:r>
            <a:r>
              <a:rPr lang="en-IN" dirty="0"/>
              <a:t> call. If the time needed to process this data is important, you’d better do it in background inside a Web Worker to avoid freezing the UI Thread. You’ll then keep a reactive application</a:t>
            </a:r>
            <a:r>
              <a:rPr lang="en-IN" dirty="0" smtClean="0"/>
              <a:t>.</a:t>
            </a:r>
            <a:endParaRPr lang="en-IN" dirty="0"/>
          </a:p>
        </p:txBody>
      </p:sp>
    </p:spTree>
    <p:extLst>
      <p:ext uri="{BB962C8B-B14F-4D97-AF65-F5344CB8AC3E}">
        <p14:creationId xmlns:p14="http://schemas.microsoft.com/office/powerpoint/2010/main" val="3721839841"/>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IN" b="1" dirty="0"/>
              <a:t>Web Workers for which scenarios?</a:t>
            </a:r>
            <a:endParaRPr lang="en-IN" dirty="0"/>
          </a:p>
        </p:txBody>
      </p:sp>
      <p:sp>
        <p:nvSpPr>
          <p:cNvPr id="5" name="Content Placeholder 4"/>
          <p:cNvSpPr>
            <a:spLocks noGrp="1"/>
          </p:cNvSpPr>
          <p:nvPr>
            <p:ph sz="quarter" idx="1"/>
          </p:nvPr>
        </p:nvSpPr>
        <p:spPr/>
        <p:txBody>
          <a:bodyPr>
            <a:normAutofit fontScale="92500" lnSpcReduction="20000"/>
          </a:bodyPr>
          <a:lstStyle/>
          <a:p>
            <a:r>
              <a:rPr lang="en-IN" b="1" dirty="0"/>
              <a:t>background text analysis</a:t>
            </a:r>
            <a:r>
              <a:rPr lang="en-IN" dirty="0"/>
              <a:t>: as we have potentially more CPU time available when using the Web Workers, we can now think about new scenarios in JavaScript. For instance, we could imagine parsing in real-time what the user is currently typing without impacting the UI experience. Think about an application like Word (of our Office Web Apps suite) leveraging such possibility: background search in dictionaries to help the user while typing, automatic correction, etc.</a:t>
            </a:r>
          </a:p>
          <a:p>
            <a:r>
              <a:rPr lang="en-IN" b="1" dirty="0"/>
              <a:t>concurrent requests against a local database</a:t>
            </a:r>
            <a:r>
              <a:rPr lang="en-IN" dirty="0"/>
              <a:t>. </a:t>
            </a:r>
            <a:r>
              <a:rPr lang="en-IN" dirty="0" err="1"/>
              <a:t>IndexDB</a:t>
            </a:r>
            <a:r>
              <a:rPr lang="en-IN" dirty="0"/>
              <a:t> will allow what the Local Storage can’t offer us: a thread-safe storage environment for our Web Workers.</a:t>
            </a:r>
          </a:p>
          <a:p>
            <a:endParaRPr lang="en-IN" dirty="0"/>
          </a:p>
        </p:txBody>
      </p:sp>
    </p:spTree>
    <p:extLst>
      <p:ext uri="{BB962C8B-B14F-4D97-AF65-F5344CB8AC3E}">
        <p14:creationId xmlns:p14="http://schemas.microsoft.com/office/powerpoint/2010/main" val="4075873573"/>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IN" dirty="0"/>
              <a:t>Types of Web Workers</a:t>
            </a:r>
          </a:p>
        </p:txBody>
      </p:sp>
      <p:sp>
        <p:nvSpPr>
          <p:cNvPr id="3" name="Text Placeholder 2"/>
          <p:cNvSpPr>
            <a:spLocks noGrp="1"/>
          </p:cNvSpPr>
          <p:nvPr>
            <p:ph type="body" sz="quarter" idx="16"/>
          </p:nvPr>
        </p:nvSpPr>
        <p:spPr>
          <a:xfrm>
            <a:off x="460376" y="1905000"/>
            <a:ext cx="8240713" cy="4473575"/>
          </a:xfrm>
        </p:spPr>
        <p:txBody>
          <a:bodyPr>
            <a:normAutofit/>
          </a:bodyPr>
          <a:lstStyle/>
          <a:p>
            <a:r>
              <a:rPr lang="en-IN" sz="2800" dirty="0"/>
              <a:t>Dedicated Workers </a:t>
            </a:r>
            <a:endParaRPr lang="en-IN" sz="2800" dirty="0" smtClean="0"/>
          </a:p>
          <a:p>
            <a:r>
              <a:rPr lang="en-IN" sz="2800" dirty="0" smtClean="0"/>
              <a:t>Shared </a:t>
            </a:r>
            <a:r>
              <a:rPr lang="en-IN" sz="2800" dirty="0"/>
              <a:t>Workers</a:t>
            </a:r>
          </a:p>
        </p:txBody>
      </p:sp>
    </p:spTree>
    <p:extLst>
      <p:ext uri="{BB962C8B-B14F-4D97-AF65-F5344CB8AC3E}">
        <p14:creationId xmlns:p14="http://schemas.microsoft.com/office/powerpoint/2010/main" val="3715914667"/>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IN" dirty="0"/>
              <a:t>Types of Web Workers</a:t>
            </a:r>
          </a:p>
        </p:txBody>
      </p:sp>
      <p:sp>
        <p:nvSpPr>
          <p:cNvPr id="3" name="Text Placeholder 2"/>
          <p:cNvSpPr>
            <a:spLocks noGrp="1"/>
          </p:cNvSpPr>
          <p:nvPr>
            <p:ph type="body" sz="quarter" idx="16"/>
          </p:nvPr>
        </p:nvSpPr>
        <p:spPr>
          <a:xfrm>
            <a:off x="460376" y="1905000"/>
            <a:ext cx="8240713" cy="4473575"/>
          </a:xfrm>
        </p:spPr>
        <p:txBody>
          <a:bodyPr>
            <a:normAutofit/>
          </a:bodyPr>
          <a:lstStyle/>
          <a:p>
            <a:r>
              <a:rPr lang="en-IN" sz="2800" dirty="0"/>
              <a:t>Dedicated Workers </a:t>
            </a:r>
            <a:endParaRPr lang="en-IN" sz="2800" dirty="0" smtClean="0"/>
          </a:p>
          <a:p>
            <a:r>
              <a:rPr lang="en-IN" sz="2800" dirty="0"/>
              <a:t>A dedicated worker is accessible from the parent script that created it </a:t>
            </a:r>
          </a:p>
          <a:p>
            <a:r>
              <a:rPr lang="en-IN" sz="2800" dirty="0"/>
              <a:t>Wide browser support: All </a:t>
            </a:r>
          </a:p>
          <a:p>
            <a:r>
              <a:rPr lang="en-IN" sz="2800" dirty="0"/>
              <a:t>It is simply tied to its main connection </a:t>
            </a:r>
          </a:p>
          <a:p>
            <a:pPr marL="0" indent="0" algn="l">
              <a:buNone/>
            </a:pPr>
            <a:r>
              <a:rPr lang="en-IN" sz="2800" dirty="0"/>
              <a:t/>
            </a:r>
            <a:br>
              <a:rPr lang="en-IN" sz="2800" dirty="0"/>
            </a:br>
            <a:endParaRPr lang="en-IN" sz="2800" dirty="0"/>
          </a:p>
        </p:txBody>
      </p:sp>
    </p:spTree>
    <p:extLst>
      <p:ext uri="{BB962C8B-B14F-4D97-AF65-F5344CB8AC3E}">
        <p14:creationId xmlns:p14="http://schemas.microsoft.com/office/powerpoint/2010/main" val="15081850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A Plugin–Free Paradigm</a:t>
            </a:r>
          </a:p>
        </p:txBody>
      </p:sp>
      <p:sp>
        <p:nvSpPr>
          <p:cNvPr id="3" name="Content Placeholder 2"/>
          <p:cNvSpPr>
            <a:spLocks noGrp="1"/>
          </p:cNvSpPr>
          <p:nvPr>
            <p:ph sz="quarter" idx="1"/>
          </p:nvPr>
        </p:nvSpPr>
        <p:spPr/>
        <p:txBody>
          <a:bodyPr/>
          <a:lstStyle/>
          <a:p>
            <a:r>
              <a:rPr lang="en-IN" dirty="0"/>
              <a:t>HTML5 provides native support for many features that used to be possible only with plugins or </a:t>
            </a:r>
            <a:r>
              <a:rPr lang="en-IN" dirty="0" smtClean="0"/>
              <a:t>complex hacks </a:t>
            </a:r>
            <a:r>
              <a:rPr lang="en-IN" dirty="0"/>
              <a:t>(a native drawing API, native video, native sockets, and so on).</a:t>
            </a:r>
          </a:p>
        </p:txBody>
      </p:sp>
    </p:spTree>
    <p:extLst>
      <p:ext uri="{BB962C8B-B14F-4D97-AF65-F5344CB8AC3E}">
        <p14:creationId xmlns:p14="http://schemas.microsoft.com/office/powerpoint/2010/main" val="1414326257"/>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IN" dirty="0"/>
              <a:t>Types of Web Workers</a:t>
            </a:r>
          </a:p>
        </p:txBody>
      </p:sp>
      <p:sp>
        <p:nvSpPr>
          <p:cNvPr id="3" name="Text Placeholder 2"/>
          <p:cNvSpPr>
            <a:spLocks noGrp="1"/>
          </p:cNvSpPr>
          <p:nvPr>
            <p:ph type="body" sz="quarter" idx="16"/>
          </p:nvPr>
        </p:nvSpPr>
        <p:spPr>
          <a:xfrm>
            <a:off x="460376" y="1905000"/>
            <a:ext cx="8240713" cy="4473575"/>
          </a:xfrm>
        </p:spPr>
        <p:txBody>
          <a:bodyPr>
            <a:normAutofit/>
          </a:bodyPr>
          <a:lstStyle/>
          <a:p>
            <a:r>
              <a:rPr lang="en-IN" sz="2800" dirty="0" smtClean="0"/>
              <a:t>Shared </a:t>
            </a:r>
            <a:r>
              <a:rPr lang="en-IN" sz="2800" dirty="0"/>
              <a:t>Workers </a:t>
            </a:r>
            <a:endParaRPr lang="en-IN" sz="2800" dirty="0" smtClean="0"/>
          </a:p>
          <a:p>
            <a:r>
              <a:rPr lang="en-IN" sz="2800" dirty="0"/>
              <a:t>A shared worker can be accessed from any script of the same origin. </a:t>
            </a:r>
          </a:p>
          <a:p>
            <a:r>
              <a:rPr lang="en-IN" sz="2800" dirty="0"/>
              <a:t>Limited browser support: Chrome 4.0+, Safari 5.0+ and Opera 10.6+. </a:t>
            </a:r>
          </a:p>
          <a:p>
            <a:r>
              <a:rPr lang="en-IN" sz="2800" dirty="0"/>
              <a:t>It can work with multiple connections. </a:t>
            </a:r>
          </a:p>
        </p:txBody>
      </p:sp>
    </p:spTree>
    <p:extLst>
      <p:ext uri="{BB962C8B-B14F-4D97-AF65-F5344CB8AC3E}">
        <p14:creationId xmlns:p14="http://schemas.microsoft.com/office/powerpoint/2010/main" val="2331267680"/>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b="1" dirty="0" smtClean="0"/>
              <a:t>CSS FUNDAMENTALS FOR ADVANCED USE</a:t>
            </a:r>
            <a:endParaRPr lang="en-US" dirty="0"/>
          </a:p>
        </p:txBody>
      </p:sp>
      <p:sp>
        <p:nvSpPr>
          <p:cNvPr id="3" name="Content Placeholder 2"/>
          <p:cNvSpPr>
            <a:spLocks noGrp="1"/>
          </p:cNvSpPr>
          <p:nvPr>
            <p:ph sz="quarter" idx="1"/>
          </p:nvPr>
        </p:nvSpPr>
        <p:spPr/>
        <p:txBody>
          <a:bodyPr/>
          <a:lstStyle/>
          <a:p>
            <a:r>
              <a:rPr lang="en-US" dirty="0" smtClean="0"/>
              <a:t>A CSS (cascading style sheet) file allows you to separate your web sites (X)HTML content from it's style. </a:t>
            </a:r>
          </a:p>
          <a:p>
            <a:r>
              <a:rPr lang="en-US" dirty="0" smtClean="0"/>
              <a:t>As always you use your (X)HTML file to arrange the content, but all of the presentation (fonts, colors, background, borders, text formatting, link effects &amp; so on...) are accomplished within a CSS.</a:t>
            </a:r>
            <a:endParaRPr lang="en-US" dirty="0"/>
          </a:p>
        </p:txBody>
      </p:sp>
    </p:spTree>
    <p:extLst>
      <p:ext uri="{BB962C8B-B14F-4D97-AF65-F5344CB8AC3E}">
        <p14:creationId xmlns:p14="http://schemas.microsoft.com/office/powerpoint/2010/main" val="1257290581"/>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Internal </a:t>
            </a:r>
            <a:r>
              <a:rPr lang="en-US" b="1" dirty="0" err="1" smtClean="0"/>
              <a:t>Stylesheet</a:t>
            </a:r>
            <a:endParaRPr lang="en-US" dirty="0"/>
          </a:p>
        </p:txBody>
      </p:sp>
      <p:sp>
        <p:nvSpPr>
          <p:cNvPr id="3" name="Content Placeholder 2"/>
          <p:cNvSpPr>
            <a:spLocks noGrp="1"/>
          </p:cNvSpPr>
          <p:nvPr>
            <p:ph sz="quarter" idx="1"/>
          </p:nvPr>
        </p:nvSpPr>
        <p:spPr/>
        <p:txBody>
          <a:bodyPr/>
          <a:lstStyle/>
          <a:p>
            <a:pPr>
              <a:buNone/>
            </a:pPr>
            <a:r>
              <a:rPr lang="en-US" dirty="0" smtClean="0"/>
              <a:t>&lt;head&gt;</a:t>
            </a:r>
          </a:p>
          <a:p>
            <a:pPr>
              <a:buNone/>
            </a:pPr>
            <a:r>
              <a:rPr lang="en-US" dirty="0" smtClean="0"/>
              <a:t>&lt;title&gt;&lt;title&gt;</a:t>
            </a:r>
          </a:p>
          <a:p>
            <a:pPr>
              <a:buNone/>
            </a:pPr>
            <a:r>
              <a:rPr lang="en-US" dirty="0" smtClean="0"/>
              <a:t>&lt;style type="text/</a:t>
            </a:r>
            <a:r>
              <a:rPr lang="en-US" dirty="0" err="1" smtClean="0"/>
              <a:t>css</a:t>
            </a:r>
            <a:r>
              <a:rPr lang="en-US" dirty="0" smtClean="0"/>
              <a:t>"&gt;</a:t>
            </a:r>
          </a:p>
          <a:p>
            <a:pPr>
              <a:buNone/>
            </a:pPr>
            <a:r>
              <a:rPr lang="en-US" i="1" dirty="0" smtClean="0"/>
              <a:t>CSS Content Goes Here</a:t>
            </a:r>
          </a:p>
          <a:p>
            <a:pPr>
              <a:buNone/>
            </a:pPr>
            <a:r>
              <a:rPr lang="en-US" dirty="0" smtClean="0"/>
              <a:t>&lt;/style&gt;</a:t>
            </a:r>
          </a:p>
          <a:p>
            <a:pPr>
              <a:buNone/>
            </a:pPr>
            <a:r>
              <a:rPr lang="en-US" dirty="0" smtClean="0"/>
              <a:t>&lt;/head&gt;</a:t>
            </a:r>
          </a:p>
          <a:p>
            <a:pPr>
              <a:buNone/>
            </a:pPr>
            <a:r>
              <a:rPr lang="en-US" dirty="0" smtClean="0"/>
              <a:t>&lt;body&gt;</a:t>
            </a:r>
            <a:endParaRPr lang="en-US" dirty="0"/>
          </a:p>
        </p:txBody>
      </p:sp>
    </p:spTree>
    <p:extLst>
      <p:ext uri="{BB962C8B-B14F-4D97-AF65-F5344CB8AC3E}">
        <p14:creationId xmlns:p14="http://schemas.microsoft.com/office/powerpoint/2010/main" val="2551030403"/>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t>External style sheets</a:t>
            </a:r>
            <a:endParaRPr lang="en-US" dirty="0"/>
          </a:p>
        </p:txBody>
      </p:sp>
      <p:sp>
        <p:nvSpPr>
          <p:cNvPr id="5" name="Content Placeholder 4"/>
          <p:cNvSpPr>
            <a:spLocks noGrp="1"/>
          </p:cNvSpPr>
          <p:nvPr>
            <p:ph sz="quarter" idx="1"/>
          </p:nvPr>
        </p:nvSpPr>
        <p:spPr>
          <a:xfrm>
            <a:off x="612648" y="3048000"/>
            <a:ext cx="8153400" cy="3048000"/>
          </a:xfrm>
        </p:spPr>
        <p:txBody>
          <a:bodyPr/>
          <a:lstStyle/>
          <a:p>
            <a:pPr>
              <a:buNone/>
            </a:pPr>
            <a:r>
              <a:rPr lang="en-US" dirty="0" smtClean="0"/>
              <a:t>Here are a few reasons this is better.</a:t>
            </a:r>
          </a:p>
          <a:p>
            <a:r>
              <a:rPr lang="en-US" dirty="0" smtClean="0"/>
              <a:t>Easier Maintenance</a:t>
            </a:r>
          </a:p>
          <a:p>
            <a:r>
              <a:rPr lang="en-US" dirty="0" smtClean="0"/>
              <a:t>Reduced File Size</a:t>
            </a:r>
          </a:p>
          <a:p>
            <a:r>
              <a:rPr lang="en-US" dirty="0" smtClean="0"/>
              <a:t>Reduced Bandwidth</a:t>
            </a:r>
          </a:p>
          <a:p>
            <a:r>
              <a:rPr lang="en-US" dirty="0" smtClean="0"/>
              <a:t>Improved Flexibility</a:t>
            </a:r>
            <a:endParaRPr lang="en-US" dirty="0"/>
          </a:p>
        </p:txBody>
      </p:sp>
      <p:pic>
        <p:nvPicPr>
          <p:cNvPr id="2050" name="Picture 2"/>
          <p:cNvPicPr>
            <a:picLocks noChangeAspect="1" noChangeArrowheads="1"/>
          </p:cNvPicPr>
          <p:nvPr/>
        </p:nvPicPr>
        <p:blipFill>
          <a:blip r:embed="rId2" cstate="print"/>
          <a:srcRect/>
          <a:stretch>
            <a:fillRect/>
          </a:stretch>
        </p:blipFill>
        <p:spPr bwMode="auto">
          <a:xfrm>
            <a:off x="381000" y="1981200"/>
            <a:ext cx="8534400" cy="533400"/>
          </a:xfrm>
          <a:prstGeom prst="rect">
            <a:avLst/>
          </a:prstGeom>
          <a:noFill/>
          <a:ln w="9525">
            <a:noFill/>
            <a:miter lim="800000"/>
            <a:headEnd/>
            <a:tailEnd/>
          </a:ln>
        </p:spPr>
      </p:pic>
    </p:spTree>
    <p:extLst>
      <p:ext uri="{BB962C8B-B14F-4D97-AF65-F5344CB8AC3E}">
        <p14:creationId xmlns:p14="http://schemas.microsoft.com/office/powerpoint/2010/main" val="3089119024"/>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CSS Syntax</a:t>
            </a:r>
            <a:endParaRPr lang="en-US" dirty="0"/>
          </a:p>
        </p:txBody>
      </p:sp>
      <p:pic>
        <p:nvPicPr>
          <p:cNvPr id="1026" name="Picture 2" descr="CSS selector"/>
          <p:cNvPicPr>
            <a:picLocks noChangeAspect="1" noChangeArrowheads="1"/>
          </p:cNvPicPr>
          <p:nvPr/>
        </p:nvPicPr>
        <p:blipFill>
          <a:blip r:embed="rId2" cstate="print"/>
          <a:srcRect/>
          <a:stretch>
            <a:fillRect/>
          </a:stretch>
        </p:blipFill>
        <p:spPr bwMode="auto">
          <a:xfrm>
            <a:off x="838200" y="2590800"/>
            <a:ext cx="7970184" cy="1666875"/>
          </a:xfrm>
          <a:prstGeom prst="rect">
            <a:avLst/>
          </a:prstGeom>
          <a:noFill/>
        </p:spPr>
      </p:pic>
    </p:spTree>
    <p:extLst>
      <p:ext uri="{BB962C8B-B14F-4D97-AF65-F5344CB8AC3E}">
        <p14:creationId xmlns:p14="http://schemas.microsoft.com/office/powerpoint/2010/main" val="1627846186"/>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CSS Syntax</a:t>
            </a:r>
            <a:endParaRPr lang="en-US" dirty="0"/>
          </a:p>
        </p:txBody>
      </p:sp>
      <p:sp>
        <p:nvSpPr>
          <p:cNvPr id="3" name="Content Placeholder 2"/>
          <p:cNvSpPr>
            <a:spLocks noGrp="1"/>
          </p:cNvSpPr>
          <p:nvPr>
            <p:ph sz="quarter" idx="1"/>
          </p:nvPr>
        </p:nvSpPr>
        <p:spPr/>
        <p:txBody>
          <a:bodyPr>
            <a:normAutofit fontScale="77500" lnSpcReduction="20000"/>
          </a:bodyPr>
          <a:lstStyle/>
          <a:p>
            <a:r>
              <a:rPr lang="en-US" dirty="0" smtClean="0"/>
              <a:t>selector { property: value }</a:t>
            </a:r>
          </a:p>
          <a:p>
            <a:endParaRPr lang="en-US" dirty="0" smtClean="0"/>
          </a:p>
          <a:p>
            <a:pPr>
              <a:buNone/>
            </a:pPr>
            <a:r>
              <a:rPr lang="en-US" dirty="0" smtClean="0"/>
              <a:t>body {</a:t>
            </a:r>
          </a:p>
          <a:p>
            <a:pPr>
              <a:buNone/>
            </a:pPr>
            <a:r>
              <a:rPr lang="en-US" dirty="0" smtClean="0"/>
              <a:t>background: #</a:t>
            </a:r>
            <a:r>
              <a:rPr lang="en-US" dirty="0" err="1" smtClean="0"/>
              <a:t>eeeeee</a:t>
            </a:r>
            <a:r>
              <a:rPr lang="en-US" dirty="0" smtClean="0"/>
              <a:t>;</a:t>
            </a:r>
          </a:p>
          <a:p>
            <a:pPr>
              <a:buNone/>
            </a:pPr>
            <a:r>
              <a:rPr lang="en-US" dirty="0" smtClean="0"/>
              <a:t>font-family: "Trebuchet MS", Verdana, Arial, serif;</a:t>
            </a:r>
          </a:p>
          <a:p>
            <a:pPr>
              <a:buNone/>
            </a:pPr>
            <a:r>
              <a:rPr lang="en-US" dirty="0" smtClean="0"/>
              <a:t>}</a:t>
            </a:r>
          </a:p>
          <a:p>
            <a:pPr>
              <a:buNone/>
            </a:pPr>
            <a:endParaRPr lang="en-US" dirty="0" smtClean="0"/>
          </a:p>
          <a:p>
            <a:pPr>
              <a:buNone/>
            </a:pPr>
            <a:r>
              <a:rPr lang="en-US" dirty="0" smtClean="0"/>
              <a:t>p</a:t>
            </a:r>
            <a:br>
              <a:rPr lang="en-US" dirty="0" smtClean="0"/>
            </a:br>
            <a:r>
              <a:rPr lang="en-US" dirty="0" smtClean="0"/>
              <a:t>{</a:t>
            </a:r>
            <a:br>
              <a:rPr lang="en-US" dirty="0" smtClean="0"/>
            </a:br>
            <a:r>
              <a:rPr lang="en-US" dirty="0" err="1" smtClean="0"/>
              <a:t>color:red</a:t>
            </a:r>
            <a:r>
              <a:rPr lang="en-US" dirty="0" smtClean="0"/>
              <a:t>;</a:t>
            </a:r>
            <a:br>
              <a:rPr lang="en-US" dirty="0" smtClean="0"/>
            </a:br>
            <a:r>
              <a:rPr lang="en-US" dirty="0" smtClean="0"/>
              <a:t>/*This is another comment*/</a:t>
            </a:r>
            <a:br>
              <a:rPr lang="en-US" dirty="0" smtClean="0"/>
            </a:br>
            <a:r>
              <a:rPr lang="en-US" dirty="0" smtClean="0"/>
              <a:t>text-</a:t>
            </a:r>
            <a:r>
              <a:rPr lang="en-US" dirty="0" err="1" smtClean="0"/>
              <a:t>align:center</a:t>
            </a:r>
            <a:r>
              <a:rPr lang="en-US" dirty="0" smtClean="0"/>
              <a:t>;</a:t>
            </a:r>
            <a:br>
              <a:rPr lang="en-US" dirty="0" smtClean="0"/>
            </a:br>
            <a:r>
              <a:rPr lang="en-US" dirty="0" smtClean="0"/>
              <a:t>} </a:t>
            </a:r>
            <a:endParaRPr lang="en-US" dirty="0"/>
          </a:p>
        </p:txBody>
      </p:sp>
    </p:spTree>
    <p:extLst>
      <p:ext uri="{BB962C8B-B14F-4D97-AF65-F5344CB8AC3E}">
        <p14:creationId xmlns:p14="http://schemas.microsoft.com/office/powerpoint/2010/main" val="3566576738"/>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Understanding Style Sheets</a:t>
            </a:r>
            <a:endParaRPr lang="en-US" dirty="0"/>
          </a:p>
        </p:txBody>
      </p:sp>
      <p:pic>
        <p:nvPicPr>
          <p:cNvPr id="3074" name="Picture 2"/>
          <p:cNvPicPr>
            <a:picLocks noChangeAspect="1" noChangeArrowheads="1"/>
          </p:cNvPicPr>
          <p:nvPr/>
        </p:nvPicPr>
        <p:blipFill>
          <a:blip r:embed="rId2" cstate="print"/>
          <a:srcRect/>
          <a:stretch>
            <a:fillRect/>
          </a:stretch>
        </p:blipFill>
        <p:spPr bwMode="auto">
          <a:xfrm>
            <a:off x="1143000" y="2362200"/>
            <a:ext cx="7015738" cy="2667000"/>
          </a:xfrm>
          <a:prstGeom prst="rect">
            <a:avLst/>
          </a:prstGeom>
          <a:noFill/>
          <a:ln w="9525">
            <a:noFill/>
            <a:miter lim="800000"/>
            <a:headEnd/>
            <a:tailEnd/>
          </a:ln>
        </p:spPr>
      </p:pic>
    </p:spTree>
    <p:extLst>
      <p:ext uri="{BB962C8B-B14F-4D97-AF65-F5344CB8AC3E}">
        <p14:creationId xmlns:p14="http://schemas.microsoft.com/office/powerpoint/2010/main" val="1527162134"/>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CSS Selectors</a:t>
            </a:r>
            <a:endParaRPr lang="en-US" dirty="0"/>
          </a:p>
        </p:txBody>
      </p:sp>
      <p:sp>
        <p:nvSpPr>
          <p:cNvPr id="3" name="Content Placeholder 2"/>
          <p:cNvSpPr>
            <a:spLocks noGrp="1"/>
          </p:cNvSpPr>
          <p:nvPr>
            <p:ph sz="quarter" idx="1"/>
          </p:nvPr>
        </p:nvSpPr>
        <p:spPr/>
        <p:txBody>
          <a:bodyPr>
            <a:normAutofit fontScale="92500" lnSpcReduction="20000"/>
          </a:bodyPr>
          <a:lstStyle/>
          <a:p>
            <a:r>
              <a:rPr lang="en-US" dirty="0" smtClean="0"/>
              <a:t>Element Selector</a:t>
            </a:r>
          </a:p>
          <a:p>
            <a:r>
              <a:rPr lang="en-US" dirty="0" smtClean="0"/>
              <a:t>p</a:t>
            </a:r>
            <a:br>
              <a:rPr lang="en-US" dirty="0" smtClean="0"/>
            </a:br>
            <a:r>
              <a:rPr lang="en-US" dirty="0" smtClean="0"/>
              <a:t>{</a:t>
            </a:r>
            <a:br>
              <a:rPr lang="en-US" dirty="0" smtClean="0"/>
            </a:br>
            <a:r>
              <a:rPr lang="en-US" dirty="0" smtClean="0"/>
              <a:t>text-</a:t>
            </a:r>
            <a:r>
              <a:rPr lang="en-US" dirty="0" err="1" smtClean="0"/>
              <a:t>align:center</a:t>
            </a:r>
            <a:r>
              <a:rPr lang="en-US" dirty="0" smtClean="0"/>
              <a:t>;</a:t>
            </a:r>
            <a:br>
              <a:rPr lang="en-US" dirty="0" smtClean="0"/>
            </a:br>
            <a:r>
              <a:rPr lang="en-US" dirty="0" err="1" smtClean="0"/>
              <a:t>color:red</a:t>
            </a:r>
            <a:r>
              <a:rPr lang="en-US" dirty="0" smtClean="0"/>
              <a:t>;</a:t>
            </a:r>
            <a:br>
              <a:rPr lang="en-US" dirty="0" smtClean="0"/>
            </a:br>
            <a:r>
              <a:rPr lang="en-US" dirty="0" smtClean="0"/>
              <a:t>} </a:t>
            </a:r>
          </a:p>
          <a:p>
            <a:r>
              <a:rPr lang="en-US" dirty="0" smtClean="0"/>
              <a:t>Id Selector</a:t>
            </a:r>
          </a:p>
          <a:p>
            <a:r>
              <a:rPr lang="en-US" dirty="0" smtClean="0"/>
              <a:t>#para1</a:t>
            </a:r>
            <a:br>
              <a:rPr lang="en-US" dirty="0" smtClean="0"/>
            </a:br>
            <a:r>
              <a:rPr lang="en-US" dirty="0" smtClean="0"/>
              <a:t>{</a:t>
            </a:r>
            <a:br>
              <a:rPr lang="en-US" dirty="0" smtClean="0"/>
            </a:br>
            <a:r>
              <a:rPr lang="en-US" dirty="0" smtClean="0"/>
              <a:t>text-</a:t>
            </a:r>
            <a:r>
              <a:rPr lang="en-US" dirty="0" err="1" smtClean="0"/>
              <a:t>align:center</a:t>
            </a:r>
            <a:r>
              <a:rPr lang="en-US" dirty="0" smtClean="0"/>
              <a:t>;</a:t>
            </a:r>
            <a:br>
              <a:rPr lang="en-US" dirty="0" smtClean="0"/>
            </a:br>
            <a:r>
              <a:rPr lang="en-US" dirty="0" err="1" smtClean="0"/>
              <a:t>color:red</a:t>
            </a:r>
            <a:r>
              <a:rPr lang="en-US" dirty="0" smtClean="0"/>
              <a:t>;</a:t>
            </a:r>
            <a:br>
              <a:rPr lang="en-US" dirty="0" smtClean="0"/>
            </a:br>
            <a:r>
              <a:rPr lang="en-US" dirty="0" smtClean="0"/>
              <a:t>} </a:t>
            </a:r>
            <a:endParaRPr lang="en-US" dirty="0"/>
          </a:p>
        </p:txBody>
      </p:sp>
    </p:spTree>
    <p:extLst>
      <p:ext uri="{BB962C8B-B14F-4D97-AF65-F5344CB8AC3E}">
        <p14:creationId xmlns:p14="http://schemas.microsoft.com/office/powerpoint/2010/main" val="2022615445"/>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CSS Selectors</a:t>
            </a:r>
            <a:endParaRPr lang="en-US" dirty="0"/>
          </a:p>
        </p:txBody>
      </p:sp>
      <p:sp>
        <p:nvSpPr>
          <p:cNvPr id="3" name="Content Placeholder 2"/>
          <p:cNvSpPr>
            <a:spLocks noGrp="1"/>
          </p:cNvSpPr>
          <p:nvPr>
            <p:ph sz="quarter" idx="1"/>
          </p:nvPr>
        </p:nvSpPr>
        <p:spPr/>
        <p:txBody>
          <a:bodyPr>
            <a:normAutofit fontScale="92500" lnSpcReduction="10000"/>
          </a:bodyPr>
          <a:lstStyle/>
          <a:p>
            <a:r>
              <a:rPr lang="en-US" dirty="0" smtClean="0"/>
              <a:t>class Selector</a:t>
            </a:r>
          </a:p>
          <a:p>
            <a:r>
              <a:rPr lang="en-US" dirty="0" smtClean="0"/>
              <a:t>.center</a:t>
            </a:r>
            <a:br>
              <a:rPr lang="en-US" dirty="0" smtClean="0"/>
            </a:br>
            <a:r>
              <a:rPr lang="en-US" dirty="0" smtClean="0"/>
              <a:t>{</a:t>
            </a:r>
            <a:br>
              <a:rPr lang="en-US" dirty="0" smtClean="0"/>
            </a:br>
            <a:r>
              <a:rPr lang="en-US" dirty="0" smtClean="0"/>
              <a:t>text-</a:t>
            </a:r>
            <a:r>
              <a:rPr lang="en-US" dirty="0" err="1" smtClean="0"/>
              <a:t>align:center</a:t>
            </a:r>
            <a:r>
              <a:rPr lang="en-US" dirty="0" smtClean="0"/>
              <a:t>;</a:t>
            </a:r>
            <a:br>
              <a:rPr lang="en-US" dirty="0" smtClean="0"/>
            </a:br>
            <a:r>
              <a:rPr lang="en-US" dirty="0" err="1" smtClean="0"/>
              <a:t>color:red</a:t>
            </a:r>
            <a:r>
              <a:rPr lang="en-US" dirty="0" smtClean="0"/>
              <a:t>;</a:t>
            </a:r>
            <a:br>
              <a:rPr lang="en-US" dirty="0" smtClean="0"/>
            </a:br>
            <a:r>
              <a:rPr lang="en-US" dirty="0" smtClean="0"/>
              <a:t>} </a:t>
            </a:r>
          </a:p>
          <a:p>
            <a:r>
              <a:rPr lang="en-US" dirty="0" err="1" smtClean="0"/>
              <a:t>p.center</a:t>
            </a:r>
            <a:r>
              <a:rPr lang="en-US" dirty="0" smtClean="0"/>
              <a:t/>
            </a:r>
            <a:br>
              <a:rPr lang="en-US" dirty="0" smtClean="0"/>
            </a:br>
            <a:r>
              <a:rPr lang="en-US" dirty="0" smtClean="0"/>
              <a:t>{</a:t>
            </a:r>
            <a:br>
              <a:rPr lang="en-US" dirty="0" smtClean="0"/>
            </a:br>
            <a:r>
              <a:rPr lang="en-US" dirty="0" smtClean="0"/>
              <a:t>text-</a:t>
            </a:r>
            <a:r>
              <a:rPr lang="en-US" dirty="0" err="1" smtClean="0"/>
              <a:t>align:center</a:t>
            </a:r>
            <a:r>
              <a:rPr lang="en-US" dirty="0" smtClean="0"/>
              <a:t>;</a:t>
            </a:r>
            <a:br>
              <a:rPr lang="en-US" dirty="0" smtClean="0"/>
            </a:br>
            <a:r>
              <a:rPr lang="en-US" dirty="0" err="1" smtClean="0"/>
              <a:t>color:red</a:t>
            </a:r>
            <a:r>
              <a:rPr lang="en-US" dirty="0" smtClean="0"/>
              <a:t>;</a:t>
            </a:r>
            <a:br>
              <a:rPr lang="en-US" dirty="0" smtClean="0"/>
            </a:br>
            <a:r>
              <a:rPr lang="en-US" dirty="0" smtClean="0"/>
              <a:t>} </a:t>
            </a:r>
            <a:endParaRPr lang="en-US" dirty="0"/>
          </a:p>
        </p:txBody>
      </p:sp>
    </p:spTree>
    <p:extLst>
      <p:ext uri="{BB962C8B-B14F-4D97-AF65-F5344CB8AC3E}">
        <p14:creationId xmlns:p14="http://schemas.microsoft.com/office/powerpoint/2010/main" val="3467785187"/>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CSS Background</a:t>
            </a:r>
            <a:endParaRPr lang="en-US" dirty="0"/>
          </a:p>
        </p:txBody>
      </p:sp>
      <p:sp>
        <p:nvSpPr>
          <p:cNvPr id="3" name="Content Placeholder 2"/>
          <p:cNvSpPr>
            <a:spLocks noGrp="1"/>
          </p:cNvSpPr>
          <p:nvPr>
            <p:ph sz="quarter" idx="1"/>
          </p:nvPr>
        </p:nvSpPr>
        <p:spPr/>
        <p:txBody>
          <a:bodyPr>
            <a:normAutofit/>
          </a:bodyPr>
          <a:lstStyle/>
          <a:p>
            <a:r>
              <a:rPr lang="en-US" dirty="0" smtClean="0"/>
              <a:t>CSS properties used for background effects:</a:t>
            </a:r>
          </a:p>
          <a:p>
            <a:r>
              <a:rPr lang="en-US" dirty="0" smtClean="0"/>
              <a:t>background-color</a:t>
            </a:r>
          </a:p>
          <a:p>
            <a:r>
              <a:rPr lang="en-US" dirty="0" smtClean="0"/>
              <a:t>background-image</a:t>
            </a:r>
          </a:p>
          <a:p>
            <a:r>
              <a:rPr lang="en-US" dirty="0" smtClean="0"/>
              <a:t>background-repeat</a:t>
            </a:r>
          </a:p>
          <a:p>
            <a:r>
              <a:rPr lang="en-US" dirty="0" smtClean="0"/>
              <a:t>background-attachment</a:t>
            </a:r>
          </a:p>
          <a:p>
            <a:r>
              <a:rPr lang="en-US" dirty="0" smtClean="0"/>
              <a:t>background-position</a:t>
            </a:r>
            <a:endParaRPr lang="en-US" dirty="0"/>
          </a:p>
        </p:txBody>
      </p:sp>
    </p:spTree>
    <p:extLst>
      <p:ext uri="{BB962C8B-B14F-4D97-AF65-F5344CB8AC3E}">
        <p14:creationId xmlns:p14="http://schemas.microsoft.com/office/powerpoint/2010/main" val="8262280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What is HTML5?</a:t>
            </a:r>
            <a:endParaRPr lang="en-US" dirty="0"/>
          </a:p>
        </p:txBody>
      </p:sp>
      <p:sp>
        <p:nvSpPr>
          <p:cNvPr id="3" name="Content Placeholder 2"/>
          <p:cNvSpPr>
            <a:spLocks noGrp="1"/>
          </p:cNvSpPr>
          <p:nvPr>
            <p:ph sz="quarter" idx="1"/>
          </p:nvPr>
        </p:nvSpPr>
        <p:spPr/>
        <p:txBody>
          <a:bodyPr/>
          <a:lstStyle/>
          <a:p>
            <a:r>
              <a:rPr lang="en-US" b="1" dirty="0" smtClean="0"/>
              <a:t>HTML5</a:t>
            </a:r>
            <a:r>
              <a:rPr lang="en-US" dirty="0" smtClean="0"/>
              <a:t> is a markup language for structuring and presenting content for the World Wide Web and a core technology of the Internet.</a:t>
            </a:r>
          </a:p>
          <a:p>
            <a:r>
              <a:rPr lang="en-US" dirty="0" smtClean="0"/>
              <a:t>The previous version of HTML, HTML 4.01, came in 1999. The web has changed a lot since then.</a:t>
            </a:r>
          </a:p>
          <a:p>
            <a:r>
              <a:rPr lang="en-US" dirty="0" smtClean="0"/>
              <a:t>It is the fifth revision of the HTML standard (created in 1990 and standardized as HTML 4 as of 1997 and, as of December 2012, is a W3C Candidate Recommendation).</a:t>
            </a:r>
            <a:endParaRPr lang="en-US"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What you can do with HTML5</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3562" y="1676400"/>
            <a:ext cx="6951571" cy="5004522"/>
          </a:xfrm>
          <a:prstGeom prst="rect">
            <a:avLst/>
          </a:prstGeom>
        </p:spPr>
      </p:pic>
    </p:spTree>
    <p:extLst>
      <p:ext uri="{BB962C8B-B14F-4D97-AF65-F5344CB8AC3E}">
        <p14:creationId xmlns:p14="http://schemas.microsoft.com/office/powerpoint/2010/main" val="4127947890"/>
      </p:ext>
    </p:extLst>
  </p:cSld>
  <p:clrMapOvr>
    <a:masterClrMapping/>
  </p:clrMapOvr>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CSS Background</a:t>
            </a:r>
            <a:endParaRPr lang="en-US" dirty="0"/>
          </a:p>
        </p:txBody>
      </p:sp>
      <p:sp>
        <p:nvSpPr>
          <p:cNvPr id="3" name="Content Placeholder 2"/>
          <p:cNvSpPr>
            <a:spLocks noGrp="1"/>
          </p:cNvSpPr>
          <p:nvPr>
            <p:ph sz="quarter" idx="1"/>
          </p:nvPr>
        </p:nvSpPr>
        <p:spPr/>
        <p:txBody>
          <a:bodyPr>
            <a:normAutofit lnSpcReduction="10000"/>
          </a:bodyPr>
          <a:lstStyle/>
          <a:p>
            <a:r>
              <a:rPr lang="en-US" dirty="0" smtClean="0"/>
              <a:t>body {background-color:#b0c4de;} </a:t>
            </a:r>
          </a:p>
          <a:p>
            <a:r>
              <a:rPr lang="en-US" dirty="0" smtClean="0"/>
              <a:t>h1 {background-color:#6495ed;}</a:t>
            </a:r>
            <a:br>
              <a:rPr lang="en-US" dirty="0" smtClean="0"/>
            </a:br>
            <a:r>
              <a:rPr lang="en-US" dirty="0" smtClean="0"/>
              <a:t>p {background-color:#e0ffff;}</a:t>
            </a:r>
            <a:br>
              <a:rPr lang="en-US" dirty="0" smtClean="0"/>
            </a:br>
            <a:r>
              <a:rPr lang="en-US" dirty="0" smtClean="0"/>
              <a:t>div {background-color:#b0c4de;}</a:t>
            </a:r>
          </a:p>
          <a:p>
            <a:r>
              <a:rPr lang="en-US" dirty="0" smtClean="0"/>
              <a:t>body {background-</a:t>
            </a:r>
            <a:r>
              <a:rPr lang="en-US" dirty="0" err="1" smtClean="0"/>
              <a:t>image:url</a:t>
            </a:r>
            <a:r>
              <a:rPr lang="en-US" dirty="0" smtClean="0"/>
              <a:t>("paper.gif");} </a:t>
            </a:r>
          </a:p>
          <a:p>
            <a:r>
              <a:rPr lang="en-US" dirty="0" smtClean="0"/>
              <a:t>body</a:t>
            </a:r>
            <a:br>
              <a:rPr lang="en-US" dirty="0" smtClean="0"/>
            </a:br>
            <a:r>
              <a:rPr lang="en-US" dirty="0" smtClean="0"/>
              <a:t>{</a:t>
            </a:r>
            <a:br>
              <a:rPr lang="en-US" dirty="0" smtClean="0"/>
            </a:br>
            <a:r>
              <a:rPr lang="en-US" dirty="0" smtClean="0"/>
              <a:t>background-</a:t>
            </a:r>
            <a:r>
              <a:rPr lang="en-US" dirty="0" err="1" smtClean="0"/>
              <a:t>image:url</a:t>
            </a:r>
            <a:r>
              <a:rPr lang="en-US" dirty="0" smtClean="0"/>
              <a:t>("gradient2.png");</a:t>
            </a:r>
            <a:br>
              <a:rPr lang="en-US" dirty="0" smtClean="0"/>
            </a:br>
            <a:r>
              <a:rPr lang="en-US" dirty="0" smtClean="0"/>
              <a:t>background-</a:t>
            </a:r>
            <a:r>
              <a:rPr lang="en-US" dirty="0" err="1" smtClean="0"/>
              <a:t>repeat:repeat</a:t>
            </a:r>
            <a:r>
              <a:rPr lang="en-US" dirty="0" smtClean="0"/>
              <a:t>-x;</a:t>
            </a:r>
            <a:br>
              <a:rPr lang="en-US" dirty="0" smtClean="0"/>
            </a:br>
            <a:r>
              <a:rPr lang="en-US" dirty="0" smtClean="0"/>
              <a:t>} </a:t>
            </a:r>
            <a:endParaRPr lang="en-US" dirty="0"/>
          </a:p>
        </p:txBody>
      </p:sp>
    </p:spTree>
    <p:extLst>
      <p:ext uri="{BB962C8B-B14F-4D97-AF65-F5344CB8AC3E}">
        <p14:creationId xmlns:p14="http://schemas.microsoft.com/office/powerpoint/2010/main" val="1057166870"/>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CSS Text</a:t>
            </a:r>
            <a:endParaRPr lang="en-US" dirty="0"/>
          </a:p>
        </p:txBody>
      </p:sp>
      <p:sp>
        <p:nvSpPr>
          <p:cNvPr id="3" name="Content Placeholder 2"/>
          <p:cNvSpPr>
            <a:spLocks noGrp="1"/>
          </p:cNvSpPr>
          <p:nvPr>
            <p:ph sz="quarter" idx="1"/>
          </p:nvPr>
        </p:nvSpPr>
        <p:spPr/>
        <p:txBody>
          <a:bodyPr>
            <a:normAutofit lnSpcReduction="10000"/>
          </a:bodyPr>
          <a:lstStyle/>
          <a:p>
            <a:r>
              <a:rPr lang="en-US" dirty="0" smtClean="0"/>
              <a:t>h1 {text-</a:t>
            </a:r>
            <a:r>
              <a:rPr lang="en-US" dirty="0" err="1" smtClean="0"/>
              <a:t>align:center</a:t>
            </a:r>
            <a:r>
              <a:rPr lang="en-US" dirty="0" smtClean="0"/>
              <a:t>;}</a:t>
            </a:r>
            <a:br>
              <a:rPr lang="en-US" dirty="0" smtClean="0"/>
            </a:br>
            <a:r>
              <a:rPr lang="en-US" dirty="0" err="1" smtClean="0"/>
              <a:t>p.date</a:t>
            </a:r>
            <a:r>
              <a:rPr lang="en-US" dirty="0" smtClean="0"/>
              <a:t> {text-</a:t>
            </a:r>
            <a:r>
              <a:rPr lang="en-US" dirty="0" err="1" smtClean="0"/>
              <a:t>align:right</a:t>
            </a:r>
            <a:r>
              <a:rPr lang="en-US" dirty="0" smtClean="0"/>
              <a:t>;}</a:t>
            </a:r>
            <a:br>
              <a:rPr lang="en-US" dirty="0" smtClean="0"/>
            </a:br>
            <a:r>
              <a:rPr lang="en-US" dirty="0" err="1" smtClean="0"/>
              <a:t>p.main</a:t>
            </a:r>
            <a:r>
              <a:rPr lang="en-US" dirty="0" smtClean="0"/>
              <a:t> {text-</a:t>
            </a:r>
            <a:r>
              <a:rPr lang="en-US" dirty="0" err="1" smtClean="0"/>
              <a:t>align:justify</a:t>
            </a:r>
            <a:r>
              <a:rPr lang="en-US" dirty="0" smtClean="0"/>
              <a:t>;} </a:t>
            </a:r>
          </a:p>
          <a:p>
            <a:r>
              <a:rPr lang="en-US" dirty="0" smtClean="0"/>
              <a:t>h1 {text-</a:t>
            </a:r>
            <a:r>
              <a:rPr lang="en-US" dirty="0" err="1" smtClean="0"/>
              <a:t>decoration:overline</a:t>
            </a:r>
            <a:r>
              <a:rPr lang="en-US" dirty="0" smtClean="0"/>
              <a:t>;}</a:t>
            </a:r>
            <a:br>
              <a:rPr lang="en-US" dirty="0" smtClean="0"/>
            </a:br>
            <a:r>
              <a:rPr lang="en-US" dirty="0" smtClean="0"/>
              <a:t>h2 {text-</a:t>
            </a:r>
            <a:r>
              <a:rPr lang="en-US" dirty="0" err="1" smtClean="0"/>
              <a:t>decoration:line</a:t>
            </a:r>
            <a:r>
              <a:rPr lang="en-US" dirty="0" smtClean="0"/>
              <a:t>-through;}</a:t>
            </a:r>
            <a:br>
              <a:rPr lang="en-US" dirty="0" smtClean="0"/>
            </a:br>
            <a:r>
              <a:rPr lang="en-US" dirty="0" smtClean="0"/>
              <a:t>h3 {text-</a:t>
            </a:r>
            <a:r>
              <a:rPr lang="en-US" dirty="0" err="1" smtClean="0"/>
              <a:t>decoration:underline</a:t>
            </a:r>
            <a:r>
              <a:rPr lang="en-US" dirty="0" smtClean="0"/>
              <a:t>;}</a:t>
            </a:r>
          </a:p>
          <a:p>
            <a:r>
              <a:rPr lang="en-US" dirty="0" err="1" smtClean="0"/>
              <a:t>p.uppercase</a:t>
            </a:r>
            <a:r>
              <a:rPr lang="en-US" dirty="0" smtClean="0"/>
              <a:t> {text-</a:t>
            </a:r>
            <a:r>
              <a:rPr lang="en-US" dirty="0" err="1" smtClean="0"/>
              <a:t>transform:uppercase</a:t>
            </a:r>
            <a:r>
              <a:rPr lang="en-US" dirty="0" smtClean="0"/>
              <a:t>;}</a:t>
            </a:r>
            <a:br>
              <a:rPr lang="en-US" dirty="0" smtClean="0"/>
            </a:br>
            <a:r>
              <a:rPr lang="en-US" dirty="0" err="1" smtClean="0"/>
              <a:t>p.lowercase</a:t>
            </a:r>
            <a:r>
              <a:rPr lang="en-US" dirty="0" smtClean="0"/>
              <a:t> {text-</a:t>
            </a:r>
            <a:r>
              <a:rPr lang="en-US" dirty="0" err="1" smtClean="0"/>
              <a:t>transform:lowercase</a:t>
            </a:r>
            <a:r>
              <a:rPr lang="en-US" dirty="0" smtClean="0"/>
              <a:t>;}</a:t>
            </a:r>
            <a:br>
              <a:rPr lang="en-US" dirty="0" smtClean="0"/>
            </a:br>
            <a:r>
              <a:rPr lang="en-US" dirty="0" err="1" smtClean="0"/>
              <a:t>p.capitalize</a:t>
            </a:r>
            <a:r>
              <a:rPr lang="en-US" dirty="0" smtClean="0"/>
              <a:t> {text-</a:t>
            </a:r>
            <a:r>
              <a:rPr lang="en-US" dirty="0" err="1" smtClean="0"/>
              <a:t>transform:capitalize</a:t>
            </a:r>
            <a:r>
              <a:rPr lang="en-US" dirty="0" smtClean="0"/>
              <a:t>;}</a:t>
            </a:r>
          </a:p>
          <a:p>
            <a:r>
              <a:rPr lang="en-US" dirty="0" smtClean="0"/>
              <a:t>p {text-indent:50px;}</a:t>
            </a:r>
            <a:endParaRPr lang="en-US" dirty="0"/>
          </a:p>
        </p:txBody>
      </p:sp>
    </p:spTree>
    <p:extLst>
      <p:ext uri="{BB962C8B-B14F-4D97-AF65-F5344CB8AC3E}">
        <p14:creationId xmlns:p14="http://schemas.microsoft.com/office/powerpoint/2010/main" val="491310038"/>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CSS Font</a:t>
            </a:r>
            <a:endParaRPr lang="en-US" dirty="0"/>
          </a:p>
        </p:txBody>
      </p:sp>
      <p:sp>
        <p:nvSpPr>
          <p:cNvPr id="3" name="Content Placeholder 2"/>
          <p:cNvSpPr>
            <a:spLocks noGrp="1"/>
          </p:cNvSpPr>
          <p:nvPr>
            <p:ph sz="quarter" idx="1"/>
          </p:nvPr>
        </p:nvSpPr>
        <p:spPr/>
        <p:txBody>
          <a:bodyPr>
            <a:normAutofit lnSpcReduction="10000"/>
          </a:bodyPr>
          <a:lstStyle/>
          <a:p>
            <a:r>
              <a:rPr lang="en-US" dirty="0" smtClean="0"/>
              <a:t>p{font-family:"Times New Roman", Times, serif;} </a:t>
            </a:r>
          </a:p>
          <a:p>
            <a:r>
              <a:rPr lang="en-US" dirty="0" err="1" smtClean="0"/>
              <a:t>p.normal</a:t>
            </a:r>
            <a:r>
              <a:rPr lang="en-US" dirty="0" smtClean="0"/>
              <a:t> {font-</a:t>
            </a:r>
            <a:r>
              <a:rPr lang="en-US" dirty="0" err="1" smtClean="0"/>
              <a:t>style:normal</a:t>
            </a:r>
            <a:r>
              <a:rPr lang="en-US" dirty="0" smtClean="0"/>
              <a:t>;}</a:t>
            </a:r>
            <a:br>
              <a:rPr lang="en-US" dirty="0" smtClean="0"/>
            </a:br>
            <a:r>
              <a:rPr lang="en-US" dirty="0" err="1" smtClean="0"/>
              <a:t>p.italic</a:t>
            </a:r>
            <a:r>
              <a:rPr lang="en-US" dirty="0" smtClean="0"/>
              <a:t> {font-</a:t>
            </a:r>
            <a:r>
              <a:rPr lang="en-US" dirty="0" err="1" smtClean="0"/>
              <a:t>style:italic</a:t>
            </a:r>
            <a:r>
              <a:rPr lang="en-US" dirty="0" smtClean="0"/>
              <a:t>;}</a:t>
            </a:r>
            <a:br>
              <a:rPr lang="en-US" dirty="0" smtClean="0"/>
            </a:br>
            <a:r>
              <a:rPr lang="en-US" dirty="0" err="1" smtClean="0"/>
              <a:t>p.oblique</a:t>
            </a:r>
            <a:r>
              <a:rPr lang="en-US" dirty="0" smtClean="0"/>
              <a:t> {font-</a:t>
            </a:r>
            <a:r>
              <a:rPr lang="en-US" dirty="0" err="1" smtClean="0"/>
              <a:t>style:oblique</a:t>
            </a:r>
            <a:r>
              <a:rPr lang="en-US" dirty="0" smtClean="0"/>
              <a:t>;}</a:t>
            </a:r>
          </a:p>
          <a:p>
            <a:r>
              <a:rPr lang="en-US" dirty="0" smtClean="0"/>
              <a:t>h1 {font-size:40px;}</a:t>
            </a:r>
            <a:br>
              <a:rPr lang="en-US" dirty="0" smtClean="0"/>
            </a:br>
            <a:r>
              <a:rPr lang="en-US" dirty="0" smtClean="0"/>
              <a:t>h2 {font-size:30px;}</a:t>
            </a:r>
            <a:br>
              <a:rPr lang="en-US" dirty="0" smtClean="0"/>
            </a:br>
            <a:r>
              <a:rPr lang="en-US" dirty="0" smtClean="0"/>
              <a:t>p {font-size:14px;}</a:t>
            </a:r>
          </a:p>
          <a:p>
            <a:r>
              <a:rPr lang="pt-BR" dirty="0" smtClean="0"/>
              <a:t>h1 {font-size:2.5em;} /* 40px/16=2.5em */</a:t>
            </a:r>
            <a:br>
              <a:rPr lang="pt-BR" dirty="0" smtClean="0"/>
            </a:br>
            <a:r>
              <a:rPr lang="pt-BR" dirty="0" smtClean="0"/>
              <a:t>h2 {font-size:1.875em;} /* 30px/16=1.875em */</a:t>
            </a:r>
            <a:br>
              <a:rPr lang="pt-BR" dirty="0" smtClean="0"/>
            </a:br>
            <a:r>
              <a:rPr lang="pt-BR" dirty="0" smtClean="0"/>
              <a:t>p {font-size:0.875em;} /* 14px/16=0.875em */</a:t>
            </a:r>
            <a:endParaRPr lang="en-US" dirty="0"/>
          </a:p>
        </p:txBody>
      </p:sp>
    </p:spTree>
    <p:extLst>
      <p:ext uri="{BB962C8B-B14F-4D97-AF65-F5344CB8AC3E}">
        <p14:creationId xmlns:p14="http://schemas.microsoft.com/office/powerpoint/2010/main" val="2884886824"/>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CSS Links</a:t>
            </a:r>
            <a:endParaRPr lang="en-US" dirty="0"/>
          </a:p>
        </p:txBody>
      </p:sp>
      <p:sp>
        <p:nvSpPr>
          <p:cNvPr id="3" name="Content Placeholder 2"/>
          <p:cNvSpPr>
            <a:spLocks noGrp="1"/>
          </p:cNvSpPr>
          <p:nvPr>
            <p:ph sz="quarter" idx="1"/>
          </p:nvPr>
        </p:nvSpPr>
        <p:spPr/>
        <p:txBody>
          <a:bodyPr/>
          <a:lstStyle/>
          <a:p>
            <a:r>
              <a:rPr lang="en-US" dirty="0" smtClean="0"/>
              <a:t>The four links states are: </a:t>
            </a:r>
          </a:p>
          <a:p>
            <a:r>
              <a:rPr lang="en-US" dirty="0" smtClean="0"/>
              <a:t>a:link - a normal, unvisited link</a:t>
            </a:r>
          </a:p>
          <a:p>
            <a:r>
              <a:rPr lang="en-US" dirty="0" smtClean="0"/>
              <a:t>a:visited - a link the user has visited</a:t>
            </a:r>
          </a:p>
          <a:p>
            <a:r>
              <a:rPr lang="en-US" dirty="0" smtClean="0"/>
              <a:t>a:hover - a link when the user </a:t>
            </a:r>
            <a:r>
              <a:rPr lang="en-US" dirty="0" err="1" smtClean="0"/>
              <a:t>mouses</a:t>
            </a:r>
            <a:r>
              <a:rPr lang="en-US" dirty="0" smtClean="0"/>
              <a:t> over it</a:t>
            </a:r>
          </a:p>
          <a:p>
            <a:r>
              <a:rPr lang="en-US" dirty="0" smtClean="0"/>
              <a:t>a:active - a link the moment it is clicked</a:t>
            </a:r>
          </a:p>
          <a:p>
            <a:endParaRPr lang="en-US" dirty="0"/>
          </a:p>
        </p:txBody>
      </p:sp>
    </p:spTree>
    <p:extLst>
      <p:ext uri="{BB962C8B-B14F-4D97-AF65-F5344CB8AC3E}">
        <p14:creationId xmlns:p14="http://schemas.microsoft.com/office/powerpoint/2010/main" val="981630565"/>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CSS Links</a:t>
            </a:r>
            <a:endParaRPr lang="en-US" dirty="0"/>
          </a:p>
        </p:txBody>
      </p:sp>
      <p:sp>
        <p:nvSpPr>
          <p:cNvPr id="3" name="Content Placeholder 2"/>
          <p:cNvSpPr>
            <a:spLocks noGrp="1"/>
          </p:cNvSpPr>
          <p:nvPr>
            <p:ph sz="quarter" idx="1"/>
          </p:nvPr>
        </p:nvSpPr>
        <p:spPr/>
        <p:txBody>
          <a:bodyPr/>
          <a:lstStyle/>
          <a:p>
            <a:r>
              <a:rPr lang="en-US" dirty="0" smtClean="0"/>
              <a:t>a:link {color:#FF0000;}      /* unvisited link */</a:t>
            </a:r>
            <a:br>
              <a:rPr lang="en-US" dirty="0" smtClean="0"/>
            </a:br>
            <a:r>
              <a:rPr lang="en-US" dirty="0" smtClean="0"/>
              <a:t>a:visited {color:#00FF00;}  /* visited link */</a:t>
            </a:r>
            <a:br>
              <a:rPr lang="en-US" dirty="0" smtClean="0"/>
            </a:br>
            <a:r>
              <a:rPr lang="en-US" dirty="0" smtClean="0"/>
              <a:t>a:hover {color:#FF00FF;}  /* mouse over link */</a:t>
            </a:r>
            <a:br>
              <a:rPr lang="en-US" dirty="0" smtClean="0"/>
            </a:br>
            <a:r>
              <a:rPr lang="en-US" dirty="0" smtClean="0"/>
              <a:t>a:active {color:#0000FF;}  /* selected link */</a:t>
            </a:r>
            <a:endParaRPr lang="en-US" dirty="0"/>
          </a:p>
        </p:txBody>
      </p:sp>
    </p:spTree>
    <p:extLst>
      <p:ext uri="{BB962C8B-B14F-4D97-AF65-F5344CB8AC3E}">
        <p14:creationId xmlns:p14="http://schemas.microsoft.com/office/powerpoint/2010/main" val="2839563204"/>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CSS Float</a:t>
            </a:r>
            <a:endParaRPr lang="en-US" dirty="0"/>
          </a:p>
        </p:txBody>
      </p:sp>
      <p:sp>
        <p:nvSpPr>
          <p:cNvPr id="3" name="Content Placeholder 2"/>
          <p:cNvSpPr>
            <a:spLocks noGrp="1"/>
          </p:cNvSpPr>
          <p:nvPr>
            <p:ph sz="quarter" idx="1"/>
          </p:nvPr>
        </p:nvSpPr>
        <p:spPr/>
        <p:txBody>
          <a:bodyPr>
            <a:normAutofit fontScale="92500" lnSpcReduction="10000"/>
          </a:bodyPr>
          <a:lstStyle/>
          <a:p>
            <a:r>
              <a:rPr lang="en-US" dirty="0" err="1" smtClean="0"/>
              <a:t>img</a:t>
            </a:r>
            <a:r>
              <a:rPr lang="en-US" dirty="0" smtClean="0"/>
              <a:t/>
            </a:r>
            <a:br>
              <a:rPr lang="en-US" dirty="0" smtClean="0"/>
            </a:br>
            <a:r>
              <a:rPr lang="en-US" dirty="0" smtClean="0"/>
              <a:t>{</a:t>
            </a:r>
            <a:br>
              <a:rPr lang="en-US" dirty="0" smtClean="0"/>
            </a:br>
            <a:r>
              <a:rPr lang="en-US" dirty="0" err="1" smtClean="0"/>
              <a:t>float:right</a:t>
            </a:r>
            <a:r>
              <a:rPr lang="en-US" dirty="0" smtClean="0"/>
              <a:t>;</a:t>
            </a:r>
            <a:br>
              <a:rPr lang="en-US" dirty="0" smtClean="0"/>
            </a:br>
            <a:r>
              <a:rPr lang="en-US" dirty="0" smtClean="0"/>
              <a:t>}</a:t>
            </a:r>
          </a:p>
          <a:p>
            <a:r>
              <a:rPr lang="en-US" dirty="0" smtClean="0"/>
              <a:t>.thumbnail </a:t>
            </a:r>
            <a:br>
              <a:rPr lang="en-US" dirty="0" smtClean="0"/>
            </a:br>
            <a:r>
              <a:rPr lang="en-US" dirty="0" smtClean="0"/>
              <a:t>{</a:t>
            </a:r>
            <a:br>
              <a:rPr lang="en-US" dirty="0" smtClean="0"/>
            </a:br>
            <a:r>
              <a:rPr lang="en-US" dirty="0" err="1" smtClean="0"/>
              <a:t>float:left</a:t>
            </a:r>
            <a:r>
              <a:rPr lang="en-US" dirty="0" smtClean="0"/>
              <a:t>;</a:t>
            </a:r>
            <a:br>
              <a:rPr lang="en-US" dirty="0" smtClean="0"/>
            </a:br>
            <a:r>
              <a:rPr lang="en-US" dirty="0" smtClean="0"/>
              <a:t>width:110px;</a:t>
            </a:r>
            <a:br>
              <a:rPr lang="en-US" dirty="0" smtClean="0"/>
            </a:br>
            <a:r>
              <a:rPr lang="en-US" dirty="0" smtClean="0"/>
              <a:t>height:90px;</a:t>
            </a:r>
            <a:br>
              <a:rPr lang="en-US" dirty="0" smtClean="0"/>
            </a:br>
            <a:r>
              <a:rPr lang="en-US" dirty="0" smtClean="0"/>
              <a:t>margin:5px;</a:t>
            </a:r>
            <a:br>
              <a:rPr lang="en-US" dirty="0" smtClean="0"/>
            </a:br>
            <a:r>
              <a:rPr lang="en-US" dirty="0" smtClean="0"/>
              <a:t>}</a:t>
            </a:r>
            <a:endParaRPr lang="en-US" dirty="0"/>
          </a:p>
        </p:txBody>
      </p:sp>
    </p:spTree>
    <p:extLst>
      <p:ext uri="{BB962C8B-B14F-4D97-AF65-F5344CB8AC3E}">
        <p14:creationId xmlns:p14="http://schemas.microsoft.com/office/powerpoint/2010/main" val="1555301888"/>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CSS Box Model</a:t>
            </a:r>
            <a:endParaRPr lang="en-US" dirty="0"/>
          </a:p>
        </p:txBody>
      </p:sp>
      <p:pic>
        <p:nvPicPr>
          <p:cNvPr id="152578" name="Picture 2" descr="CSS box-model"/>
          <p:cNvPicPr>
            <a:picLocks noChangeAspect="1" noChangeArrowheads="1"/>
          </p:cNvPicPr>
          <p:nvPr/>
        </p:nvPicPr>
        <p:blipFill>
          <a:blip r:embed="rId2" cstate="print"/>
          <a:srcRect/>
          <a:stretch>
            <a:fillRect/>
          </a:stretch>
        </p:blipFill>
        <p:spPr bwMode="auto">
          <a:xfrm>
            <a:off x="1295400" y="2362200"/>
            <a:ext cx="6783646" cy="3657600"/>
          </a:xfrm>
          <a:prstGeom prst="rect">
            <a:avLst/>
          </a:prstGeom>
          <a:noFill/>
        </p:spPr>
      </p:pic>
    </p:spTree>
    <p:extLst>
      <p:ext uri="{BB962C8B-B14F-4D97-AF65-F5344CB8AC3E}">
        <p14:creationId xmlns:p14="http://schemas.microsoft.com/office/powerpoint/2010/main" val="3793383696"/>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CSS Box Model</a:t>
            </a:r>
            <a:endParaRPr lang="en-US" dirty="0"/>
          </a:p>
        </p:txBody>
      </p:sp>
      <p:sp>
        <p:nvSpPr>
          <p:cNvPr id="4" name="Content Placeholder 3"/>
          <p:cNvSpPr>
            <a:spLocks noGrp="1"/>
          </p:cNvSpPr>
          <p:nvPr>
            <p:ph sz="quarter" idx="1"/>
          </p:nvPr>
        </p:nvSpPr>
        <p:spPr/>
        <p:txBody>
          <a:bodyPr>
            <a:normAutofit lnSpcReduction="10000"/>
          </a:bodyPr>
          <a:lstStyle/>
          <a:p>
            <a:r>
              <a:rPr lang="en-US" dirty="0" smtClean="0"/>
              <a:t>#</a:t>
            </a:r>
            <a:r>
              <a:rPr lang="en-US" dirty="0" err="1" smtClean="0"/>
              <a:t>buttonfld</a:t>
            </a:r>
            <a:endParaRPr lang="en-US" dirty="0" smtClean="0"/>
          </a:p>
          <a:p>
            <a:r>
              <a:rPr lang="en-US" dirty="0" smtClean="0"/>
              <a:t>{</a:t>
            </a:r>
          </a:p>
          <a:p>
            <a:r>
              <a:rPr lang="en-US" dirty="0" smtClean="0"/>
              <a:t> background-</a:t>
            </a:r>
            <a:r>
              <a:rPr lang="en-US" dirty="0" err="1" smtClean="0"/>
              <a:t>color:green</a:t>
            </a:r>
            <a:r>
              <a:rPr lang="en-US" dirty="0" smtClean="0"/>
              <a:t>; </a:t>
            </a:r>
          </a:p>
          <a:p>
            <a:r>
              <a:rPr lang="en-US" dirty="0" smtClean="0"/>
              <a:t>width:600px;</a:t>
            </a:r>
          </a:p>
          <a:p>
            <a:r>
              <a:rPr lang="en-US" dirty="0" smtClean="0"/>
              <a:t>padding:10px;</a:t>
            </a:r>
          </a:p>
          <a:p>
            <a:r>
              <a:rPr lang="en-US" dirty="0" smtClean="0"/>
              <a:t>border:5px solid gray;</a:t>
            </a:r>
          </a:p>
          <a:p>
            <a:r>
              <a:rPr lang="en-US" dirty="0" smtClean="0"/>
              <a:t>margin:0px;</a:t>
            </a:r>
          </a:p>
          <a:p>
            <a:endParaRPr lang="en-US" dirty="0" smtClean="0"/>
          </a:p>
          <a:p>
            <a:r>
              <a:rPr lang="en-US" dirty="0" smtClean="0"/>
              <a:t>}</a:t>
            </a:r>
          </a:p>
          <a:p>
            <a:endParaRPr lang="en-US" dirty="0"/>
          </a:p>
        </p:txBody>
      </p:sp>
    </p:spTree>
    <p:extLst>
      <p:ext uri="{BB962C8B-B14F-4D97-AF65-F5344CB8AC3E}">
        <p14:creationId xmlns:p14="http://schemas.microsoft.com/office/powerpoint/2010/main" val="3440803682"/>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Creating a Transparent Image</a:t>
            </a:r>
            <a:endParaRPr lang="en-US" dirty="0"/>
          </a:p>
        </p:txBody>
      </p:sp>
      <p:sp>
        <p:nvSpPr>
          <p:cNvPr id="3" name="Content Placeholder 2"/>
          <p:cNvSpPr>
            <a:spLocks noGrp="1"/>
          </p:cNvSpPr>
          <p:nvPr>
            <p:ph sz="quarter" idx="1"/>
          </p:nvPr>
        </p:nvSpPr>
        <p:spPr/>
        <p:txBody>
          <a:bodyPr>
            <a:normAutofit lnSpcReduction="10000"/>
          </a:bodyPr>
          <a:lstStyle/>
          <a:p>
            <a:r>
              <a:rPr lang="en-US" dirty="0" err="1" smtClean="0"/>
              <a:t>img</a:t>
            </a:r>
            <a:r>
              <a:rPr lang="en-US" dirty="0" smtClean="0"/>
              <a:t/>
            </a:r>
            <a:br>
              <a:rPr lang="en-US" dirty="0" smtClean="0"/>
            </a:br>
            <a:r>
              <a:rPr lang="en-US" dirty="0" smtClean="0"/>
              <a:t>{</a:t>
            </a:r>
            <a:br>
              <a:rPr lang="en-US" dirty="0" smtClean="0"/>
            </a:br>
            <a:r>
              <a:rPr lang="en-US" dirty="0" smtClean="0"/>
              <a:t>opacity:0.4;</a:t>
            </a:r>
            <a:br>
              <a:rPr lang="en-US" dirty="0" smtClean="0"/>
            </a:br>
            <a:r>
              <a:rPr lang="en-US" dirty="0" err="1" smtClean="0"/>
              <a:t>filter:alpha</a:t>
            </a:r>
            <a:r>
              <a:rPr lang="en-US" dirty="0" smtClean="0"/>
              <a:t>(opacity=40); /* For IE8 and earlier */</a:t>
            </a:r>
            <a:br>
              <a:rPr lang="en-US" dirty="0" smtClean="0"/>
            </a:br>
            <a:r>
              <a:rPr lang="en-US" dirty="0" smtClean="0"/>
              <a:t>}</a:t>
            </a:r>
          </a:p>
          <a:p>
            <a:r>
              <a:rPr lang="en-US" dirty="0" err="1" smtClean="0"/>
              <a:t>img:hover</a:t>
            </a:r>
            <a:r>
              <a:rPr lang="en-US" dirty="0" smtClean="0"/>
              <a:t/>
            </a:r>
            <a:br>
              <a:rPr lang="en-US" dirty="0" smtClean="0"/>
            </a:br>
            <a:r>
              <a:rPr lang="en-US" dirty="0" smtClean="0"/>
              <a:t>{</a:t>
            </a:r>
            <a:br>
              <a:rPr lang="en-US" dirty="0" smtClean="0"/>
            </a:br>
            <a:r>
              <a:rPr lang="en-US" dirty="0" smtClean="0"/>
              <a:t>opacity:1.0;</a:t>
            </a:r>
            <a:br>
              <a:rPr lang="en-US" dirty="0" smtClean="0"/>
            </a:br>
            <a:r>
              <a:rPr lang="en-US" dirty="0" err="1" smtClean="0"/>
              <a:t>filter:alpha</a:t>
            </a:r>
            <a:r>
              <a:rPr lang="en-US" dirty="0" smtClean="0"/>
              <a:t>(opacity=100); /* For IE8 and earlier */</a:t>
            </a:r>
            <a:br>
              <a:rPr lang="en-US" dirty="0" smtClean="0"/>
            </a:br>
            <a:r>
              <a:rPr lang="en-US" dirty="0" smtClean="0"/>
              <a:t>}</a:t>
            </a:r>
            <a:endParaRPr lang="en-US" dirty="0"/>
          </a:p>
        </p:txBody>
      </p:sp>
    </p:spTree>
    <p:extLst>
      <p:ext uri="{BB962C8B-B14F-4D97-AF65-F5344CB8AC3E}">
        <p14:creationId xmlns:p14="http://schemas.microsoft.com/office/powerpoint/2010/main" val="1627320811"/>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Creating a Transparent Image</a:t>
            </a:r>
            <a:endParaRPr lang="en-US" dirty="0"/>
          </a:p>
        </p:txBody>
      </p:sp>
      <p:sp>
        <p:nvSpPr>
          <p:cNvPr id="3" name="Content Placeholder 2"/>
          <p:cNvSpPr>
            <a:spLocks noGrp="1"/>
          </p:cNvSpPr>
          <p:nvPr>
            <p:ph sz="quarter" idx="1"/>
          </p:nvPr>
        </p:nvSpPr>
        <p:spPr/>
        <p:txBody>
          <a:bodyPr>
            <a:normAutofit fontScale="47500" lnSpcReduction="20000"/>
          </a:bodyPr>
          <a:lstStyle/>
          <a:p>
            <a:r>
              <a:rPr lang="en-US" dirty="0" err="1" smtClean="0"/>
              <a:t>div.background</a:t>
            </a:r>
            <a:r>
              <a:rPr lang="en-US" dirty="0" smtClean="0"/>
              <a:t/>
            </a:r>
            <a:br>
              <a:rPr lang="en-US" dirty="0" smtClean="0"/>
            </a:br>
            <a:r>
              <a:rPr lang="en-US" dirty="0" smtClean="0"/>
              <a:t>  {</a:t>
            </a:r>
            <a:br>
              <a:rPr lang="en-US" dirty="0" smtClean="0"/>
            </a:br>
            <a:r>
              <a:rPr lang="en-US" dirty="0" smtClean="0"/>
              <a:t>  width:500px;</a:t>
            </a:r>
            <a:br>
              <a:rPr lang="en-US" dirty="0" smtClean="0"/>
            </a:br>
            <a:r>
              <a:rPr lang="en-US" dirty="0" smtClean="0"/>
              <a:t>  height:250px;</a:t>
            </a:r>
            <a:br>
              <a:rPr lang="en-US" dirty="0" smtClean="0"/>
            </a:br>
            <a:r>
              <a:rPr lang="en-US" dirty="0" smtClean="0"/>
              <a:t>  </a:t>
            </a:r>
            <a:r>
              <a:rPr lang="en-US" dirty="0" err="1" smtClean="0"/>
              <a:t>background:url</a:t>
            </a:r>
            <a:r>
              <a:rPr lang="en-US" dirty="0" smtClean="0"/>
              <a:t>(klematis.jpg) repeat;</a:t>
            </a:r>
            <a:br>
              <a:rPr lang="en-US" dirty="0" smtClean="0"/>
            </a:br>
            <a:r>
              <a:rPr lang="en-US" dirty="0" smtClean="0"/>
              <a:t>  border:2px solid black;</a:t>
            </a:r>
            <a:br>
              <a:rPr lang="en-US" dirty="0" smtClean="0"/>
            </a:br>
            <a:r>
              <a:rPr lang="en-US" dirty="0" smtClean="0"/>
              <a:t>  }</a:t>
            </a:r>
            <a:br>
              <a:rPr lang="en-US" dirty="0" smtClean="0"/>
            </a:br>
            <a:r>
              <a:rPr lang="en-US" dirty="0" err="1" smtClean="0"/>
              <a:t>div.transbox</a:t>
            </a:r>
            <a:r>
              <a:rPr lang="en-US" dirty="0" smtClean="0"/>
              <a:t/>
            </a:r>
            <a:br>
              <a:rPr lang="en-US" dirty="0" smtClean="0"/>
            </a:br>
            <a:r>
              <a:rPr lang="en-US" dirty="0" smtClean="0"/>
              <a:t>  {</a:t>
            </a:r>
            <a:br>
              <a:rPr lang="en-US" dirty="0" smtClean="0"/>
            </a:br>
            <a:r>
              <a:rPr lang="en-US" dirty="0" smtClean="0"/>
              <a:t>  width:400px;</a:t>
            </a:r>
            <a:br>
              <a:rPr lang="en-US" dirty="0" smtClean="0"/>
            </a:br>
            <a:r>
              <a:rPr lang="en-US" dirty="0" smtClean="0"/>
              <a:t>  height:180px;</a:t>
            </a:r>
            <a:br>
              <a:rPr lang="en-US" dirty="0" smtClean="0"/>
            </a:br>
            <a:r>
              <a:rPr lang="en-US" dirty="0" smtClean="0"/>
              <a:t>  margin:30px 50px;</a:t>
            </a:r>
            <a:br>
              <a:rPr lang="en-US" dirty="0" smtClean="0"/>
            </a:br>
            <a:r>
              <a:rPr lang="en-US" dirty="0" smtClean="0"/>
              <a:t>  background-color:#</a:t>
            </a:r>
            <a:r>
              <a:rPr lang="en-US" dirty="0" err="1" smtClean="0"/>
              <a:t>ffffff</a:t>
            </a:r>
            <a:r>
              <a:rPr lang="en-US" dirty="0" smtClean="0"/>
              <a:t>;</a:t>
            </a:r>
            <a:br>
              <a:rPr lang="en-US" dirty="0" smtClean="0"/>
            </a:br>
            <a:r>
              <a:rPr lang="en-US" dirty="0" smtClean="0"/>
              <a:t>  border:1px solid black;</a:t>
            </a:r>
            <a:br>
              <a:rPr lang="en-US" dirty="0" smtClean="0"/>
            </a:br>
            <a:r>
              <a:rPr lang="en-US" dirty="0" smtClean="0"/>
              <a:t>  opacity:0.6;</a:t>
            </a:r>
            <a:br>
              <a:rPr lang="en-US" dirty="0" smtClean="0"/>
            </a:br>
            <a:r>
              <a:rPr lang="en-US" dirty="0" smtClean="0"/>
              <a:t>  </a:t>
            </a:r>
            <a:r>
              <a:rPr lang="en-US" dirty="0" err="1" smtClean="0"/>
              <a:t>filter:alpha</a:t>
            </a:r>
            <a:r>
              <a:rPr lang="en-US" dirty="0" smtClean="0"/>
              <a:t>(opacity=60); /* For IE8 and earlier */</a:t>
            </a:r>
            <a:br>
              <a:rPr lang="en-US" dirty="0" smtClean="0"/>
            </a:br>
            <a:r>
              <a:rPr lang="en-US" dirty="0" smtClean="0"/>
              <a:t>  }</a:t>
            </a:r>
            <a:br>
              <a:rPr lang="en-US" dirty="0" smtClean="0"/>
            </a:br>
            <a:r>
              <a:rPr lang="en-US" dirty="0" err="1" smtClean="0"/>
              <a:t>div.transbox</a:t>
            </a:r>
            <a:r>
              <a:rPr lang="en-US" dirty="0" smtClean="0"/>
              <a:t> p</a:t>
            </a:r>
            <a:br>
              <a:rPr lang="en-US" dirty="0" smtClean="0"/>
            </a:br>
            <a:r>
              <a:rPr lang="en-US" dirty="0" smtClean="0"/>
              <a:t>  {</a:t>
            </a:r>
            <a:br>
              <a:rPr lang="en-US" dirty="0" smtClean="0"/>
            </a:br>
            <a:r>
              <a:rPr lang="en-US" dirty="0" smtClean="0"/>
              <a:t>  margin:30px 40px;</a:t>
            </a:r>
            <a:br>
              <a:rPr lang="en-US" dirty="0" smtClean="0"/>
            </a:br>
            <a:r>
              <a:rPr lang="en-US" dirty="0" smtClean="0"/>
              <a:t>  font-</a:t>
            </a:r>
            <a:r>
              <a:rPr lang="en-US" dirty="0" err="1" smtClean="0"/>
              <a:t>weight:bold</a:t>
            </a:r>
            <a:r>
              <a:rPr lang="en-US" dirty="0" smtClean="0"/>
              <a:t>;</a:t>
            </a:r>
            <a:br>
              <a:rPr lang="en-US" dirty="0" smtClean="0"/>
            </a:br>
            <a:r>
              <a:rPr lang="en-US" dirty="0" smtClean="0"/>
              <a:t>  color:#000000;</a:t>
            </a:r>
            <a:br>
              <a:rPr lang="en-US" dirty="0" smtClean="0"/>
            </a:br>
            <a:r>
              <a:rPr lang="en-US" dirty="0" smtClean="0"/>
              <a:t>  }</a:t>
            </a:r>
            <a:endParaRPr lang="en-US" dirty="0"/>
          </a:p>
        </p:txBody>
      </p:sp>
    </p:spTree>
    <p:extLst>
      <p:ext uri="{BB962C8B-B14F-4D97-AF65-F5344CB8AC3E}">
        <p14:creationId xmlns:p14="http://schemas.microsoft.com/office/powerpoint/2010/main" val="11521185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What’s In and What’s Out?</a:t>
            </a:r>
          </a:p>
        </p:txBody>
      </p:sp>
      <p:sp>
        <p:nvSpPr>
          <p:cNvPr id="3" name="Content Placeholder 2"/>
          <p:cNvSpPr>
            <a:spLocks noGrp="1"/>
          </p:cNvSpPr>
          <p:nvPr>
            <p:ph sz="quarter" idx="1"/>
          </p:nvPr>
        </p:nvSpPr>
        <p:spPr/>
        <p:txBody>
          <a:bodyPr>
            <a:normAutofit fontScale="85000" lnSpcReduction="20000"/>
          </a:bodyPr>
          <a:lstStyle/>
          <a:p>
            <a:pPr>
              <a:buFont typeface="Arial" panose="020B0604020202020204" pitchFamily="34" charset="0"/>
              <a:buChar char="•"/>
            </a:pPr>
            <a:r>
              <a:rPr lang="en-IN" dirty="0"/>
              <a:t>Canvas (2D and 3D)</a:t>
            </a:r>
          </a:p>
          <a:p>
            <a:pPr marL="0" indent="0">
              <a:buNone/>
            </a:pPr>
            <a:r>
              <a:rPr lang="en-IN" dirty="0"/>
              <a:t>• Cross-document messaging</a:t>
            </a:r>
          </a:p>
          <a:p>
            <a:pPr marL="0" indent="0">
              <a:buNone/>
            </a:pPr>
            <a:r>
              <a:rPr lang="en-IN" dirty="0"/>
              <a:t>• Geolocation</a:t>
            </a:r>
          </a:p>
          <a:p>
            <a:pPr marL="0" indent="0">
              <a:buNone/>
            </a:pPr>
            <a:r>
              <a:rPr lang="en-IN" dirty="0"/>
              <a:t>• Audio and Video</a:t>
            </a:r>
          </a:p>
          <a:p>
            <a:pPr marL="0" indent="0">
              <a:buNone/>
            </a:pPr>
            <a:r>
              <a:rPr lang="en-IN" dirty="0"/>
              <a:t>• Forms</a:t>
            </a:r>
          </a:p>
          <a:p>
            <a:pPr marL="0" indent="0">
              <a:buNone/>
            </a:pPr>
            <a:r>
              <a:rPr lang="en-IN" dirty="0"/>
              <a:t>• MathML</a:t>
            </a:r>
          </a:p>
          <a:p>
            <a:pPr marL="0" indent="0">
              <a:buNone/>
            </a:pPr>
            <a:r>
              <a:rPr lang="en-IN" dirty="0"/>
              <a:t>• </a:t>
            </a:r>
            <a:r>
              <a:rPr lang="en-IN" dirty="0" err="1"/>
              <a:t>Microdata</a:t>
            </a:r>
            <a:endParaRPr lang="en-IN" dirty="0"/>
          </a:p>
          <a:p>
            <a:pPr marL="0" indent="0">
              <a:buNone/>
            </a:pPr>
            <a:r>
              <a:rPr lang="en-IN" dirty="0"/>
              <a:t>• Server-Sent events</a:t>
            </a:r>
          </a:p>
          <a:p>
            <a:pPr marL="0" indent="0">
              <a:buNone/>
            </a:pPr>
            <a:r>
              <a:rPr lang="en-IN" dirty="0"/>
              <a:t>• Scalable Vector Graphics (SVG)</a:t>
            </a:r>
          </a:p>
          <a:p>
            <a:pPr marL="0" indent="0">
              <a:buNone/>
            </a:pPr>
            <a:r>
              <a:rPr lang="en-IN" dirty="0"/>
              <a:t>• </a:t>
            </a:r>
            <a:r>
              <a:rPr lang="en-IN" dirty="0" err="1"/>
              <a:t>WebSocket</a:t>
            </a:r>
            <a:r>
              <a:rPr lang="en-IN" dirty="0"/>
              <a:t> API and protocol</a:t>
            </a:r>
          </a:p>
          <a:p>
            <a:pPr marL="0" indent="0">
              <a:buNone/>
            </a:pPr>
            <a:r>
              <a:rPr lang="en-IN" dirty="0"/>
              <a:t>• Web origin concept</a:t>
            </a:r>
          </a:p>
        </p:txBody>
      </p:sp>
    </p:spTree>
    <p:extLst>
      <p:ext uri="{BB962C8B-B14F-4D97-AF65-F5344CB8AC3E}">
        <p14:creationId xmlns:p14="http://schemas.microsoft.com/office/powerpoint/2010/main" val="85743657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Combining Selectors</a:t>
            </a:r>
            <a:endParaRPr lang="en-US" dirty="0"/>
          </a:p>
        </p:txBody>
      </p:sp>
      <p:sp>
        <p:nvSpPr>
          <p:cNvPr id="3" name="Content Placeholder 2"/>
          <p:cNvSpPr>
            <a:spLocks noGrp="1"/>
          </p:cNvSpPr>
          <p:nvPr>
            <p:ph sz="quarter" idx="1"/>
          </p:nvPr>
        </p:nvSpPr>
        <p:spPr/>
        <p:txBody>
          <a:bodyPr/>
          <a:lstStyle/>
          <a:p>
            <a:pPr>
              <a:buNone/>
            </a:pPr>
            <a:r>
              <a:rPr lang="pt-BR" dirty="0" smtClean="0"/>
              <a:t>h1, h2, h3, h4, h5, h6 {</a:t>
            </a:r>
          </a:p>
          <a:p>
            <a:pPr>
              <a:buNone/>
            </a:pPr>
            <a:r>
              <a:rPr lang="en-US" dirty="0" smtClean="0"/>
              <a:t>color: #009900;</a:t>
            </a:r>
          </a:p>
          <a:p>
            <a:pPr>
              <a:buNone/>
            </a:pPr>
            <a:r>
              <a:rPr lang="en-US" dirty="0" smtClean="0"/>
              <a:t>font-family: Georgia, sans-serif;</a:t>
            </a:r>
          </a:p>
          <a:p>
            <a:pPr>
              <a:buNone/>
            </a:pPr>
            <a:r>
              <a:rPr lang="en-US" dirty="0" smtClean="0"/>
              <a:t>}</a:t>
            </a:r>
            <a:endParaRPr lang="en-US" dirty="0"/>
          </a:p>
        </p:txBody>
      </p:sp>
    </p:spTree>
    <p:extLst>
      <p:ext uri="{BB962C8B-B14F-4D97-AF65-F5344CB8AC3E}">
        <p14:creationId xmlns:p14="http://schemas.microsoft.com/office/powerpoint/2010/main" val="4160112595"/>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Inheritance</a:t>
            </a:r>
            <a:endParaRPr lang="en-US" dirty="0"/>
          </a:p>
        </p:txBody>
      </p:sp>
      <p:sp>
        <p:nvSpPr>
          <p:cNvPr id="3" name="Content Placeholder 2"/>
          <p:cNvSpPr>
            <a:spLocks noGrp="1"/>
          </p:cNvSpPr>
          <p:nvPr>
            <p:ph sz="quarter" idx="1"/>
          </p:nvPr>
        </p:nvSpPr>
        <p:spPr/>
        <p:txBody>
          <a:bodyPr/>
          <a:lstStyle/>
          <a:p>
            <a:r>
              <a:rPr lang="en-US" dirty="0" smtClean="0"/>
              <a:t>body {font-family: Verdana, serif;}</a:t>
            </a:r>
          </a:p>
          <a:p>
            <a:r>
              <a:rPr lang="en-US" dirty="0" smtClean="0"/>
              <a:t>h1 {font-family: Georgia, sans-serif;}</a:t>
            </a:r>
          </a:p>
          <a:p>
            <a:r>
              <a:rPr lang="en-US" dirty="0" smtClean="0"/>
              <a:t>p {font-family: Tahoma, serif;}</a:t>
            </a:r>
            <a:endParaRPr lang="en-US" dirty="0"/>
          </a:p>
        </p:txBody>
      </p:sp>
    </p:spTree>
    <p:extLst>
      <p:ext uri="{BB962C8B-B14F-4D97-AF65-F5344CB8AC3E}">
        <p14:creationId xmlns:p14="http://schemas.microsoft.com/office/powerpoint/2010/main" val="140558482"/>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CSS Classes</a:t>
            </a:r>
            <a:endParaRPr lang="en-US" dirty="0"/>
          </a:p>
        </p:txBody>
      </p:sp>
      <p:sp>
        <p:nvSpPr>
          <p:cNvPr id="3" name="Content Placeholder 2"/>
          <p:cNvSpPr>
            <a:spLocks noGrp="1"/>
          </p:cNvSpPr>
          <p:nvPr>
            <p:ph sz="quarter" idx="1"/>
          </p:nvPr>
        </p:nvSpPr>
        <p:spPr/>
        <p:txBody>
          <a:bodyPr>
            <a:normAutofit fontScale="92500" lnSpcReduction="20000"/>
          </a:bodyPr>
          <a:lstStyle/>
          <a:p>
            <a:pPr>
              <a:buNone/>
            </a:pPr>
            <a:r>
              <a:rPr lang="en-US" dirty="0" smtClean="0"/>
              <a:t>&lt;p&gt;</a:t>
            </a:r>
          </a:p>
          <a:p>
            <a:pPr>
              <a:buNone/>
            </a:pPr>
            <a:r>
              <a:rPr lang="en-US" dirty="0" smtClean="0"/>
              <a:t>To put it more simply, this </a:t>
            </a:r>
          </a:p>
          <a:p>
            <a:pPr>
              <a:buNone/>
            </a:pPr>
            <a:r>
              <a:rPr lang="en-US" dirty="0" smtClean="0"/>
              <a:t>&lt;span class="</a:t>
            </a:r>
            <a:r>
              <a:rPr lang="en-US" dirty="0" err="1" smtClean="0"/>
              <a:t>greenboldtext</a:t>
            </a:r>
            <a:r>
              <a:rPr lang="en-US" dirty="0" smtClean="0"/>
              <a:t>"&gt;sentence&lt;/span&gt; </a:t>
            </a:r>
          </a:p>
          <a:p>
            <a:pPr>
              <a:buNone/>
            </a:pPr>
            <a:r>
              <a:rPr lang="en-US" dirty="0" smtClean="0"/>
              <a:t>you are reading is styled in my CSS file by the following.</a:t>
            </a:r>
          </a:p>
          <a:p>
            <a:pPr>
              <a:buNone/>
            </a:pPr>
            <a:r>
              <a:rPr lang="en-US" dirty="0" smtClean="0"/>
              <a:t>&lt;/p&gt;</a:t>
            </a:r>
          </a:p>
          <a:p>
            <a:pPr>
              <a:buNone/>
            </a:pPr>
            <a:r>
              <a:rPr lang="en-US" dirty="0" smtClean="0"/>
              <a:t>.</a:t>
            </a:r>
            <a:r>
              <a:rPr lang="en-US" dirty="0" err="1" smtClean="0"/>
              <a:t>greenboldtext</a:t>
            </a:r>
            <a:r>
              <a:rPr lang="en-US" dirty="0" smtClean="0"/>
              <a:t>{</a:t>
            </a:r>
          </a:p>
          <a:p>
            <a:pPr>
              <a:buNone/>
            </a:pPr>
            <a:r>
              <a:rPr lang="en-US" dirty="0" smtClean="0"/>
              <a:t>font-size: small;</a:t>
            </a:r>
          </a:p>
          <a:p>
            <a:pPr>
              <a:buNone/>
            </a:pPr>
            <a:r>
              <a:rPr lang="en-US" dirty="0" smtClean="0"/>
              <a:t>color: #008080;</a:t>
            </a:r>
          </a:p>
          <a:p>
            <a:pPr>
              <a:buNone/>
            </a:pPr>
            <a:r>
              <a:rPr lang="en-US" dirty="0" smtClean="0"/>
              <a:t>font-weight: bold;</a:t>
            </a:r>
          </a:p>
          <a:p>
            <a:pPr>
              <a:buNone/>
            </a:pPr>
            <a:r>
              <a:rPr lang="en-US" dirty="0" smtClean="0"/>
              <a:t>}</a:t>
            </a:r>
            <a:endParaRPr lang="en-US" dirty="0"/>
          </a:p>
        </p:txBody>
      </p:sp>
    </p:spTree>
    <p:extLst>
      <p:ext uri="{BB962C8B-B14F-4D97-AF65-F5344CB8AC3E}">
        <p14:creationId xmlns:p14="http://schemas.microsoft.com/office/powerpoint/2010/main" val="3459146498"/>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CSS IDs</a:t>
            </a:r>
            <a:endParaRPr lang="en-US" dirty="0"/>
          </a:p>
        </p:txBody>
      </p:sp>
      <p:sp>
        <p:nvSpPr>
          <p:cNvPr id="3" name="Content Placeholder 2"/>
          <p:cNvSpPr>
            <a:spLocks noGrp="1"/>
          </p:cNvSpPr>
          <p:nvPr>
            <p:ph sz="quarter" idx="1"/>
          </p:nvPr>
        </p:nvSpPr>
        <p:spPr/>
        <p:txBody>
          <a:bodyPr>
            <a:normAutofit fontScale="92500" lnSpcReduction="20000"/>
          </a:bodyPr>
          <a:lstStyle/>
          <a:p>
            <a:pPr>
              <a:buNone/>
            </a:pPr>
            <a:r>
              <a:rPr lang="en-US" dirty="0" smtClean="0"/>
              <a:t>&lt;div id="container"&gt;</a:t>
            </a:r>
          </a:p>
          <a:p>
            <a:pPr>
              <a:buNone/>
            </a:pPr>
            <a:r>
              <a:rPr lang="en-US" dirty="0" smtClean="0"/>
              <a:t>Everything within my document is inside this division.</a:t>
            </a:r>
          </a:p>
          <a:p>
            <a:pPr>
              <a:buNone/>
            </a:pPr>
            <a:r>
              <a:rPr lang="en-US" dirty="0" smtClean="0"/>
              <a:t>&lt;/div&gt;</a:t>
            </a:r>
          </a:p>
          <a:p>
            <a:pPr>
              <a:buNone/>
            </a:pPr>
            <a:r>
              <a:rPr lang="en-US" dirty="0" smtClean="0"/>
              <a:t>#container{</a:t>
            </a:r>
          </a:p>
          <a:p>
            <a:pPr>
              <a:buNone/>
            </a:pPr>
            <a:r>
              <a:rPr lang="en-US" dirty="0" smtClean="0"/>
              <a:t>width: 80%;</a:t>
            </a:r>
          </a:p>
          <a:p>
            <a:pPr>
              <a:buNone/>
            </a:pPr>
            <a:r>
              <a:rPr lang="en-US" dirty="0" smtClean="0"/>
              <a:t>margin: auto;</a:t>
            </a:r>
          </a:p>
          <a:p>
            <a:pPr>
              <a:buNone/>
            </a:pPr>
            <a:r>
              <a:rPr lang="en-US" dirty="0" smtClean="0"/>
              <a:t>padding: 20px;</a:t>
            </a:r>
          </a:p>
          <a:p>
            <a:pPr>
              <a:buNone/>
            </a:pPr>
            <a:r>
              <a:rPr lang="en-US" dirty="0" smtClean="0"/>
              <a:t>border: 1px solid #666;</a:t>
            </a:r>
          </a:p>
          <a:p>
            <a:pPr>
              <a:buNone/>
            </a:pPr>
            <a:r>
              <a:rPr lang="en-US" dirty="0" smtClean="0"/>
              <a:t>background: #</a:t>
            </a:r>
            <a:r>
              <a:rPr lang="en-US" dirty="0" err="1" smtClean="0"/>
              <a:t>ffffff</a:t>
            </a:r>
            <a:r>
              <a:rPr lang="en-US" dirty="0" smtClean="0"/>
              <a:t>;</a:t>
            </a:r>
          </a:p>
          <a:p>
            <a:pPr>
              <a:buNone/>
            </a:pPr>
            <a:r>
              <a:rPr lang="en-US" dirty="0" smtClean="0"/>
              <a:t>}</a:t>
            </a:r>
            <a:endParaRPr lang="en-US" dirty="0"/>
          </a:p>
        </p:txBody>
      </p:sp>
    </p:spTree>
    <p:extLst>
      <p:ext uri="{BB962C8B-B14F-4D97-AF65-F5344CB8AC3E}">
        <p14:creationId xmlns:p14="http://schemas.microsoft.com/office/powerpoint/2010/main" val="2421551186"/>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CSS Margins</a:t>
            </a:r>
            <a:endParaRPr lang="en-US" dirty="0"/>
          </a:p>
        </p:txBody>
      </p:sp>
      <p:pic>
        <p:nvPicPr>
          <p:cNvPr id="4098" name="Picture 2"/>
          <p:cNvPicPr>
            <a:picLocks noChangeAspect="1" noChangeArrowheads="1"/>
          </p:cNvPicPr>
          <p:nvPr/>
        </p:nvPicPr>
        <p:blipFill>
          <a:blip r:embed="rId2" cstate="print"/>
          <a:srcRect/>
          <a:stretch>
            <a:fillRect/>
          </a:stretch>
        </p:blipFill>
        <p:spPr bwMode="auto">
          <a:xfrm>
            <a:off x="762000" y="1828800"/>
            <a:ext cx="7593228" cy="4378432"/>
          </a:xfrm>
          <a:prstGeom prst="rect">
            <a:avLst/>
          </a:prstGeom>
          <a:noFill/>
          <a:ln w="9525">
            <a:noFill/>
            <a:miter lim="800000"/>
            <a:headEnd/>
            <a:tailEnd/>
          </a:ln>
        </p:spPr>
      </p:pic>
    </p:spTree>
    <p:extLst>
      <p:ext uri="{BB962C8B-B14F-4D97-AF65-F5344CB8AC3E}">
        <p14:creationId xmlns:p14="http://schemas.microsoft.com/office/powerpoint/2010/main" val="4284156668"/>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CSS Margins</a:t>
            </a:r>
            <a:endParaRPr lang="en-US" dirty="0"/>
          </a:p>
        </p:txBody>
      </p:sp>
      <p:pic>
        <p:nvPicPr>
          <p:cNvPr id="5122" name="Picture 2"/>
          <p:cNvPicPr>
            <a:picLocks noChangeAspect="1" noChangeArrowheads="1"/>
          </p:cNvPicPr>
          <p:nvPr/>
        </p:nvPicPr>
        <p:blipFill>
          <a:blip r:embed="rId2" cstate="print"/>
          <a:srcRect/>
          <a:stretch>
            <a:fillRect/>
          </a:stretch>
        </p:blipFill>
        <p:spPr bwMode="auto">
          <a:xfrm>
            <a:off x="990600" y="1828800"/>
            <a:ext cx="6858000" cy="4375882"/>
          </a:xfrm>
          <a:prstGeom prst="rect">
            <a:avLst/>
          </a:prstGeom>
          <a:noFill/>
          <a:ln w="9525">
            <a:noFill/>
            <a:miter lim="800000"/>
            <a:headEnd/>
            <a:tailEnd/>
          </a:ln>
        </p:spPr>
      </p:pic>
    </p:spTree>
    <p:extLst>
      <p:ext uri="{BB962C8B-B14F-4D97-AF65-F5344CB8AC3E}">
        <p14:creationId xmlns:p14="http://schemas.microsoft.com/office/powerpoint/2010/main" val="2974128796"/>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CSS Margins</a:t>
            </a:r>
            <a:endParaRPr lang="en-US" dirty="0"/>
          </a:p>
        </p:txBody>
      </p:sp>
      <p:sp>
        <p:nvSpPr>
          <p:cNvPr id="3" name="Content Placeholder 2"/>
          <p:cNvSpPr>
            <a:spLocks noGrp="1"/>
          </p:cNvSpPr>
          <p:nvPr>
            <p:ph sz="quarter" idx="1"/>
          </p:nvPr>
        </p:nvSpPr>
        <p:spPr>
          <a:xfrm>
            <a:off x="612648" y="1600200"/>
            <a:ext cx="8153400" cy="4953000"/>
          </a:xfrm>
        </p:spPr>
        <p:txBody>
          <a:bodyPr>
            <a:normAutofit fontScale="85000" lnSpcReduction="20000"/>
          </a:bodyPr>
          <a:lstStyle/>
          <a:p>
            <a:r>
              <a:rPr lang="en-US" dirty="0" smtClean="0"/>
              <a:t>margin-top: length percentage or auto;</a:t>
            </a:r>
          </a:p>
          <a:p>
            <a:r>
              <a:rPr lang="en-US" dirty="0" smtClean="0"/>
              <a:t>margin-left: length percentage or auto;</a:t>
            </a:r>
          </a:p>
          <a:p>
            <a:r>
              <a:rPr lang="en-US" dirty="0" smtClean="0"/>
              <a:t>margin-right: length percentage or auto;</a:t>
            </a:r>
          </a:p>
          <a:p>
            <a:r>
              <a:rPr lang="en-US" dirty="0" smtClean="0"/>
              <a:t>margin-bottom: length percentage or auto;</a:t>
            </a:r>
          </a:p>
          <a:p>
            <a:endParaRPr lang="en-US" dirty="0" smtClean="0"/>
          </a:p>
          <a:p>
            <a:r>
              <a:rPr lang="en-US" dirty="0" smtClean="0"/>
              <a:t>margin: 10px </a:t>
            </a:r>
            <a:r>
              <a:rPr lang="en-US" dirty="0" err="1" smtClean="0"/>
              <a:t>10px</a:t>
            </a:r>
            <a:r>
              <a:rPr lang="en-US" dirty="0" smtClean="0"/>
              <a:t> </a:t>
            </a:r>
            <a:r>
              <a:rPr lang="en-US" dirty="0" err="1" smtClean="0"/>
              <a:t>10px</a:t>
            </a:r>
            <a:r>
              <a:rPr lang="en-US" dirty="0" smtClean="0"/>
              <a:t> </a:t>
            </a:r>
            <a:r>
              <a:rPr lang="en-US" dirty="0" err="1" smtClean="0"/>
              <a:t>10px</a:t>
            </a:r>
            <a:r>
              <a:rPr lang="en-US" dirty="0" smtClean="0"/>
              <a:t>;</a:t>
            </a:r>
          </a:p>
          <a:p>
            <a:r>
              <a:rPr lang="en-US" dirty="0" smtClean="0"/>
              <a:t>If you declare all 4 values as I have above, the order is as follows:</a:t>
            </a:r>
          </a:p>
          <a:p>
            <a:r>
              <a:rPr lang="en-US" dirty="0" smtClean="0"/>
              <a:t>1. top</a:t>
            </a:r>
          </a:p>
          <a:p>
            <a:r>
              <a:rPr lang="en-US" dirty="0" smtClean="0"/>
              <a:t>2. right</a:t>
            </a:r>
          </a:p>
          <a:p>
            <a:r>
              <a:rPr lang="en-US" dirty="0" smtClean="0"/>
              <a:t>3. bottom</a:t>
            </a:r>
          </a:p>
          <a:p>
            <a:r>
              <a:rPr lang="en-US" dirty="0" smtClean="0"/>
              <a:t>4. left</a:t>
            </a:r>
            <a:endParaRPr lang="en-US" dirty="0"/>
          </a:p>
        </p:txBody>
      </p:sp>
    </p:spTree>
    <p:extLst>
      <p:ext uri="{BB962C8B-B14F-4D97-AF65-F5344CB8AC3E}">
        <p14:creationId xmlns:p14="http://schemas.microsoft.com/office/powerpoint/2010/main" val="2937391170"/>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CSS Margins</a:t>
            </a:r>
            <a:endParaRPr lang="en-US" dirty="0"/>
          </a:p>
        </p:txBody>
      </p:sp>
      <p:sp>
        <p:nvSpPr>
          <p:cNvPr id="3" name="Content Placeholder 2"/>
          <p:cNvSpPr>
            <a:spLocks noGrp="1"/>
          </p:cNvSpPr>
          <p:nvPr>
            <p:ph sz="quarter" idx="1"/>
          </p:nvPr>
        </p:nvSpPr>
        <p:spPr>
          <a:xfrm>
            <a:off x="612648" y="1600200"/>
            <a:ext cx="8153400" cy="4953000"/>
          </a:xfrm>
        </p:spPr>
        <p:txBody>
          <a:bodyPr>
            <a:normAutofit/>
          </a:bodyPr>
          <a:lstStyle/>
          <a:p>
            <a:r>
              <a:rPr lang="en-US" dirty="0" smtClean="0"/>
              <a:t>If only one value is declared, it sets the margin on all sides.</a:t>
            </a:r>
          </a:p>
          <a:p>
            <a:pPr lvl="1"/>
            <a:r>
              <a:rPr lang="en-US" dirty="0" smtClean="0"/>
              <a:t>margin: 10px;</a:t>
            </a:r>
          </a:p>
          <a:p>
            <a:r>
              <a:rPr lang="en-US" dirty="0" smtClean="0"/>
              <a:t>If you only declare two or three values, the undeclared values are taken from the opposing side.</a:t>
            </a:r>
          </a:p>
          <a:p>
            <a:pPr lvl="2"/>
            <a:r>
              <a:rPr lang="en-US" dirty="0" smtClean="0"/>
              <a:t>margin: 10px </a:t>
            </a:r>
            <a:r>
              <a:rPr lang="en-US" dirty="0" err="1" smtClean="0"/>
              <a:t>10px</a:t>
            </a:r>
            <a:r>
              <a:rPr lang="en-US" dirty="0" smtClean="0"/>
              <a:t>; /* 2 values */</a:t>
            </a:r>
          </a:p>
          <a:p>
            <a:pPr lvl="2"/>
            <a:r>
              <a:rPr lang="en-US" dirty="0" smtClean="0"/>
              <a:t>margin: 10px </a:t>
            </a:r>
            <a:r>
              <a:rPr lang="en-US" dirty="0" err="1" smtClean="0"/>
              <a:t>10px</a:t>
            </a:r>
            <a:r>
              <a:rPr lang="en-US" dirty="0" smtClean="0"/>
              <a:t> </a:t>
            </a:r>
            <a:r>
              <a:rPr lang="en-US" dirty="0" err="1" smtClean="0"/>
              <a:t>10px</a:t>
            </a:r>
            <a:r>
              <a:rPr lang="en-US" dirty="0" smtClean="0"/>
              <a:t>; /* 3 values */</a:t>
            </a:r>
          </a:p>
          <a:p>
            <a:r>
              <a:rPr lang="en-US" dirty="0" smtClean="0"/>
              <a:t>If you do not declare the margin value of an element, the margin is 0 (zero).</a:t>
            </a:r>
            <a:endParaRPr lang="en-US" dirty="0"/>
          </a:p>
        </p:txBody>
      </p:sp>
    </p:spTree>
    <p:extLst>
      <p:ext uri="{BB962C8B-B14F-4D97-AF65-F5344CB8AC3E}">
        <p14:creationId xmlns:p14="http://schemas.microsoft.com/office/powerpoint/2010/main" val="3093519124"/>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CSS Margins</a:t>
            </a:r>
            <a:endParaRPr lang="en-US" dirty="0"/>
          </a:p>
        </p:txBody>
      </p:sp>
      <p:sp>
        <p:nvSpPr>
          <p:cNvPr id="3" name="Content Placeholder 2"/>
          <p:cNvSpPr>
            <a:spLocks noGrp="1"/>
          </p:cNvSpPr>
          <p:nvPr>
            <p:ph sz="quarter" idx="1"/>
          </p:nvPr>
        </p:nvSpPr>
        <p:spPr>
          <a:xfrm>
            <a:off x="612648" y="1600200"/>
            <a:ext cx="8153400" cy="4953000"/>
          </a:xfrm>
        </p:spPr>
        <p:txBody>
          <a:bodyPr>
            <a:normAutofit lnSpcReduction="10000"/>
          </a:bodyPr>
          <a:lstStyle/>
          <a:p>
            <a:r>
              <a:rPr lang="en-US" dirty="0" smtClean="0"/>
              <a:t>You can see in the example below, the elements for this site are set to be 20px (pixels) from the body.</a:t>
            </a:r>
          </a:p>
          <a:p>
            <a:pPr>
              <a:buNone/>
            </a:pPr>
            <a:r>
              <a:rPr lang="en-US" dirty="0" smtClean="0"/>
              <a:t>body{</a:t>
            </a:r>
          </a:p>
          <a:p>
            <a:pPr>
              <a:buNone/>
            </a:pPr>
            <a:r>
              <a:rPr lang="en-US" dirty="0" smtClean="0"/>
              <a:t>margin: 20px;</a:t>
            </a:r>
          </a:p>
          <a:p>
            <a:pPr>
              <a:buNone/>
            </a:pPr>
            <a:r>
              <a:rPr lang="en-US" dirty="0" smtClean="0"/>
              <a:t>background: #</a:t>
            </a:r>
            <a:r>
              <a:rPr lang="en-US" dirty="0" err="1" smtClean="0"/>
              <a:t>eeeeee</a:t>
            </a:r>
            <a:r>
              <a:rPr lang="en-US" dirty="0" smtClean="0"/>
              <a:t>;</a:t>
            </a:r>
          </a:p>
          <a:p>
            <a:pPr>
              <a:buNone/>
            </a:pPr>
            <a:r>
              <a:rPr lang="en-US" dirty="0" smtClean="0"/>
              <a:t>font-size: small;</a:t>
            </a:r>
          </a:p>
          <a:p>
            <a:pPr>
              <a:buNone/>
            </a:pPr>
            <a:r>
              <a:rPr lang="en-US" dirty="0" smtClean="0"/>
              <a:t>font-family: Tahoma, Arial, "Trebuchet MS", Helvetica, </a:t>
            </a:r>
            <a:r>
              <a:rPr lang="en-US" dirty="0" err="1" smtClean="0"/>
              <a:t>sansserif</a:t>
            </a:r>
            <a:r>
              <a:rPr lang="en-US" dirty="0" smtClean="0"/>
              <a:t>;</a:t>
            </a:r>
          </a:p>
          <a:p>
            <a:pPr>
              <a:buNone/>
            </a:pPr>
            <a:r>
              <a:rPr lang="en-US" dirty="0" smtClean="0"/>
              <a:t>text-align: left;</a:t>
            </a:r>
          </a:p>
          <a:p>
            <a:pPr>
              <a:buNone/>
            </a:pPr>
            <a:r>
              <a:rPr lang="en-US" dirty="0" smtClean="0"/>
              <a:t>}</a:t>
            </a:r>
            <a:endParaRPr lang="en-US" dirty="0"/>
          </a:p>
        </p:txBody>
      </p:sp>
    </p:spTree>
    <p:extLst>
      <p:ext uri="{BB962C8B-B14F-4D97-AF65-F5344CB8AC3E}">
        <p14:creationId xmlns:p14="http://schemas.microsoft.com/office/powerpoint/2010/main" val="252239167"/>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CSS Padding</a:t>
            </a:r>
            <a:endParaRPr lang="en-US" dirty="0"/>
          </a:p>
        </p:txBody>
      </p:sp>
      <p:sp>
        <p:nvSpPr>
          <p:cNvPr id="3" name="Content Placeholder 2"/>
          <p:cNvSpPr>
            <a:spLocks noGrp="1"/>
          </p:cNvSpPr>
          <p:nvPr>
            <p:ph sz="quarter" idx="1"/>
          </p:nvPr>
        </p:nvSpPr>
        <p:spPr/>
        <p:txBody>
          <a:bodyPr/>
          <a:lstStyle/>
          <a:p>
            <a:r>
              <a:rPr lang="en-US" dirty="0" smtClean="0"/>
              <a:t>Padding is the distance between the border of an (X)HTML element and the content within it.</a:t>
            </a:r>
          </a:p>
          <a:p>
            <a:pPr lvl="1"/>
            <a:r>
              <a:rPr lang="en-US" dirty="0" smtClean="0"/>
              <a:t>padding-top: length percentage;</a:t>
            </a:r>
          </a:p>
          <a:p>
            <a:pPr lvl="1"/>
            <a:r>
              <a:rPr lang="en-US" dirty="0" smtClean="0"/>
              <a:t>padding-left: length percentage;</a:t>
            </a:r>
          </a:p>
          <a:p>
            <a:pPr lvl="1"/>
            <a:r>
              <a:rPr lang="en-US" dirty="0" smtClean="0"/>
              <a:t>padding-right: length percentage;</a:t>
            </a:r>
          </a:p>
          <a:p>
            <a:pPr lvl="1"/>
            <a:r>
              <a:rPr lang="en-US" dirty="0" smtClean="0"/>
              <a:t>padding-bottom: length percentage;</a:t>
            </a:r>
            <a:endParaRPr lang="en-US" dirty="0"/>
          </a:p>
        </p:txBody>
      </p:sp>
    </p:spTree>
    <p:extLst>
      <p:ext uri="{BB962C8B-B14F-4D97-AF65-F5344CB8AC3E}">
        <p14:creationId xmlns:p14="http://schemas.microsoft.com/office/powerpoint/2010/main" val="13076992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What’s In and What’s Out?</a:t>
            </a:r>
          </a:p>
        </p:txBody>
      </p:sp>
      <p:sp>
        <p:nvSpPr>
          <p:cNvPr id="3" name="Content Placeholder 2"/>
          <p:cNvSpPr>
            <a:spLocks noGrp="1"/>
          </p:cNvSpPr>
          <p:nvPr>
            <p:ph sz="quarter" idx="1"/>
          </p:nvPr>
        </p:nvSpPr>
        <p:spPr/>
        <p:txBody>
          <a:bodyPr>
            <a:normAutofit/>
          </a:bodyPr>
          <a:lstStyle/>
          <a:p>
            <a:pPr>
              <a:buFont typeface="Arial" panose="020B0604020202020204" pitchFamily="34" charset="0"/>
              <a:buChar char="•"/>
            </a:pPr>
            <a:r>
              <a:rPr lang="en-IN" dirty="0"/>
              <a:t>Web storage</a:t>
            </a:r>
          </a:p>
          <a:p>
            <a:pPr marL="0" indent="0">
              <a:buNone/>
            </a:pPr>
            <a:r>
              <a:rPr lang="en-IN" dirty="0"/>
              <a:t>• Indexed database</a:t>
            </a:r>
          </a:p>
          <a:p>
            <a:pPr marL="0" indent="0">
              <a:buNone/>
            </a:pPr>
            <a:r>
              <a:rPr lang="en-IN" dirty="0"/>
              <a:t>• Application Cache (Offline Web Apps)</a:t>
            </a:r>
          </a:p>
          <a:p>
            <a:pPr marL="0" indent="0">
              <a:buNone/>
            </a:pPr>
            <a:r>
              <a:rPr lang="en-IN" dirty="0"/>
              <a:t>• Web Workers</a:t>
            </a:r>
          </a:p>
          <a:p>
            <a:pPr marL="0" indent="0">
              <a:buNone/>
            </a:pPr>
            <a:r>
              <a:rPr lang="en-IN" dirty="0"/>
              <a:t>• Drag and </a:t>
            </a:r>
            <a:r>
              <a:rPr lang="en-IN" dirty="0" smtClean="0"/>
              <a:t>Drop</a:t>
            </a:r>
            <a:endParaRPr lang="en-IN" dirty="0"/>
          </a:p>
        </p:txBody>
      </p:sp>
    </p:spTree>
    <p:extLst>
      <p:ext uri="{BB962C8B-B14F-4D97-AF65-F5344CB8AC3E}">
        <p14:creationId xmlns:p14="http://schemas.microsoft.com/office/powerpoint/2010/main" val="1111035696"/>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CSS Text Properties</a:t>
            </a:r>
            <a:endParaRPr lang="en-US" dirty="0"/>
          </a:p>
        </p:txBody>
      </p:sp>
      <p:sp>
        <p:nvSpPr>
          <p:cNvPr id="3" name="Content Placeholder 2"/>
          <p:cNvSpPr>
            <a:spLocks noGrp="1"/>
          </p:cNvSpPr>
          <p:nvPr>
            <p:ph sz="quarter" idx="1"/>
          </p:nvPr>
        </p:nvSpPr>
        <p:spPr/>
        <p:txBody>
          <a:bodyPr>
            <a:normAutofit/>
          </a:bodyPr>
          <a:lstStyle/>
          <a:p>
            <a:r>
              <a:rPr lang="en-US" dirty="0" smtClean="0"/>
              <a:t>letter-spacing: value;</a:t>
            </a:r>
          </a:p>
          <a:p>
            <a:r>
              <a:rPr lang="en-US" dirty="0" smtClean="0"/>
              <a:t>text-align: value;</a:t>
            </a:r>
          </a:p>
          <a:p>
            <a:r>
              <a:rPr lang="en-US" dirty="0" smtClean="0"/>
              <a:t>color: value;</a:t>
            </a:r>
          </a:p>
          <a:p>
            <a:r>
              <a:rPr lang="en-US" dirty="0" smtClean="0"/>
              <a:t>text-decoration: value;</a:t>
            </a:r>
          </a:p>
          <a:p>
            <a:pPr lvl="1"/>
            <a:r>
              <a:rPr lang="en-US" dirty="0" smtClean="0"/>
              <a:t>Possible values are</a:t>
            </a:r>
          </a:p>
          <a:p>
            <a:pPr lvl="3"/>
            <a:r>
              <a:rPr lang="en-US" u="sng" dirty="0" smtClean="0"/>
              <a:t>none</a:t>
            </a:r>
          </a:p>
          <a:p>
            <a:pPr lvl="3"/>
            <a:r>
              <a:rPr lang="en-US" u="sng" dirty="0" smtClean="0"/>
              <a:t>underline</a:t>
            </a:r>
          </a:p>
          <a:p>
            <a:pPr lvl="3"/>
            <a:r>
              <a:rPr lang="en-US" u="sng" dirty="0" err="1" smtClean="0"/>
              <a:t>overline</a:t>
            </a:r>
            <a:endParaRPr lang="en-US" u="sng" dirty="0" smtClean="0"/>
          </a:p>
          <a:p>
            <a:pPr lvl="3"/>
            <a:r>
              <a:rPr lang="en-US" u="sng" dirty="0" smtClean="0"/>
              <a:t>line through</a:t>
            </a:r>
          </a:p>
          <a:p>
            <a:pPr lvl="3"/>
            <a:r>
              <a:rPr lang="en-US" u="sng" dirty="0" smtClean="0"/>
              <a:t>blink</a:t>
            </a:r>
          </a:p>
          <a:p>
            <a:endParaRPr lang="en-US" dirty="0"/>
          </a:p>
        </p:txBody>
      </p:sp>
    </p:spTree>
    <p:extLst>
      <p:ext uri="{BB962C8B-B14F-4D97-AF65-F5344CB8AC3E}">
        <p14:creationId xmlns:p14="http://schemas.microsoft.com/office/powerpoint/2010/main" val="338884374"/>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CSS Text Properties</a:t>
            </a:r>
            <a:endParaRPr lang="en-US" dirty="0"/>
          </a:p>
        </p:txBody>
      </p:sp>
      <p:sp>
        <p:nvSpPr>
          <p:cNvPr id="3" name="Content Placeholder 2"/>
          <p:cNvSpPr>
            <a:spLocks noGrp="1"/>
          </p:cNvSpPr>
          <p:nvPr>
            <p:ph sz="quarter" idx="1"/>
          </p:nvPr>
        </p:nvSpPr>
        <p:spPr/>
        <p:txBody>
          <a:bodyPr>
            <a:normAutofit/>
          </a:bodyPr>
          <a:lstStyle/>
          <a:p>
            <a:r>
              <a:rPr lang="en-US" dirty="0" smtClean="0"/>
              <a:t>text-transform: value;</a:t>
            </a:r>
          </a:p>
          <a:p>
            <a:r>
              <a:rPr lang="en-US" dirty="0" smtClean="0"/>
              <a:t>Possible values are</a:t>
            </a:r>
          </a:p>
          <a:p>
            <a:pPr lvl="1"/>
            <a:r>
              <a:rPr lang="en-US" u="sng" dirty="0" smtClean="0"/>
              <a:t>none</a:t>
            </a:r>
          </a:p>
          <a:p>
            <a:pPr lvl="1"/>
            <a:r>
              <a:rPr lang="en-US" u="sng" dirty="0" smtClean="0"/>
              <a:t>capitalize</a:t>
            </a:r>
          </a:p>
          <a:p>
            <a:pPr lvl="1"/>
            <a:r>
              <a:rPr lang="en-US" u="sng" dirty="0" smtClean="0"/>
              <a:t>lowercase</a:t>
            </a:r>
          </a:p>
          <a:p>
            <a:pPr lvl="1"/>
            <a:r>
              <a:rPr lang="en-US" u="sng" dirty="0" smtClean="0"/>
              <a:t>Uppercase</a:t>
            </a:r>
          </a:p>
          <a:p>
            <a:r>
              <a:rPr lang="en-US" dirty="0" smtClean="0"/>
              <a:t>word-spacing: value;</a:t>
            </a:r>
            <a:endParaRPr lang="en-US" u="sng" dirty="0" smtClean="0"/>
          </a:p>
        </p:txBody>
      </p:sp>
    </p:spTree>
    <p:extLst>
      <p:ext uri="{BB962C8B-B14F-4D97-AF65-F5344CB8AC3E}">
        <p14:creationId xmlns:p14="http://schemas.microsoft.com/office/powerpoint/2010/main" val="3405122424"/>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CSS Font Properties</a:t>
            </a:r>
            <a:endParaRPr lang="en-US" dirty="0"/>
          </a:p>
        </p:txBody>
      </p:sp>
      <p:sp>
        <p:nvSpPr>
          <p:cNvPr id="3" name="Content Placeholder 2"/>
          <p:cNvSpPr>
            <a:spLocks noGrp="1"/>
          </p:cNvSpPr>
          <p:nvPr>
            <p:ph sz="quarter" idx="1"/>
          </p:nvPr>
        </p:nvSpPr>
        <p:spPr>
          <a:xfrm>
            <a:off x="612648" y="1600200"/>
            <a:ext cx="8153400" cy="4800600"/>
          </a:xfrm>
        </p:spPr>
        <p:txBody>
          <a:bodyPr>
            <a:normAutofit fontScale="77500" lnSpcReduction="20000"/>
          </a:bodyPr>
          <a:lstStyle/>
          <a:p>
            <a:r>
              <a:rPr lang="en-US" dirty="0" smtClean="0"/>
              <a:t>The font property can set the style, weight, variant, size, line height and font:</a:t>
            </a:r>
          </a:p>
          <a:p>
            <a:r>
              <a:rPr lang="en-US" dirty="0" smtClean="0"/>
              <a:t>font: italic bold normal small/1.4em Verdana, sans-serif;</a:t>
            </a:r>
          </a:p>
          <a:p>
            <a:r>
              <a:rPr lang="en-US" b="1" dirty="0" smtClean="0"/>
              <a:t>Font-Family</a:t>
            </a:r>
          </a:p>
          <a:p>
            <a:r>
              <a:rPr lang="en-US" dirty="0" smtClean="0"/>
              <a:t>You can set what font will be displayed in an element with the font-family property.</a:t>
            </a:r>
          </a:p>
          <a:p>
            <a:r>
              <a:rPr lang="en-US" dirty="0" smtClean="0"/>
              <a:t>There are 2 choices for values:</a:t>
            </a:r>
          </a:p>
          <a:p>
            <a:pPr lvl="1"/>
            <a:r>
              <a:rPr lang="en-US" u="sng" dirty="0" smtClean="0"/>
              <a:t>family-name</a:t>
            </a:r>
          </a:p>
          <a:p>
            <a:pPr lvl="1"/>
            <a:r>
              <a:rPr lang="en-US" u="sng" dirty="0" smtClean="0"/>
              <a:t>generic family</a:t>
            </a:r>
          </a:p>
          <a:p>
            <a:r>
              <a:rPr lang="en-US" dirty="0" smtClean="0"/>
              <a:t>If you set a family name it is best to also add the generic family at the end. As this is a </a:t>
            </a:r>
            <a:r>
              <a:rPr lang="en-US" dirty="0" err="1" smtClean="0"/>
              <a:t>priortized</a:t>
            </a:r>
            <a:r>
              <a:rPr lang="en-US" dirty="0" smtClean="0"/>
              <a:t> list. So if the user does not have the specified font name it will use the same generic family. (see below)</a:t>
            </a:r>
          </a:p>
          <a:p>
            <a:pPr lvl="1"/>
            <a:r>
              <a:rPr lang="en-US" dirty="0" smtClean="0"/>
              <a:t>font-family: Verdana, sans-serif;</a:t>
            </a:r>
          </a:p>
          <a:p>
            <a:endParaRPr lang="en-US" u="sng" dirty="0" smtClean="0"/>
          </a:p>
          <a:p>
            <a:endParaRPr lang="en-US" dirty="0"/>
          </a:p>
        </p:txBody>
      </p:sp>
    </p:spTree>
    <p:extLst>
      <p:ext uri="{BB962C8B-B14F-4D97-AF65-F5344CB8AC3E}">
        <p14:creationId xmlns:p14="http://schemas.microsoft.com/office/powerpoint/2010/main" val="31119002"/>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Font Size</a:t>
            </a:r>
            <a:endParaRPr lang="en-US" dirty="0"/>
          </a:p>
        </p:txBody>
      </p:sp>
      <p:sp>
        <p:nvSpPr>
          <p:cNvPr id="3" name="Content Placeholder 2"/>
          <p:cNvSpPr>
            <a:spLocks noGrp="1"/>
          </p:cNvSpPr>
          <p:nvPr>
            <p:ph sz="quarter" idx="1"/>
          </p:nvPr>
        </p:nvSpPr>
        <p:spPr/>
        <p:txBody>
          <a:bodyPr>
            <a:normAutofit fontScale="70000" lnSpcReduction="20000"/>
          </a:bodyPr>
          <a:lstStyle/>
          <a:p>
            <a:r>
              <a:rPr lang="en-US" dirty="0" smtClean="0"/>
              <a:t>You can set the size of the text used in an element by using the font-size property.</a:t>
            </a:r>
          </a:p>
          <a:p>
            <a:pPr lvl="2"/>
            <a:r>
              <a:rPr lang="en-US" dirty="0" smtClean="0"/>
              <a:t>font-size: value;</a:t>
            </a:r>
          </a:p>
          <a:p>
            <a:r>
              <a:rPr lang="en-US" dirty="0" smtClean="0"/>
              <a:t>There are a lot of choices for values:</a:t>
            </a:r>
          </a:p>
          <a:p>
            <a:pPr lvl="1"/>
            <a:r>
              <a:rPr lang="en-US" u="sng" dirty="0" smtClean="0"/>
              <a:t>xx-large</a:t>
            </a:r>
          </a:p>
          <a:p>
            <a:pPr lvl="1"/>
            <a:r>
              <a:rPr lang="en-US" u="sng" dirty="0" smtClean="0"/>
              <a:t>x-large</a:t>
            </a:r>
          </a:p>
          <a:p>
            <a:pPr lvl="1"/>
            <a:r>
              <a:rPr lang="en-US" u="sng" dirty="0" smtClean="0"/>
              <a:t>larger</a:t>
            </a:r>
          </a:p>
          <a:p>
            <a:pPr lvl="1"/>
            <a:r>
              <a:rPr lang="en-US" u="sng" dirty="0" smtClean="0"/>
              <a:t>large</a:t>
            </a:r>
          </a:p>
          <a:p>
            <a:pPr lvl="1"/>
            <a:r>
              <a:rPr lang="en-US" u="sng" dirty="0" smtClean="0"/>
              <a:t>medium</a:t>
            </a:r>
          </a:p>
          <a:p>
            <a:pPr lvl="1"/>
            <a:r>
              <a:rPr lang="en-US" u="sng" dirty="0" smtClean="0"/>
              <a:t>small</a:t>
            </a:r>
          </a:p>
          <a:p>
            <a:pPr lvl="1"/>
            <a:r>
              <a:rPr lang="en-US" u="sng" dirty="0" smtClean="0"/>
              <a:t>smaller</a:t>
            </a:r>
          </a:p>
          <a:p>
            <a:pPr lvl="1"/>
            <a:r>
              <a:rPr lang="en-US" u="sng" dirty="0" smtClean="0"/>
              <a:t>x-small</a:t>
            </a:r>
          </a:p>
          <a:p>
            <a:pPr lvl="1"/>
            <a:r>
              <a:rPr lang="en-US" u="sng" dirty="0" smtClean="0"/>
              <a:t>xx-small</a:t>
            </a:r>
          </a:p>
          <a:p>
            <a:pPr lvl="1"/>
            <a:r>
              <a:rPr lang="en-US" u="sng" dirty="0" smtClean="0"/>
              <a:t>length</a:t>
            </a:r>
          </a:p>
          <a:p>
            <a:pPr lvl="1"/>
            <a:r>
              <a:rPr lang="en-US" u="sng" dirty="0" smtClean="0"/>
              <a:t>% (percent)</a:t>
            </a:r>
          </a:p>
          <a:p>
            <a:endParaRPr lang="en-US" dirty="0"/>
          </a:p>
        </p:txBody>
      </p:sp>
    </p:spTree>
    <p:extLst>
      <p:ext uri="{BB962C8B-B14F-4D97-AF65-F5344CB8AC3E}">
        <p14:creationId xmlns:p14="http://schemas.microsoft.com/office/powerpoint/2010/main" val="1953615025"/>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Font Style</a:t>
            </a:r>
            <a:endParaRPr lang="en-US" dirty="0"/>
          </a:p>
        </p:txBody>
      </p:sp>
      <p:sp>
        <p:nvSpPr>
          <p:cNvPr id="3" name="Content Placeholder 2"/>
          <p:cNvSpPr>
            <a:spLocks noGrp="1"/>
          </p:cNvSpPr>
          <p:nvPr>
            <p:ph sz="quarter" idx="1"/>
          </p:nvPr>
        </p:nvSpPr>
        <p:spPr/>
        <p:txBody>
          <a:bodyPr/>
          <a:lstStyle/>
          <a:p>
            <a:r>
              <a:rPr lang="en-US" dirty="0" smtClean="0"/>
              <a:t>You can set the style of text in a element with the font-style property</a:t>
            </a:r>
          </a:p>
          <a:p>
            <a:r>
              <a:rPr lang="en-US" dirty="0" smtClean="0"/>
              <a:t>font-style: value;</a:t>
            </a:r>
          </a:p>
          <a:p>
            <a:r>
              <a:rPr lang="en-US" dirty="0" smtClean="0"/>
              <a:t>Possible values are</a:t>
            </a:r>
          </a:p>
          <a:p>
            <a:pPr lvl="1"/>
            <a:r>
              <a:rPr lang="en-US" u="sng" dirty="0" smtClean="0"/>
              <a:t>normal</a:t>
            </a:r>
          </a:p>
          <a:p>
            <a:pPr lvl="1"/>
            <a:r>
              <a:rPr lang="en-US" u="sng" dirty="0" err="1" smtClean="0"/>
              <a:t>itailc</a:t>
            </a:r>
            <a:endParaRPr lang="en-US" u="sng" dirty="0" smtClean="0"/>
          </a:p>
          <a:p>
            <a:pPr lvl="1"/>
            <a:r>
              <a:rPr lang="en-US" u="sng" dirty="0" smtClean="0"/>
              <a:t>oblique</a:t>
            </a:r>
          </a:p>
          <a:p>
            <a:endParaRPr lang="en-US" dirty="0"/>
          </a:p>
        </p:txBody>
      </p:sp>
    </p:spTree>
    <p:extLst>
      <p:ext uri="{BB962C8B-B14F-4D97-AF65-F5344CB8AC3E}">
        <p14:creationId xmlns:p14="http://schemas.microsoft.com/office/powerpoint/2010/main" val="2759569318"/>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b="1" dirty="0" smtClean="0"/>
              <a:t>CSS Anchors, Links and Pseudo Classes</a:t>
            </a:r>
            <a:endParaRPr lang="en-US" dirty="0"/>
          </a:p>
        </p:txBody>
      </p:sp>
      <p:sp>
        <p:nvSpPr>
          <p:cNvPr id="3" name="Content Placeholder 2"/>
          <p:cNvSpPr>
            <a:spLocks noGrp="1"/>
          </p:cNvSpPr>
          <p:nvPr>
            <p:ph sz="quarter" idx="1"/>
          </p:nvPr>
        </p:nvSpPr>
        <p:spPr/>
        <p:txBody>
          <a:bodyPr/>
          <a:lstStyle/>
          <a:p>
            <a:r>
              <a:rPr lang="pt-BR" dirty="0" smtClean="0"/>
              <a:t>a:link {color: #009900;}</a:t>
            </a:r>
            <a:br>
              <a:rPr lang="pt-BR" dirty="0" smtClean="0"/>
            </a:br>
            <a:r>
              <a:rPr lang="pt-BR" dirty="0" smtClean="0"/>
              <a:t>a:visited {color: #999999;}</a:t>
            </a:r>
            <a:br>
              <a:rPr lang="pt-BR" dirty="0" smtClean="0"/>
            </a:br>
            <a:r>
              <a:rPr lang="pt-BR" dirty="0" smtClean="0"/>
              <a:t>a:hover {color: #333333;}</a:t>
            </a:r>
            <a:br>
              <a:rPr lang="pt-BR" dirty="0" smtClean="0"/>
            </a:br>
            <a:r>
              <a:rPr lang="pt-BR" dirty="0" smtClean="0"/>
              <a:t>a:focus {color: #333333;}</a:t>
            </a:r>
            <a:br>
              <a:rPr lang="pt-BR" dirty="0" smtClean="0"/>
            </a:br>
            <a:r>
              <a:rPr lang="pt-BR" dirty="0" smtClean="0"/>
              <a:t>a:active {color: #009900;}</a:t>
            </a:r>
            <a:endParaRPr lang="en-US" dirty="0"/>
          </a:p>
        </p:txBody>
      </p:sp>
    </p:spTree>
    <p:extLst>
      <p:ext uri="{BB962C8B-B14F-4D97-AF65-F5344CB8AC3E}">
        <p14:creationId xmlns:p14="http://schemas.microsoft.com/office/powerpoint/2010/main" val="560100971"/>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CSS Backgrounds</a:t>
            </a:r>
            <a:endParaRPr lang="en-US" dirty="0"/>
          </a:p>
        </p:txBody>
      </p:sp>
      <p:sp>
        <p:nvSpPr>
          <p:cNvPr id="3" name="Content Placeholder 2"/>
          <p:cNvSpPr>
            <a:spLocks noGrp="1"/>
          </p:cNvSpPr>
          <p:nvPr>
            <p:ph sz="quarter" idx="1"/>
          </p:nvPr>
        </p:nvSpPr>
        <p:spPr/>
        <p:txBody>
          <a:bodyPr>
            <a:normAutofit fontScale="92500" lnSpcReduction="10000"/>
          </a:bodyPr>
          <a:lstStyle/>
          <a:p>
            <a:r>
              <a:rPr lang="en-US" b="1" dirty="0" smtClean="0"/>
              <a:t>Background</a:t>
            </a:r>
          </a:p>
          <a:p>
            <a:r>
              <a:rPr lang="en-US" dirty="0" smtClean="0"/>
              <a:t>You can style the background of an element in one declaration with the background property.</a:t>
            </a:r>
          </a:p>
          <a:p>
            <a:pPr lvl="1"/>
            <a:r>
              <a:rPr lang="en-US" dirty="0" smtClean="0"/>
              <a:t>background: #</a:t>
            </a:r>
            <a:r>
              <a:rPr lang="en-US" dirty="0" err="1" smtClean="0"/>
              <a:t>ffffff</a:t>
            </a:r>
            <a:r>
              <a:rPr lang="en-US" dirty="0" smtClean="0"/>
              <a:t> </a:t>
            </a:r>
            <a:r>
              <a:rPr lang="en-US" dirty="0" err="1" smtClean="0"/>
              <a:t>url</a:t>
            </a:r>
            <a:r>
              <a:rPr lang="en-US" dirty="0" smtClean="0"/>
              <a:t>(</a:t>
            </a:r>
            <a:r>
              <a:rPr lang="en-US" dirty="0" err="1" smtClean="0"/>
              <a:t>path_to_image</a:t>
            </a:r>
            <a:r>
              <a:rPr lang="en-US" dirty="0" smtClean="0"/>
              <a:t>) top left no-repeat fixed;</a:t>
            </a:r>
          </a:p>
          <a:p>
            <a:pPr lvl="1"/>
            <a:r>
              <a:rPr lang="en-US" dirty="0" smtClean="0"/>
              <a:t>Values:</a:t>
            </a:r>
          </a:p>
          <a:p>
            <a:pPr lvl="2"/>
            <a:r>
              <a:rPr lang="en-US" u="sng" dirty="0" smtClean="0"/>
              <a:t>attachment</a:t>
            </a:r>
          </a:p>
          <a:p>
            <a:pPr lvl="2"/>
            <a:r>
              <a:rPr lang="en-US" u="sng" dirty="0" smtClean="0"/>
              <a:t>color</a:t>
            </a:r>
          </a:p>
          <a:p>
            <a:pPr lvl="2"/>
            <a:r>
              <a:rPr lang="en-US" u="sng" dirty="0" smtClean="0"/>
              <a:t>image</a:t>
            </a:r>
          </a:p>
          <a:p>
            <a:pPr lvl="2"/>
            <a:r>
              <a:rPr lang="en-US" u="sng" dirty="0" smtClean="0"/>
              <a:t>position</a:t>
            </a:r>
          </a:p>
          <a:p>
            <a:pPr lvl="2"/>
            <a:r>
              <a:rPr lang="en-US" u="sng" dirty="0" smtClean="0"/>
              <a:t>repeat</a:t>
            </a:r>
          </a:p>
          <a:p>
            <a:endParaRPr lang="en-US" dirty="0"/>
          </a:p>
        </p:txBody>
      </p:sp>
    </p:spTree>
    <p:extLst>
      <p:ext uri="{BB962C8B-B14F-4D97-AF65-F5344CB8AC3E}">
        <p14:creationId xmlns:p14="http://schemas.microsoft.com/office/powerpoint/2010/main" val="2029561898"/>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Background Attachment</a:t>
            </a:r>
            <a:endParaRPr lang="en-US" dirty="0"/>
          </a:p>
        </p:txBody>
      </p:sp>
      <p:sp>
        <p:nvSpPr>
          <p:cNvPr id="3" name="Content Placeholder 2"/>
          <p:cNvSpPr>
            <a:spLocks noGrp="1"/>
          </p:cNvSpPr>
          <p:nvPr>
            <p:ph sz="quarter" idx="1"/>
          </p:nvPr>
        </p:nvSpPr>
        <p:spPr/>
        <p:txBody>
          <a:bodyPr/>
          <a:lstStyle/>
          <a:p>
            <a:r>
              <a:rPr lang="en-US" dirty="0" smtClean="0"/>
              <a:t>If you are using an image as a background. You can set whether the background scrolls with the page or is fixed when the user scrolls down the page with the background-attachment property</a:t>
            </a:r>
          </a:p>
          <a:p>
            <a:r>
              <a:rPr lang="en-US" dirty="0" smtClean="0"/>
              <a:t>background-attachment: value;</a:t>
            </a:r>
          </a:p>
          <a:p>
            <a:r>
              <a:rPr lang="en-US" dirty="0" smtClean="0"/>
              <a:t>Values:</a:t>
            </a:r>
          </a:p>
          <a:p>
            <a:pPr lvl="1"/>
            <a:r>
              <a:rPr lang="en-US" u="sng" dirty="0" smtClean="0"/>
              <a:t>fixed</a:t>
            </a:r>
          </a:p>
          <a:p>
            <a:pPr lvl="1"/>
            <a:r>
              <a:rPr lang="en-US" u="sng" dirty="0" smtClean="0"/>
              <a:t>scroll</a:t>
            </a:r>
          </a:p>
          <a:p>
            <a:endParaRPr lang="en-US" dirty="0"/>
          </a:p>
        </p:txBody>
      </p:sp>
    </p:spTree>
    <p:extLst>
      <p:ext uri="{BB962C8B-B14F-4D97-AF65-F5344CB8AC3E}">
        <p14:creationId xmlns:p14="http://schemas.microsoft.com/office/powerpoint/2010/main" val="3494701303"/>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Background Color</a:t>
            </a:r>
            <a:endParaRPr lang="en-US" dirty="0"/>
          </a:p>
        </p:txBody>
      </p:sp>
      <p:sp>
        <p:nvSpPr>
          <p:cNvPr id="3" name="Content Placeholder 2"/>
          <p:cNvSpPr>
            <a:spLocks noGrp="1"/>
          </p:cNvSpPr>
          <p:nvPr>
            <p:ph sz="quarter" idx="1"/>
          </p:nvPr>
        </p:nvSpPr>
        <p:spPr/>
        <p:txBody>
          <a:bodyPr>
            <a:normAutofit/>
          </a:bodyPr>
          <a:lstStyle/>
          <a:p>
            <a:r>
              <a:rPr lang="en-US" dirty="0" smtClean="0"/>
              <a:t>You can specifically declare a color for the background of an element using the background-color property.</a:t>
            </a:r>
          </a:p>
          <a:p>
            <a:r>
              <a:rPr lang="en-US" dirty="0" smtClean="0"/>
              <a:t>background-color: value;</a:t>
            </a:r>
          </a:p>
          <a:p>
            <a:r>
              <a:rPr lang="en-US" dirty="0" smtClean="0"/>
              <a:t>Values:</a:t>
            </a:r>
          </a:p>
          <a:p>
            <a:pPr lvl="1"/>
            <a:r>
              <a:rPr lang="en-US" u="sng" dirty="0" smtClean="0"/>
              <a:t>color name</a:t>
            </a:r>
          </a:p>
          <a:p>
            <a:pPr lvl="1"/>
            <a:r>
              <a:rPr lang="en-US" u="sng" dirty="0" smtClean="0"/>
              <a:t>hexadecimal number</a:t>
            </a:r>
          </a:p>
          <a:p>
            <a:pPr lvl="1"/>
            <a:r>
              <a:rPr lang="en-US" u="sng" dirty="0" smtClean="0"/>
              <a:t>RGB color code</a:t>
            </a:r>
          </a:p>
          <a:p>
            <a:pPr lvl="1"/>
            <a:r>
              <a:rPr lang="en-US" u="sng" dirty="0" smtClean="0"/>
              <a:t>transparent</a:t>
            </a:r>
          </a:p>
          <a:p>
            <a:endParaRPr lang="en-US" dirty="0"/>
          </a:p>
        </p:txBody>
      </p:sp>
    </p:spTree>
    <p:extLst>
      <p:ext uri="{BB962C8B-B14F-4D97-AF65-F5344CB8AC3E}">
        <p14:creationId xmlns:p14="http://schemas.microsoft.com/office/powerpoint/2010/main" val="2887460472"/>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Background Image</a:t>
            </a:r>
            <a:endParaRPr lang="en-US" dirty="0"/>
          </a:p>
        </p:txBody>
      </p:sp>
      <p:sp>
        <p:nvSpPr>
          <p:cNvPr id="3" name="Content Placeholder 2"/>
          <p:cNvSpPr>
            <a:spLocks noGrp="1"/>
          </p:cNvSpPr>
          <p:nvPr>
            <p:ph sz="quarter" idx="1"/>
          </p:nvPr>
        </p:nvSpPr>
        <p:spPr/>
        <p:txBody>
          <a:bodyPr/>
          <a:lstStyle/>
          <a:p>
            <a:r>
              <a:rPr lang="en-US" dirty="0" smtClean="0"/>
              <a:t>You can set an image for the background of an element using the background-image property.</a:t>
            </a:r>
          </a:p>
          <a:p>
            <a:r>
              <a:rPr lang="en-US" dirty="0" smtClean="0"/>
              <a:t>background-image: </a:t>
            </a:r>
            <a:r>
              <a:rPr lang="en-US" dirty="0" err="1" smtClean="0"/>
              <a:t>url</a:t>
            </a:r>
            <a:r>
              <a:rPr lang="en-US" dirty="0" smtClean="0"/>
              <a:t>(</a:t>
            </a:r>
            <a:r>
              <a:rPr lang="en-US" dirty="0" err="1" smtClean="0"/>
              <a:t>path_to_image</a:t>
            </a:r>
            <a:r>
              <a:rPr lang="en-US" dirty="0" smtClean="0"/>
              <a:t>);</a:t>
            </a:r>
          </a:p>
          <a:p>
            <a:r>
              <a:rPr lang="en-US" dirty="0" smtClean="0"/>
              <a:t>Values:</a:t>
            </a:r>
          </a:p>
          <a:p>
            <a:pPr lvl="1"/>
            <a:r>
              <a:rPr lang="en-US" u="sng" dirty="0" err="1" smtClean="0"/>
              <a:t>url</a:t>
            </a:r>
            <a:endParaRPr lang="en-US" u="sng" dirty="0" smtClean="0"/>
          </a:p>
          <a:p>
            <a:pPr lvl="1"/>
            <a:r>
              <a:rPr lang="en-US" u="sng" dirty="0" smtClean="0"/>
              <a:t>none</a:t>
            </a:r>
          </a:p>
          <a:p>
            <a:endParaRPr lang="en-US" dirty="0"/>
          </a:p>
        </p:txBody>
      </p:sp>
    </p:spTree>
    <p:extLst>
      <p:ext uri="{BB962C8B-B14F-4D97-AF65-F5344CB8AC3E}">
        <p14:creationId xmlns:p14="http://schemas.microsoft.com/office/powerpoint/2010/main" val="8474308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What’s New in HTML5?</a:t>
            </a:r>
          </a:p>
        </p:txBody>
      </p:sp>
      <p:sp>
        <p:nvSpPr>
          <p:cNvPr id="3" name="Content Placeholder 2"/>
          <p:cNvSpPr>
            <a:spLocks noGrp="1"/>
          </p:cNvSpPr>
          <p:nvPr>
            <p:ph sz="quarter" idx="1"/>
          </p:nvPr>
        </p:nvSpPr>
        <p:spPr/>
        <p:txBody>
          <a:bodyPr/>
          <a:lstStyle/>
          <a:p>
            <a:r>
              <a:rPr lang="en-IN" dirty="0"/>
              <a:t>New DOCTYPE and Character </a:t>
            </a:r>
            <a:r>
              <a:rPr lang="en-IN" dirty="0" smtClean="0"/>
              <a:t>Set</a:t>
            </a:r>
          </a:p>
          <a:p>
            <a:r>
              <a:rPr lang="en-IN" dirty="0" smtClean="0"/>
              <a:t>HTML4</a:t>
            </a:r>
          </a:p>
          <a:p>
            <a:pPr lvl="2"/>
            <a:r>
              <a:rPr lang="en-IN" dirty="0"/>
              <a:t>&lt;!DOCTYPE HTML PUBLIC "-//W3C//DTD HTML 4.01 Transitional//EN"</a:t>
            </a:r>
          </a:p>
          <a:p>
            <a:pPr lvl="2"/>
            <a:r>
              <a:rPr lang="en-IN" dirty="0"/>
              <a:t>"http://www.w3.org/TR/html4/loose.dtd</a:t>
            </a:r>
            <a:r>
              <a:rPr lang="en-IN" dirty="0" smtClean="0"/>
              <a:t>"&gt;</a:t>
            </a:r>
          </a:p>
          <a:p>
            <a:r>
              <a:rPr lang="en-IN" dirty="0" smtClean="0"/>
              <a:t>HTML5</a:t>
            </a:r>
          </a:p>
          <a:p>
            <a:pPr lvl="2"/>
            <a:r>
              <a:rPr lang="en-IN" dirty="0"/>
              <a:t>&lt;!DOCTYPE html&gt;</a:t>
            </a:r>
          </a:p>
        </p:txBody>
      </p:sp>
    </p:spTree>
    <p:extLst>
      <p:ext uri="{BB962C8B-B14F-4D97-AF65-F5344CB8AC3E}">
        <p14:creationId xmlns:p14="http://schemas.microsoft.com/office/powerpoint/2010/main" val="3633807224"/>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Background Position</a:t>
            </a:r>
            <a:endParaRPr lang="en-US" dirty="0"/>
          </a:p>
        </p:txBody>
      </p:sp>
      <p:sp>
        <p:nvSpPr>
          <p:cNvPr id="3" name="Content Placeholder 2"/>
          <p:cNvSpPr>
            <a:spLocks noGrp="1"/>
          </p:cNvSpPr>
          <p:nvPr>
            <p:ph sz="quarter" idx="1"/>
          </p:nvPr>
        </p:nvSpPr>
        <p:spPr/>
        <p:txBody>
          <a:bodyPr>
            <a:normAutofit fontScale="70000" lnSpcReduction="20000"/>
          </a:bodyPr>
          <a:lstStyle/>
          <a:p>
            <a:r>
              <a:rPr lang="en-US" dirty="0" smtClean="0"/>
              <a:t>You can position an image used for the background of an element using the background-position property.</a:t>
            </a:r>
          </a:p>
          <a:p>
            <a:r>
              <a:rPr lang="en-US" dirty="0" smtClean="0"/>
              <a:t>background-position: value;</a:t>
            </a:r>
          </a:p>
          <a:p>
            <a:pPr lvl="1"/>
            <a:r>
              <a:rPr lang="en-US" dirty="0" smtClean="0"/>
              <a:t>Values:</a:t>
            </a:r>
          </a:p>
          <a:p>
            <a:pPr lvl="1"/>
            <a:r>
              <a:rPr lang="en-US" u="sng" dirty="0" smtClean="0"/>
              <a:t>top left</a:t>
            </a:r>
          </a:p>
          <a:p>
            <a:pPr lvl="1"/>
            <a:r>
              <a:rPr lang="en-US" u="sng" dirty="0" smtClean="0"/>
              <a:t>top center</a:t>
            </a:r>
          </a:p>
          <a:p>
            <a:pPr lvl="1"/>
            <a:r>
              <a:rPr lang="en-US" u="sng" dirty="0" smtClean="0"/>
              <a:t>top right</a:t>
            </a:r>
          </a:p>
          <a:p>
            <a:pPr lvl="1"/>
            <a:r>
              <a:rPr lang="en-US" u="sng" dirty="0" smtClean="0"/>
              <a:t>center left</a:t>
            </a:r>
          </a:p>
          <a:p>
            <a:pPr lvl="1"/>
            <a:r>
              <a:rPr lang="en-US" u="sng" dirty="0" smtClean="0"/>
              <a:t>center </a:t>
            </a:r>
            <a:r>
              <a:rPr lang="en-US" u="sng" dirty="0" err="1" smtClean="0"/>
              <a:t>center</a:t>
            </a:r>
            <a:endParaRPr lang="en-US" u="sng" dirty="0" smtClean="0"/>
          </a:p>
          <a:p>
            <a:pPr lvl="1"/>
            <a:r>
              <a:rPr lang="en-US" u="sng" dirty="0" smtClean="0"/>
              <a:t>center right</a:t>
            </a:r>
          </a:p>
          <a:p>
            <a:pPr lvl="1"/>
            <a:r>
              <a:rPr lang="en-US" u="sng" dirty="0" smtClean="0"/>
              <a:t>bottom left</a:t>
            </a:r>
          </a:p>
          <a:p>
            <a:pPr lvl="1"/>
            <a:r>
              <a:rPr lang="en-US" u="sng" dirty="0" smtClean="0"/>
              <a:t>bottom center</a:t>
            </a:r>
          </a:p>
          <a:p>
            <a:pPr lvl="1"/>
            <a:r>
              <a:rPr lang="en-US" u="sng" dirty="0" smtClean="0"/>
              <a:t>bottom right</a:t>
            </a:r>
          </a:p>
          <a:p>
            <a:pPr lvl="1"/>
            <a:r>
              <a:rPr lang="en-US" u="sng" dirty="0" smtClean="0"/>
              <a:t>x-% y-%</a:t>
            </a:r>
          </a:p>
          <a:p>
            <a:pPr lvl="1"/>
            <a:r>
              <a:rPr lang="en-US" u="sng" dirty="0" smtClean="0"/>
              <a:t>x-pos y-pos</a:t>
            </a:r>
          </a:p>
          <a:p>
            <a:endParaRPr lang="en-US" dirty="0"/>
          </a:p>
        </p:txBody>
      </p:sp>
    </p:spTree>
    <p:extLst>
      <p:ext uri="{BB962C8B-B14F-4D97-AF65-F5344CB8AC3E}">
        <p14:creationId xmlns:p14="http://schemas.microsoft.com/office/powerpoint/2010/main" val="3418186639"/>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Background Repeat</a:t>
            </a:r>
            <a:endParaRPr lang="en-US" dirty="0"/>
          </a:p>
        </p:txBody>
      </p:sp>
      <p:sp>
        <p:nvSpPr>
          <p:cNvPr id="3" name="Content Placeholder 2"/>
          <p:cNvSpPr>
            <a:spLocks noGrp="1"/>
          </p:cNvSpPr>
          <p:nvPr>
            <p:ph sz="quarter" idx="1"/>
          </p:nvPr>
        </p:nvSpPr>
        <p:spPr/>
        <p:txBody>
          <a:bodyPr>
            <a:normAutofit/>
          </a:bodyPr>
          <a:lstStyle/>
          <a:p>
            <a:r>
              <a:rPr lang="en-US" dirty="0" smtClean="0"/>
              <a:t>You can set if an image set as a background of an element is to repeat (across=x and/or down=y) the screen using the background-repeat property.</a:t>
            </a:r>
          </a:p>
          <a:p>
            <a:r>
              <a:rPr lang="en-US" dirty="0" smtClean="0"/>
              <a:t>background-repeat: value;</a:t>
            </a:r>
          </a:p>
          <a:p>
            <a:r>
              <a:rPr lang="en-US" dirty="0" smtClean="0"/>
              <a:t>Values:</a:t>
            </a:r>
          </a:p>
          <a:p>
            <a:pPr lvl="1"/>
            <a:r>
              <a:rPr lang="en-US" u="sng" dirty="0" smtClean="0"/>
              <a:t>no-repeat</a:t>
            </a:r>
          </a:p>
          <a:p>
            <a:pPr lvl="1"/>
            <a:r>
              <a:rPr lang="en-US" u="sng" dirty="0" smtClean="0"/>
              <a:t>repeat</a:t>
            </a:r>
          </a:p>
          <a:p>
            <a:pPr lvl="1"/>
            <a:r>
              <a:rPr lang="en-US" u="sng" dirty="0" smtClean="0"/>
              <a:t>repeat-x</a:t>
            </a:r>
          </a:p>
          <a:p>
            <a:pPr lvl="1"/>
            <a:r>
              <a:rPr lang="en-US" u="sng" dirty="0" smtClean="0"/>
              <a:t>repeat-y</a:t>
            </a:r>
          </a:p>
          <a:p>
            <a:endParaRPr lang="en-US" dirty="0"/>
          </a:p>
        </p:txBody>
      </p:sp>
    </p:spTree>
    <p:extLst>
      <p:ext uri="{BB962C8B-B14F-4D97-AF65-F5344CB8AC3E}">
        <p14:creationId xmlns:p14="http://schemas.microsoft.com/office/powerpoint/2010/main" val="358370570"/>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CSS Borders</a:t>
            </a:r>
            <a:endParaRPr lang="en-US" dirty="0"/>
          </a:p>
        </p:txBody>
      </p:sp>
      <p:sp>
        <p:nvSpPr>
          <p:cNvPr id="3" name="Content Placeholder 2"/>
          <p:cNvSpPr>
            <a:spLocks noGrp="1"/>
          </p:cNvSpPr>
          <p:nvPr>
            <p:ph sz="quarter" idx="1"/>
          </p:nvPr>
        </p:nvSpPr>
        <p:spPr/>
        <p:txBody>
          <a:bodyPr/>
          <a:lstStyle/>
          <a:p>
            <a:r>
              <a:rPr lang="en-US" dirty="0" smtClean="0"/>
              <a:t>You can set the color, style and width of the borders around an element in one declaration by using the border property.</a:t>
            </a:r>
          </a:p>
          <a:p>
            <a:r>
              <a:rPr lang="en-US" dirty="0" smtClean="0"/>
              <a:t>border: 1px solid #333333;</a:t>
            </a:r>
          </a:p>
          <a:p>
            <a:r>
              <a:rPr lang="en-US" dirty="0" smtClean="0"/>
              <a:t>Values:</a:t>
            </a:r>
          </a:p>
          <a:p>
            <a:pPr lvl="1"/>
            <a:r>
              <a:rPr lang="en-US" u="sng" dirty="0" smtClean="0"/>
              <a:t>color</a:t>
            </a:r>
          </a:p>
          <a:p>
            <a:pPr lvl="1"/>
            <a:r>
              <a:rPr lang="en-US" u="sng" dirty="0" smtClean="0"/>
              <a:t>style</a:t>
            </a:r>
          </a:p>
          <a:p>
            <a:pPr lvl="1"/>
            <a:r>
              <a:rPr lang="en-US" u="sng" dirty="0" smtClean="0"/>
              <a:t>width</a:t>
            </a:r>
          </a:p>
          <a:p>
            <a:endParaRPr lang="en-US" dirty="0"/>
          </a:p>
        </p:txBody>
      </p:sp>
    </p:spTree>
    <p:extLst>
      <p:ext uri="{BB962C8B-B14F-4D97-AF65-F5344CB8AC3E}">
        <p14:creationId xmlns:p14="http://schemas.microsoft.com/office/powerpoint/2010/main" val="955095479"/>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Border Color</a:t>
            </a:r>
            <a:endParaRPr lang="en-US" dirty="0"/>
          </a:p>
        </p:txBody>
      </p:sp>
      <p:sp>
        <p:nvSpPr>
          <p:cNvPr id="3" name="Content Placeholder 2"/>
          <p:cNvSpPr>
            <a:spLocks noGrp="1"/>
          </p:cNvSpPr>
          <p:nvPr>
            <p:ph sz="quarter" idx="1"/>
          </p:nvPr>
        </p:nvSpPr>
        <p:spPr/>
        <p:txBody>
          <a:bodyPr/>
          <a:lstStyle/>
          <a:p>
            <a:r>
              <a:rPr lang="en-US" dirty="0" smtClean="0"/>
              <a:t>You can set the color of a border independently with the border-color property.</a:t>
            </a:r>
          </a:p>
          <a:p>
            <a:r>
              <a:rPr lang="en-US" dirty="0" smtClean="0"/>
              <a:t>border-color: value;</a:t>
            </a:r>
          </a:p>
          <a:p>
            <a:r>
              <a:rPr lang="en-US" dirty="0" smtClean="0"/>
              <a:t>Values:</a:t>
            </a:r>
          </a:p>
          <a:p>
            <a:pPr lvl="1"/>
            <a:r>
              <a:rPr lang="en-US" u="sng" dirty="0" smtClean="0"/>
              <a:t>color name</a:t>
            </a:r>
          </a:p>
          <a:p>
            <a:pPr lvl="1"/>
            <a:r>
              <a:rPr lang="en-US" u="sng" dirty="0" smtClean="0"/>
              <a:t>hexadecimal number</a:t>
            </a:r>
          </a:p>
          <a:p>
            <a:pPr lvl="1"/>
            <a:r>
              <a:rPr lang="en-US" u="sng" dirty="0" smtClean="0"/>
              <a:t>RGB color code</a:t>
            </a:r>
          </a:p>
          <a:p>
            <a:pPr lvl="1"/>
            <a:r>
              <a:rPr lang="en-US" u="sng" dirty="0" smtClean="0"/>
              <a:t>transparent</a:t>
            </a:r>
          </a:p>
          <a:p>
            <a:endParaRPr lang="en-US" dirty="0"/>
          </a:p>
        </p:txBody>
      </p:sp>
    </p:spTree>
    <p:extLst>
      <p:ext uri="{BB962C8B-B14F-4D97-AF65-F5344CB8AC3E}">
        <p14:creationId xmlns:p14="http://schemas.microsoft.com/office/powerpoint/2010/main" val="3809648819"/>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Border Style</a:t>
            </a:r>
            <a:endParaRPr lang="en-US" dirty="0"/>
          </a:p>
        </p:txBody>
      </p:sp>
      <p:sp>
        <p:nvSpPr>
          <p:cNvPr id="3" name="Content Placeholder 2"/>
          <p:cNvSpPr>
            <a:spLocks noGrp="1"/>
          </p:cNvSpPr>
          <p:nvPr>
            <p:ph sz="quarter" idx="1"/>
          </p:nvPr>
        </p:nvSpPr>
        <p:spPr/>
        <p:txBody>
          <a:bodyPr>
            <a:normAutofit fontScale="70000" lnSpcReduction="20000"/>
          </a:bodyPr>
          <a:lstStyle/>
          <a:p>
            <a:r>
              <a:rPr lang="en-US" dirty="0" smtClean="0"/>
              <a:t>You can set the style of a border independently with the border-style property.</a:t>
            </a:r>
          </a:p>
          <a:p>
            <a:r>
              <a:rPr lang="en-US" dirty="0" smtClean="0"/>
              <a:t>border-style: value;</a:t>
            </a:r>
          </a:p>
          <a:p>
            <a:r>
              <a:rPr lang="en-US" dirty="0" smtClean="0"/>
              <a:t>Values:</a:t>
            </a:r>
          </a:p>
          <a:p>
            <a:pPr lvl="1"/>
            <a:r>
              <a:rPr lang="en-US" u="sng" dirty="0" smtClean="0"/>
              <a:t>dashed</a:t>
            </a:r>
          </a:p>
          <a:p>
            <a:pPr lvl="1"/>
            <a:r>
              <a:rPr lang="en-US" u="sng" dirty="0" smtClean="0"/>
              <a:t>dotted</a:t>
            </a:r>
          </a:p>
          <a:p>
            <a:pPr lvl="1"/>
            <a:r>
              <a:rPr lang="en-US" u="sng" dirty="0" smtClean="0"/>
              <a:t>double</a:t>
            </a:r>
          </a:p>
          <a:p>
            <a:pPr lvl="1"/>
            <a:r>
              <a:rPr lang="en-US" u="sng" dirty="0" smtClean="0"/>
              <a:t>groove</a:t>
            </a:r>
          </a:p>
          <a:p>
            <a:pPr lvl="1"/>
            <a:r>
              <a:rPr lang="en-US" u="sng" dirty="0" smtClean="0"/>
              <a:t>hidden</a:t>
            </a:r>
          </a:p>
          <a:p>
            <a:pPr lvl="1"/>
            <a:r>
              <a:rPr lang="en-US" u="sng" dirty="0" smtClean="0"/>
              <a:t>inset</a:t>
            </a:r>
          </a:p>
          <a:p>
            <a:pPr lvl="1"/>
            <a:r>
              <a:rPr lang="en-US" u="sng" dirty="0" smtClean="0"/>
              <a:t>none</a:t>
            </a:r>
          </a:p>
          <a:p>
            <a:pPr lvl="1"/>
            <a:r>
              <a:rPr lang="en-US" u="sng" dirty="0" smtClean="0"/>
              <a:t>outset</a:t>
            </a:r>
          </a:p>
          <a:p>
            <a:pPr lvl="1"/>
            <a:r>
              <a:rPr lang="en-US" u="sng" dirty="0" smtClean="0"/>
              <a:t>ridge</a:t>
            </a:r>
          </a:p>
          <a:p>
            <a:pPr lvl="1"/>
            <a:r>
              <a:rPr lang="en-US" u="sng" dirty="0" smtClean="0"/>
              <a:t>solid</a:t>
            </a:r>
          </a:p>
          <a:p>
            <a:endParaRPr lang="en-US" dirty="0"/>
          </a:p>
        </p:txBody>
      </p:sp>
    </p:spTree>
    <p:extLst>
      <p:ext uri="{BB962C8B-B14F-4D97-AF65-F5344CB8AC3E}">
        <p14:creationId xmlns:p14="http://schemas.microsoft.com/office/powerpoint/2010/main" val="2848881628"/>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CSS Ordered &amp; Unordered Lists</a:t>
            </a:r>
            <a:endParaRPr lang="en-US" dirty="0"/>
          </a:p>
        </p:txBody>
      </p:sp>
      <p:sp>
        <p:nvSpPr>
          <p:cNvPr id="3" name="Content Placeholder 2"/>
          <p:cNvSpPr>
            <a:spLocks noGrp="1"/>
          </p:cNvSpPr>
          <p:nvPr>
            <p:ph sz="quarter" idx="1"/>
          </p:nvPr>
        </p:nvSpPr>
        <p:spPr/>
        <p:txBody>
          <a:bodyPr>
            <a:normAutofit/>
          </a:bodyPr>
          <a:lstStyle/>
          <a:p>
            <a:r>
              <a:rPr lang="en-US" b="1" dirty="0" smtClean="0"/>
              <a:t>List Style</a:t>
            </a:r>
          </a:p>
          <a:p>
            <a:r>
              <a:rPr lang="en-US" dirty="0" smtClean="0"/>
              <a:t>You can control the appearance of ordered and unordered lists in one declaration with the list-style property</a:t>
            </a:r>
          </a:p>
          <a:p>
            <a:r>
              <a:rPr lang="en-US" dirty="0" smtClean="0"/>
              <a:t>list-style: value </a:t>
            </a:r>
            <a:r>
              <a:rPr lang="en-US" dirty="0" err="1" smtClean="0"/>
              <a:t>value</a:t>
            </a:r>
            <a:r>
              <a:rPr lang="en-US" dirty="0" smtClean="0"/>
              <a:t>;</a:t>
            </a:r>
          </a:p>
          <a:p>
            <a:r>
              <a:rPr lang="en-US" dirty="0" smtClean="0"/>
              <a:t>Values:</a:t>
            </a:r>
          </a:p>
          <a:p>
            <a:pPr lvl="1"/>
            <a:r>
              <a:rPr lang="en-US" u="sng" dirty="0" smtClean="0"/>
              <a:t>image</a:t>
            </a:r>
          </a:p>
          <a:p>
            <a:pPr lvl="1"/>
            <a:r>
              <a:rPr lang="en-US" u="sng" dirty="0" smtClean="0"/>
              <a:t>position</a:t>
            </a:r>
          </a:p>
          <a:p>
            <a:pPr lvl="1"/>
            <a:r>
              <a:rPr lang="en-US" u="sng" dirty="0" smtClean="0"/>
              <a:t>type</a:t>
            </a:r>
          </a:p>
          <a:p>
            <a:endParaRPr lang="en-US" dirty="0"/>
          </a:p>
        </p:txBody>
      </p:sp>
    </p:spTree>
    <p:extLst>
      <p:ext uri="{BB962C8B-B14F-4D97-AF65-F5344CB8AC3E}">
        <p14:creationId xmlns:p14="http://schemas.microsoft.com/office/powerpoint/2010/main" val="124767699"/>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List Style Type</a:t>
            </a:r>
            <a:endParaRPr lang="en-US" dirty="0"/>
          </a:p>
        </p:txBody>
      </p:sp>
      <p:sp>
        <p:nvSpPr>
          <p:cNvPr id="3" name="Content Placeholder 2"/>
          <p:cNvSpPr>
            <a:spLocks noGrp="1"/>
          </p:cNvSpPr>
          <p:nvPr>
            <p:ph sz="quarter" idx="1"/>
          </p:nvPr>
        </p:nvSpPr>
        <p:spPr/>
        <p:txBody>
          <a:bodyPr>
            <a:normAutofit fontScale="92500" lnSpcReduction="20000"/>
          </a:bodyPr>
          <a:lstStyle/>
          <a:p>
            <a:r>
              <a:rPr lang="en-US" dirty="0" smtClean="0"/>
              <a:t>list-style-type: value;</a:t>
            </a:r>
          </a:p>
          <a:p>
            <a:r>
              <a:rPr lang="en-US" dirty="0" smtClean="0"/>
              <a:t>Values</a:t>
            </a:r>
          </a:p>
          <a:p>
            <a:pPr lvl="1"/>
            <a:r>
              <a:rPr lang="en-US" u="sng" dirty="0" smtClean="0"/>
              <a:t>disc</a:t>
            </a:r>
          </a:p>
          <a:p>
            <a:pPr lvl="1"/>
            <a:r>
              <a:rPr lang="en-US" u="sng" dirty="0" smtClean="0"/>
              <a:t>circle</a:t>
            </a:r>
          </a:p>
          <a:p>
            <a:pPr lvl="1"/>
            <a:r>
              <a:rPr lang="en-US" u="sng" dirty="0" smtClean="0"/>
              <a:t>square</a:t>
            </a:r>
          </a:p>
          <a:p>
            <a:pPr lvl="1"/>
            <a:r>
              <a:rPr lang="en-US" u="sng" dirty="0" smtClean="0"/>
              <a:t>decimal</a:t>
            </a:r>
          </a:p>
          <a:p>
            <a:pPr lvl="1"/>
            <a:r>
              <a:rPr lang="en-US" u="sng" dirty="0" smtClean="0"/>
              <a:t>lower-roman</a:t>
            </a:r>
          </a:p>
          <a:p>
            <a:pPr lvl="1"/>
            <a:r>
              <a:rPr lang="en-US" u="sng" dirty="0" smtClean="0"/>
              <a:t>upper-roman</a:t>
            </a:r>
          </a:p>
          <a:p>
            <a:pPr lvl="1"/>
            <a:r>
              <a:rPr lang="en-US" u="sng" dirty="0" smtClean="0"/>
              <a:t>lower-alpha</a:t>
            </a:r>
          </a:p>
          <a:p>
            <a:pPr lvl="1"/>
            <a:r>
              <a:rPr lang="en-US" u="sng" dirty="0" smtClean="0"/>
              <a:t>upper-alpha</a:t>
            </a:r>
          </a:p>
          <a:p>
            <a:pPr lvl="1"/>
            <a:r>
              <a:rPr lang="en-US" u="sng" dirty="0" smtClean="0"/>
              <a:t>none</a:t>
            </a:r>
          </a:p>
          <a:p>
            <a:endParaRPr lang="en-US" dirty="0"/>
          </a:p>
        </p:txBody>
      </p:sp>
    </p:spTree>
    <p:extLst>
      <p:ext uri="{BB962C8B-B14F-4D97-AF65-F5344CB8AC3E}">
        <p14:creationId xmlns:p14="http://schemas.microsoft.com/office/powerpoint/2010/main" val="1463904767"/>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Display</a:t>
            </a:r>
            <a:endParaRPr lang="en-US" dirty="0"/>
          </a:p>
        </p:txBody>
      </p:sp>
      <p:sp>
        <p:nvSpPr>
          <p:cNvPr id="3" name="Content Placeholder 2"/>
          <p:cNvSpPr>
            <a:spLocks noGrp="1"/>
          </p:cNvSpPr>
          <p:nvPr>
            <p:ph sz="quarter" idx="1"/>
          </p:nvPr>
        </p:nvSpPr>
        <p:spPr/>
        <p:txBody>
          <a:bodyPr>
            <a:normAutofit fontScale="55000" lnSpcReduction="20000"/>
          </a:bodyPr>
          <a:lstStyle/>
          <a:p>
            <a:r>
              <a:rPr lang="en-US" dirty="0" smtClean="0"/>
              <a:t>You can control how an element is displayed with the display property</a:t>
            </a:r>
          </a:p>
          <a:p>
            <a:r>
              <a:rPr lang="en-US" dirty="0" smtClean="0"/>
              <a:t>display: value;</a:t>
            </a:r>
          </a:p>
          <a:p>
            <a:r>
              <a:rPr lang="en-US" dirty="0" smtClean="0"/>
              <a:t>Values:</a:t>
            </a:r>
          </a:p>
          <a:p>
            <a:pPr lvl="1"/>
            <a:r>
              <a:rPr lang="en-US" u="sng" dirty="0" smtClean="0"/>
              <a:t>block</a:t>
            </a:r>
          </a:p>
          <a:p>
            <a:pPr lvl="1"/>
            <a:r>
              <a:rPr lang="en-US" u="sng" dirty="0" smtClean="0"/>
              <a:t>inline</a:t>
            </a:r>
          </a:p>
          <a:p>
            <a:pPr lvl="1"/>
            <a:r>
              <a:rPr lang="en-US" u="sng" dirty="0" smtClean="0"/>
              <a:t>list-item</a:t>
            </a:r>
          </a:p>
          <a:p>
            <a:pPr lvl="1"/>
            <a:r>
              <a:rPr lang="en-US" u="sng" dirty="0" smtClean="0"/>
              <a:t>none</a:t>
            </a:r>
          </a:p>
          <a:p>
            <a:r>
              <a:rPr lang="en-US" b="1" dirty="0" smtClean="0"/>
              <a:t>Now, what does all that mean?</a:t>
            </a:r>
            <a:endParaRPr lang="en-US" dirty="0" smtClean="0"/>
          </a:p>
          <a:p>
            <a:r>
              <a:rPr lang="en-US" b="1" dirty="0" smtClean="0"/>
              <a:t>Block</a:t>
            </a:r>
          </a:p>
          <a:p>
            <a:pPr lvl="1"/>
            <a:r>
              <a:rPr lang="en-US" dirty="0" smtClean="0"/>
              <a:t>Creates a line break before and after the element</a:t>
            </a:r>
          </a:p>
          <a:p>
            <a:r>
              <a:rPr lang="en-US" b="1" dirty="0" smtClean="0"/>
              <a:t>Inline</a:t>
            </a:r>
          </a:p>
          <a:p>
            <a:pPr lvl="1"/>
            <a:r>
              <a:rPr lang="en-US" dirty="0" smtClean="0"/>
              <a:t>No line break is created</a:t>
            </a:r>
          </a:p>
          <a:p>
            <a:r>
              <a:rPr lang="en-US" b="1" dirty="0" smtClean="0"/>
              <a:t>List Item</a:t>
            </a:r>
          </a:p>
          <a:p>
            <a:pPr lvl="1"/>
            <a:r>
              <a:rPr lang="en-US" dirty="0" smtClean="0"/>
              <a:t>Creates a line break before and after the element and adds a list item marker</a:t>
            </a:r>
          </a:p>
          <a:p>
            <a:r>
              <a:rPr lang="en-US" b="1" dirty="0" smtClean="0"/>
              <a:t>None</a:t>
            </a:r>
          </a:p>
          <a:p>
            <a:pPr lvl="1"/>
            <a:r>
              <a:rPr lang="en-US" dirty="0" smtClean="0"/>
              <a:t>Makes an element not display on the page</a:t>
            </a:r>
          </a:p>
          <a:p>
            <a:endParaRPr lang="en-US" dirty="0"/>
          </a:p>
        </p:txBody>
      </p:sp>
    </p:spTree>
    <p:extLst>
      <p:ext uri="{BB962C8B-B14F-4D97-AF65-F5344CB8AC3E}">
        <p14:creationId xmlns:p14="http://schemas.microsoft.com/office/powerpoint/2010/main" val="120660527"/>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Float</a:t>
            </a:r>
            <a:endParaRPr lang="en-US" dirty="0"/>
          </a:p>
        </p:txBody>
      </p:sp>
      <p:sp>
        <p:nvSpPr>
          <p:cNvPr id="3" name="Content Placeholder 2"/>
          <p:cNvSpPr>
            <a:spLocks noGrp="1"/>
          </p:cNvSpPr>
          <p:nvPr>
            <p:ph sz="quarter" idx="1"/>
          </p:nvPr>
        </p:nvSpPr>
        <p:spPr/>
        <p:txBody>
          <a:bodyPr>
            <a:normAutofit fontScale="70000" lnSpcReduction="20000"/>
          </a:bodyPr>
          <a:lstStyle/>
          <a:p>
            <a:r>
              <a:rPr lang="en-US" dirty="0" smtClean="0"/>
              <a:t>The float property changes how text and or images within an element are displayed</a:t>
            </a:r>
          </a:p>
          <a:p>
            <a:r>
              <a:rPr lang="en-US" dirty="0" smtClean="0"/>
              <a:t>float: value;</a:t>
            </a:r>
          </a:p>
          <a:p>
            <a:r>
              <a:rPr lang="en-US" dirty="0" smtClean="0"/>
              <a:t>Values:</a:t>
            </a:r>
          </a:p>
          <a:p>
            <a:pPr lvl="1"/>
            <a:r>
              <a:rPr lang="en-US" u="sng" dirty="0" smtClean="0"/>
              <a:t>left</a:t>
            </a:r>
          </a:p>
          <a:p>
            <a:pPr lvl="1"/>
            <a:r>
              <a:rPr lang="en-US" u="sng" dirty="0" smtClean="0"/>
              <a:t>right</a:t>
            </a:r>
          </a:p>
          <a:p>
            <a:pPr lvl="1"/>
            <a:r>
              <a:rPr lang="en-US" u="sng" dirty="0" smtClean="0"/>
              <a:t>none</a:t>
            </a:r>
          </a:p>
          <a:p>
            <a:r>
              <a:rPr lang="en-US" b="1" dirty="0" smtClean="0"/>
              <a:t>Now, what does all that mean?</a:t>
            </a:r>
            <a:endParaRPr lang="en-US" dirty="0" smtClean="0"/>
          </a:p>
          <a:p>
            <a:r>
              <a:rPr lang="en-US" b="1" dirty="0" smtClean="0"/>
              <a:t>Left</a:t>
            </a:r>
          </a:p>
          <a:p>
            <a:pPr lvl="1"/>
            <a:r>
              <a:rPr lang="en-US" dirty="0" smtClean="0"/>
              <a:t>The image/text is displayed to the left of the parent element</a:t>
            </a:r>
          </a:p>
          <a:p>
            <a:r>
              <a:rPr lang="en-US" b="1" dirty="0" smtClean="0"/>
              <a:t>Right</a:t>
            </a:r>
          </a:p>
          <a:p>
            <a:pPr lvl="1"/>
            <a:r>
              <a:rPr lang="en-US" dirty="0" smtClean="0"/>
              <a:t>The image/text is displayed to the right of the parent element</a:t>
            </a:r>
          </a:p>
          <a:p>
            <a:r>
              <a:rPr lang="en-US" b="1" dirty="0" smtClean="0"/>
              <a:t>None</a:t>
            </a:r>
          </a:p>
          <a:p>
            <a:pPr lvl="1"/>
            <a:r>
              <a:rPr lang="en-US" dirty="0" smtClean="0"/>
              <a:t>There is no change in the way the image/text is displayed</a:t>
            </a:r>
          </a:p>
          <a:p>
            <a:pPr lvl="2"/>
            <a:endParaRPr lang="en-US" dirty="0" smtClean="0"/>
          </a:p>
          <a:p>
            <a:pPr lvl="3"/>
            <a:endParaRPr lang="en-US" dirty="0" smtClean="0"/>
          </a:p>
          <a:p>
            <a:pPr lvl="3"/>
            <a:endParaRPr lang="en-US" dirty="0" smtClean="0"/>
          </a:p>
          <a:p>
            <a:endParaRPr lang="en-US" dirty="0"/>
          </a:p>
        </p:txBody>
      </p:sp>
    </p:spTree>
    <p:extLst>
      <p:ext uri="{BB962C8B-B14F-4D97-AF65-F5344CB8AC3E}">
        <p14:creationId xmlns:p14="http://schemas.microsoft.com/office/powerpoint/2010/main" val="940212733"/>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Overflow</a:t>
            </a:r>
            <a:endParaRPr lang="en-US" dirty="0"/>
          </a:p>
        </p:txBody>
      </p:sp>
      <p:sp>
        <p:nvSpPr>
          <p:cNvPr id="3" name="Content Placeholder 2"/>
          <p:cNvSpPr>
            <a:spLocks noGrp="1"/>
          </p:cNvSpPr>
          <p:nvPr>
            <p:ph sz="quarter" idx="1"/>
          </p:nvPr>
        </p:nvSpPr>
        <p:spPr/>
        <p:txBody>
          <a:bodyPr>
            <a:normAutofit/>
          </a:bodyPr>
          <a:lstStyle/>
          <a:p>
            <a:r>
              <a:rPr lang="en-US" dirty="0" smtClean="0"/>
              <a:t>You can control what an elements contents will do if it overflows it boundaries with the overflow property</a:t>
            </a:r>
          </a:p>
          <a:p>
            <a:r>
              <a:rPr lang="en-US" dirty="0" smtClean="0"/>
              <a:t>overflow: value;</a:t>
            </a:r>
          </a:p>
          <a:p>
            <a:r>
              <a:rPr lang="en-US" dirty="0" smtClean="0"/>
              <a:t>Values:</a:t>
            </a:r>
          </a:p>
          <a:p>
            <a:pPr lvl="1"/>
            <a:r>
              <a:rPr lang="en-US" u="sng" dirty="0" smtClean="0"/>
              <a:t>auto</a:t>
            </a:r>
          </a:p>
          <a:p>
            <a:pPr lvl="1"/>
            <a:r>
              <a:rPr lang="en-US" u="sng" dirty="0" smtClean="0"/>
              <a:t>hidden</a:t>
            </a:r>
          </a:p>
          <a:p>
            <a:pPr lvl="1"/>
            <a:r>
              <a:rPr lang="en-US" u="sng" dirty="0" smtClean="0"/>
              <a:t>visible</a:t>
            </a:r>
          </a:p>
          <a:p>
            <a:pPr lvl="1"/>
            <a:r>
              <a:rPr lang="en-US" u="sng" dirty="0" smtClean="0"/>
              <a:t>scroll</a:t>
            </a:r>
          </a:p>
          <a:p>
            <a:endParaRPr lang="en-US" dirty="0"/>
          </a:p>
        </p:txBody>
      </p:sp>
    </p:spTree>
    <p:extLst>
      <p:ext uri="{BB962C8B-B14F-4D97-AF65-F5344CB8AC3E}">
        <p14:creationId xmlns:p14="http://schemas.microsoft.com/office/powerpoint/2010/main" val="8634740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What’s New in HTML5?</a:t>
            </a:r>
          </a:p>
        </p:txBody>
      </p:sp>
      <p:sp>
        <p:nvSpPr>
          <p:cNvPr id="3" name="Content Placeholder 2"/>
          <p:cNvSpPr>
            <a:spLocks noGrp="1"/>
          </p:cNvSpPr>
          <p:nvPr>
            <p:ph sz="quarter" idx="1"/>
          </p:nvPr>
        </p:nvSpPr>
        <p:spPr/>
        <p:txBody>
          <a:bodyPr/>
          <a:lstStyle/>
          <a:p>
            <a:r>
              <a:rPr lang="en-IN" dirty="0"/>
              <a:t>New DOCTYPE and Character </a:t>
            </a:r>
            <a:r>
              <a:rPr lang="en-IN" dirty="0" smtClean="0"/>
              <a:t>Set</a:t>
            </a:r>
          </a:p>
          <a:p>
            <a:r>
              <a:rPr lang="en-IN" dirty="0" smtClean="0"/>
              <a:t>HTML4</a:t>
            </a:r>
          </a:p>
          <a:p>
            <a:pPr lvl="1"/>
            <a:r>
              <a:rPr lang="en-IN" dirty="0"/>
              <a:t>the character set </a:t>
            </a:r>
            <a:r>
              <a:rPr lang="en-IN" dirty="0" smtClean="0"/>
              <a:t>declaration </a:t>
            </a:r>
            <a:r>
              <a:rPr lang="en-IN" sz="3200" dirty="0" smtClean="0"/>
              <a:t>has </a:t>
            </a:r>
            <a:r>
              <a:rPr lang="en-IN" sz="3200" dirty="0"/>
              <a:t>also been abbreviated. It used to be</a:t>
            </a:r>
          </a:p>
          <a:p>
            <a:pPr lvl="1"/>
            <a:r>
              <a:rPr lang="en-IN" dirty="0"/>
              <a:t>&lt;meta http-</a:t>
            </a:r>
            <a:r>
              <a:rPr lang="en-IN" dirty="0" err="1"/>
              <a:t>equiv</a:t>
            </a:r>
            <a:r>
              <a:rPr lang="en-IN" dirty="0"/>
              <a:t>="Content-Type" content="text/html; </a:t>
            </a:r>
            <a:r>
              <a:rPr lang="en-IN" dirty="0" smtClean="0"/>
              <a:t>charset=utf-8“&gt;</a:t>
            </a:r>
          </a:p>
          <a:p>
            <a:r>
              <a:rPr lang="en-IN" dirty="0" smtClean="0"/>
              <a:t>HTML5</a:t>
            </a:r>
          </a:p>
          <a:p>
            <a:pPr lvl="1"/>
            <a:r>
              <a:rPr lang="en-IN" dirty="0" smtClean="0"/>
              <a:t>&lt;</a:t>
            </a:r>
            <a:r>
              <a:rPr lang="en-IN" dirty="0"/>
              <a:t>meta charset="utf-8"&gt;</a:t>
            </a:r>
            <a:endParaRPr lang="en-IN" dirty="0" smtClean="0"/>
          </a:p>
        </p:txBody>
      </p:sp>
    </p:spTree>
    <p:extLst>
      <p:ext uri="{BB962C8B-B14F-4D97-AF65-F5344CB8AC3E}">
        <p14:creationId xmlns:p14="http://schemas.microsoft.com/office/powerpoint/2010/main" val="441252098"/>
      </p:ext>
    </p:extLst>
  </p:cSld>
  <p:clrMapOvr>
    <a:masterClrMapping/>
  </p:clrMapOvr>
  <p:timing>
    <p:tnLst>
      <p:par>
        <p:cTn id="1" dur="indefinite" restart="never" nodeType="tmRoot"/>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Visibility</a:t>
            </a:r>
            <a:endParaRPr lang="en-US" dirty="0"/>
          </a:p>
        </p:txBody>
      </p:sp>
      <p:sp>
        <p:nvSpPr>
          <p:cNvPr id="3" name="Content Placeholder 2"/>
          <p:cNvSpPr>
            <a:spLocks noGrp="1"/>
          </p:cNvSpPr>
          <p:nvPr>
            <p:ph sz="quarter" idx="1"/>
          </p:nvPr>
        </p:nvSpPr>
        <p:spPr/>
        <p:txBody>
          <a:bodyPr/>
          <a:lstStyle/>
          <a:p>
            <a:r>
              <a:rPr lang="en-US" dirty="0" smtClean="0"/>
              <a:t>You can control if an element is visible or not with the visibility property</a:t>
            </a:r>
          </a:p>
          <a:p>
            <a:r>
              <a:rPr lang="en-US" dirty="0" smtClean="0"/>
              <a:t>visibility: value;</a:t>
            </a:r>
          </a:p>
          <a:p>
            <a:r>
              <a:rPr lang="en-US" dirty="0" smtClean="0"/>
              <a:t>Values:</a:t>
            </a:r>
          </a:p>
          <a:p>
            <a:pPr lvl="1"/>
            <a:r>
              <a:rPr lang="en-US" u="sng" dirty="0" smtClean="0"/>
              <a:t>hidden</a:t>
            </a:r>
          </a:p>
          <a:p>
            <a:pPr lvl="1"/>
            <a:r>
              <a:rPr lang="en-US" u="sng" dirty="0" smtClean="0"/>
              <a:t>visible</a:t>
            </a:r>
          </a:p>
          <a:p>
            <a:endParaRPr lang="en-US" dirty="0"/>
          </a:p>
        </p:txBody>
      </p:sp>
    </p:spTree>
    <p:extLst>
      <p:ext uri="{BB962C8B-B14F-4D97-AF65-F5344CB8AC3E}">
        <p14:creationId xmlns:p14="http://schemas.microsoft.com/office/powerpoint/2010/main" val="4116854912"/>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Z-Index</a:t>
            </a:r>
            <a:endParaRPr lang="en-US" dirty="0"/>
          </a:p>
        </p:txBody>
      </p:sp>
      <p:sp>
        <p:nvSpPr>
          <p:cNvPr id="3" name="Content Placeholder 2"/>
          <p:cNvSpPr>
            <a:spLocks noGrp="1"/>
          </p:cNvSpPr>
          <p:nvPr>
            <p:ph sz="quarter" idx="1"/>
          </p:nvPr>
        </p:nvSpPr>
        <p:spPr/>
        <p:txBody>
          <a:bodyPr/>
          <a:lstStyle/>
          <a:p>
            <a:r>
              <a:rPr lang="en-US" dirty="0" smtClean="0"/>
              <a:t>You can control the layer order of positioned elements with the z-index property</a:t>
            </a:r>
          </a:p>
          <a:p>
            <a:r>
              <a:rPr lang="en-US" dirty="0" smtClean="0"/>
              <a:t>z-index: value;</a:t>
            </a:r>
          </a:p>
          <a:p>
            <a:r>
              <a:rPr lang="en-US" dirty="0" smtClean="0"/>
              <a:t>Values:</a:t>
            </a:r>
          </a:p>
          <a:p>
            <a:pPr lvl="1"/>
            <a:r>
              <a:rPr lang="en-US" u="sng" dirty="0" smtClean="0"/>
              <a:t>auto</a:t>
            </a:r>
          </a:p>
          <a:p>
            <a:pPr lvl="1"/>
            <a:r>
              <a:rPr lang="en-US" u="sng" dirty="0" smtClean="0"/>
              <a:t>number</a:t>
            </a:r>
          </a:p>
          <a:p>
            <a:pPr lvl="1"/>
            <a:r>
              <a:rPr lang="en-US" dirty="0" smtClean="0"/>
              <a:t>The higher the number the higher the level. Negative numbers are allowed</a:t>
            </a:r>
          </a:p>
          <a:p>
            <a:endParaRPr lang="en-US" dirty="0"/>
          </a:p>
        </p:txBody>
      </p:sp>
    </p:spTree>
    <p:extLst>
      <p:ext uri="{BB962C8B-B14F-4D97-AF65-F5344CB8AC3E}">
        <p14:creationId xmlns:p14="http://schemas.microsoft.com/office/powerpoint/2010/main" val="2417775129"/>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CSS 3 Features</a:t>
            </a:r>
            <a:endParaRPr lang="en-US" dirty="0"/>
          </a:p>
        </p:txBody>
      </p:sp>
      <p:sp>
        <p:nvSpPr>
          <p:cNvPr id="3" name="Content Placeholder 2"/>
          <p:cNvSpPr>
            <a:spLocks noGrp="1"/>
          </p:cNvSpPr>
          <p:nvPr>
            <p:ph sz="quarter" idx="1"/>
          </p:nvPr>
        </p:nvSpPr>
        <p:spPr/>
        <p:txBody>
          <a:bodyPr>
            <a:normAutofit fontScale="92500"/>
          </a:bodyPr>
          <a:lstStyle/>
          <a:p>
            <a:r>
              <a:rPr lang="en-US" b="1" dirty="0" smtClean="0"/>
              <a:t>Border Radius</a:t>
            </a:r>
          </a:p>
          <a:p>
            <a:pPr>
              <a:buNone/>
            </a:pPr>
            <a:r>
              <a:rPr lang="en-US" dirty="0" smtClean="0"/>
              <a:t>#</a:t>
            </a:r>
            <a:r>
              <a:rPr lang="en-US" dirty="0" err="1" smtClean="0"/>
              <a:t>my_id</a:t>
            </a:r>
            <a:r>
              <a:rPr lang="en-US" dirty="0" smtClean="0"/>
              <a:t> { height: 100px; width: 100px; border: 1px solid #FFF; /* For Mozilla: */ -</a:t>
            </a:r>
            <a:r>
              <a:rPr lang="en-US" dirty="0" err="1" smtClean="0"/>
              <a:t>moz</a:t>
            </a:r>
            <a:r>
              <a:rPr lang="en-US" dirty="0" smtClean="0"/>
              <a:t>-border-radius: 15px; /* For </a:t>
            </a:r>
            <a:r>
              <a:rPr lang="en-US" dirty="0" err="1" smtClean="0"/>
              <a:t>WebKit</a:t>
            </a:r>
            <a:r>
              <a:rPr lang="en-US" dirty="0" smtClean="0"/>
              <a:t>: */ -</a:t>
            </a:r>
            <a:r>
              <a:rPr lang="en-US" dirty="0" err="1" smtClean="0"/>
              <a:t>webkit</a:t>
            </a:r>
            <a:r>
              <a:rPr lang="en-US" dirty="0" smtClean="0"/>
              <a:t>-border-radius: 15px; }</a:t>
            </a:r>
          </a:p>
          <a:p>
            <a:pPr>
              <a:buNone/>
            </a:pPr>
            <a:endParaRPr lang="en-US" dirty="0" smtClean="0"/>
          </a:p>
          <a:p>
            <a:pPr>
              <a:buNone/>
            </a:pPr>
            <a:r>
              <a:rPr lang="en-US" dirty="0" smtClean="0"/>
              <a:t>div</a:t>
            </a:r>
            <a:br>
              <a:rPr lang="en-US" dirty="0" smtClean="0"/>
            </a:br>
            <a:r>
              <a:rPr lang="en-US" dirty="0" smtClean="0"/>
              <a:t>{</a:t>
            </a:r>
            <a:br>
              <a:rPr lang="en-US" dirty="0" smtClean="0"/>
            </a:br>
            <a:r>
              <a:rPr lang="en-US" dirty="0" smtClean="0"/>
              <a:t>border:2px solid;</a:t>
            </a:r>
            <a:br>
              <a:rPr lang="en-US" dirty="0" smtClean="0"/>
            </a:br>
            <a:r>
              <a:rPr lang="en-US" dirty="0" smtClean="0"/>
              <a:t>border-radius:25px;</a:t>
            </a:r>
            <a:br>
              <a:rPr lang="en-US" dirty="0" smtClean="0"/>
            </a:br>
            <a:r>
              <a:rPr lang="en-US" dirty="0" smtClean="0"/>
              <a:t>}</a:t>
            </a:r>
          </a:p>
          <a:p>
            <a:pPr>
              <a:buNone/>
            </a:pPr>
            <a:endParaRPr lang="en-US" dirty="0"/>
          </a:p>
        </p:txBody>
      </p:sp>
    </p:spTree>
    <p:extLst>
      <p:ext uri="{BB962C8B-B14F-4D97-AF65-F5344CB8AC3E}">
        <p14:creationId xmlns:p14="http://schemas.microsoft.com/office/powerpoint/2010/main" val="435324256"/>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CSS 3 Features</a:t>
            </a:r>
            <a:endParaRPr lang="en-US" dirty="0"/>
          </a:p>
        </p:txBody>
      </p:sp>
      <p:graphicFrame>
        <p:nvGraphicFramePr>
          <p:cNvPr id="5" name="Table 4"/>
          <p:cNvGraphicFramePr>
            <a:graphicFrameLocks noGrp="1"/>
          </p:cNvGraphicFramePr>
          <p:nvPr/>
        </p:nvGraphicFramePr>
        <p:xfrm>
          <a:off x="533400" y="1828800"/>
          <a:ext cx="7620000" cy="3825241"/>
        </p:xfrm>
        <a:graphic>
          <a:graphicData uri="http://schemas.openxmlformats.org/drawingml/2006/table">
            <a:tbl>
              <a:tblPr/>
              <a:tblGrid>
                <a:gridCol w="1143000"/>
                <a:gridCol w="1143000"/>
                <a:gridCol w="1295400"/>
                <a:gridCol w="1371600"/>
                <a:gridCol w="1371600"/>
                <a:gridCol w="1295400"/>
              </a:tblGrid>
              <a:tr h="723694">
                <a:tc>
                  <a:txBody>
                    <a:bodyPr/>
                    <a:lstStyle/>
                    <a:p>
                      <a:pPr algn="l"/>
                      <a:r>
                        <a:rPr lang="en-US"/>
                        <a:t>Property</a:t>
                      </a:r>
                    </a:p>
                  </a:txBody>
                  <a:tcPr anchor="ctr">
                    <a:lnL>
                      <a:noFill/>
                    </a:lnL>
                    <a:lnR>
                      <a:noFill/>
                    </a:lnR>
                    <a:lnT>
                      <a:noFill/>
                    </a:lnT>
                    <a:lnB>
                      <a:noFill/>
                    </a:lnB>
                  </a:tcPr>
                </a:tc>
                <a:tc>
                  <a:txBody>
                    <a:bodyPr/>
                    <a:lstStyle/>
                    <a:p>
                      <a:r>
                        <a:rPr lang="en-US" dirty="0" smtClean="0"/>
                        <a:t>IE</a:t>
                      </a:r>
                      <a:endParaRPr lang="en-US" dirty="0"/>
                    </a:p>
                  </a:txBody>
                  <a:tcPr anchor="ctr">
                    <a:lnL>
                      <a:noFill/>
                    </a:lnL>
                    <a:lnR>
                      <a:noFill/>
                    </a:lnR>
                    <a:lnT>
                      <a:noFill/>
                    </a:lnT>
                    <a:lnB>
                      <a:noFill/>
                    </a:lnB>
                  </a:tcPr>
                </a:tc>
                <a:tc>
                  <a:txBody>
                    <a:bodyPr/>
                    <a:lstStyle/>
                    <a:p>
                      <a:r>
                        <a:rPr lang="en-US" dirty="0" smtClean="0"/>
                        <a:t>chrome</a:t>
                      </a:r>
                      <a:endParaRPr lang="en-US" dirty="0"/>
                    </a:p>
                  </a:txBody>
                  <a:tcPr anchor="ctr">
                    <a:lnL>
                      <a:noFill/>
                    </a:lnL>
                    <a:lnR>
                      <a:noFill/>
                    </a:lnR>
                    <a:lnT>
                      <a:noFill/>
                    </a:lnT>
                    <a:lnB>
                      <a:noFill/>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firefox</a:t>
                      </a:r>
                      <a:endParaRPr lang="en-US" dirty="0" smtClean="0"/>
                    </a:p>
                    <a:p>
                      <a:endParaRPr lang="en-US" dirty="0"/>
                    </a:p>
                  </a:txBody>
                  <a:tcPr anchor="ctr">
                    <a:lnL>
                      <a:noFill/>
                    </a:lnL>
                    <a:lnR>
                      <a:noFill/>
                    </a:lnR>
                    <a:lnT>
                      <a:noFill/>
                    </a:lnT>
                    <a:lnB>
                      <a:noFill/>
                    </a:lnB>
                  </a:tcPr>
                </a:tc>
                <a:tc>
                  <a:txBody>
                    <a:bodyPr/>
                    <a:lstStyle/>
                    <a:p>
                      <a:r>
                        <a:rPr lang="en-US" dirty="0" smtClean="0"/>
                        <a:t>safari</a:t>
                      </a:r>
                      <a:endParaRPr lang="en-US" dirty="0"/>
                    </a:p>
                  </a:txBody>
                  <a:tcPr anchor="ctr">
                    <a:lnL>
                      <a:noFill/>
                    </a:lnL>
                    <a:lnR>
                      <a:noFill/>
                    </a:lnR>
                    <a:lnT>
                      <a:noFill/>
                    </a:lnT>
                    <a:lnB>
                      <a:noFill/>
                    </a:lnB>
                  </a:tcPr>
                </a:tc>
                <a:tc>
                  <a:txBody>
                    <a:bodyPr/>
                    <a:lstStyle/>
                    <a:p>
                      <a:r>
                        <a:rPr lang="en-US" dirty="0" smtClean="0"/>
                        <a:t>opera</a:t>
                      </a:r>
                      <a:endParaRPr lang="en-US" dirty="0"/>
                    </a:p>
                  </a:txBody>
                  <a:tcPr anchor="ctr">
                    <a:lnL>
                      <a:noFill/>
                    </a:lnL>
                    <a:lnR>
                      <a:noFill/>
                    </a:lnR>
                    <a:lnT>
                      <a:noFill/>
                    </a:lnT>
                    <a:lnB>
                      <a:noFill/>
                    </a:lnB>
                  </a:tcPr>
                </a:tc>
              </a:tr>
              <a:tr h="1033849">
                <a:tc>
                  <a:txBody>
                    <a:bodyPr/>
                    <a:lstStyle/>
                    <a:p>
                      <a:r>
                        <a:rPr lang="en-US"/>
                        <a:t>border-radius</a:t>
                      </a:r>
                    </a:p>
                  </a:txBody>
                  <a:tcPr anchor="ctr">
                    <a:lnL>
                      <a:noFill/>
                    </a:lnL>
                    <a:lnR>
                      <a:noFill/>
                    </a:lnR>
                    <a:lnT>
                      <a:noFill/>
                    </a:lnT>
                    <a:lnB>
                      <a:noFill/>
                    </a:lnB>
                  </a:tcPr>
                </a:tc>
                <a:tc>
                  <a:txBody>
                    <a:bodyPr/>
                    <a:lstStyle/>
                    <a:p>
                      <a:r>
                        <a:rPr lang="en-US"/>
                        <a:t>9.0</a:t>
                      </a:r>
                    </a:p>
                  </a:txBody>
                  <a:tcPr anchor="ctr">
                    <a:lnL>
                      <a:noFill/>
                    </a:lnL>
                    <a:lnR>
                      <a:noFill/>
                    </a:lnR>
                    <a:lnT>
                      <a:noFill/>
                    </a:lnT>
                    <a:lnB>
                      <a:noFill/>
                    </a:lnB>
                  </a:tcPr>
                </a:tc>
                <a:tc>
                  <a:txBody>
                    <a:bodyPr/>
                    <a:lstStyle/>
                    <a:p>
                      <a:r>
                        <a:rPr lang="en-US"/>
                        <a:t>5.0</a:t>
                      </a:r>
                      <a:br>
                        <a:rPr lang="en-US"/>
                      </a:br>
                      <a:r>
                        <a:rPr lang="en-US"/>
                        <a:t>4.0 -webkit-</a:t>
                      </a:r>
                    </a:p>
                  </a:txBody>
                  <a:tcPr anchor="ctr">
                    <a:lnL>
                      <a:noFill/>
                    </a:lnL>
                    <a:lnR>
                      <a:noFill/>
                    </a:lnR>
                    <a:lnT>
                      <a:noFill/>
                    </a:lnT>
                    <a:lnB>
                      <a:noFill/>
                    </a:lnB>
                  </a:tcPr>
                </a:tc>
                <a:tc>
                  <a:txBody>
                    <a:bodyPr/>
                    <a:lstStyle/>
                    <a:p>
                      <a:r>
                        <a:rPr lang="en-US"/>
                        <a:t>4.0</a:t>
                      </a:r>
                      <a:br>
                        <a:rPr lang="en-US"/>
                      </a:br>
                      <a:r>
                        <a:rPr lang="en-US"/>
                        <a:t>3.0 -moz-</a:t>
                      </a:r>
                    </a:p>
                  </a:txBody>
                  <a:tcPr anchor="ctr">
                    <a:lnL>
                      <a:noFill/>
                    </a:lnL>
                    <a:lnR>
                      <a:noFill/>
                    </a:lnR>
                    <a:lnT>
                      <a:noFill/>
                    </a:lnT>
                    <a:lnB>
                      <a:noFill/>
                    </a:lnB>
                  </a:tcPr>
                </a:tc>
                <a:tc>
                  <a:txBody>
                    <a:bodyPr/>
                    <a:lstStyle/>
                    <a:p>
                      <a:r>
                        <a:rPr lang="en-US"/>
                        <a:t>5.0</a:t>
                      </a:r>
                      <a:br>
                        <a:rPr lang="en-US"/>
                      </a:br>
                      <a:r>
                        <a:rPr lang="en-US"/>
                        <a:t>3.1 -webkit-</a:t>
                      </a:r>
                    </a:p>
                  </a:txBody>
                  <a:tcPr anchor="ctr">
                    <a:lnL>
                      <a:noFill/>
                    </a:lnL>
                    <a:lnR>
                      <a:noFill/>
                    </a:lnR>
                    <a:lnT>
                      <a:noFill/>
                    </a:lnT>
                    <a:lnB>
                      <a:noFill/>
                    </a:lnB>
                  </a:tcPr>
                </a:tc>
                <a:tc>
                  <a:txBody>
                    <a:bodyPr/>
                    <a:lstStyle/>
                    <a:p>
                      <a:r>
                        <a:rPr lang="en-US"/>
                        <a:t>10.5</a:t>
                      </a:r>
                    </a:p>
                  </a:txBody>
                  <a:tcPr anchor="ctr">
                    <a:lnL>
                      <a:noFill/>
                    </a:lnL>
                    <a:lnR>
                      <a:noFill/>
                    </a:lnR>
                    <a:lnT>
                      <a:noFill/>
                    </a:lnT>
                    <a:lnB>
                      <a:noFill/>
                    </a:lnB>
                  </a:tcPr>
                </a:tc>
              </a:tr>
              <a:tr h="1033849">
                <a:tc>
                  <a:txBody>
                    <a:bodyPr/>
                    <a:lstStyle/>
                    <a:p>
                      <a:r>
                        <a:rPr lang="en-US"/>
                        <a:t>box-shadow</a:t>
                      </a:r>
                    </a:p>
                  </a:txBody>
                  <a:tcPr anchor="ctr">
                    <a:lnL>
                      <a:noFill/>
                    </a:lnL>
                    <a:lnR>
                      <a:noFill/>
                    </a:lnR>
                    <a:lnT>
                      <a:noFill/>
                    </a:lnT>
                    <a:lnB>
                      <a:noFill/>
                    </a:lnB>
                  </a:tcPr>
                </a:tc>
                <a:tc>
                  <a:txBody>
                    <a:bodyPr/>
                    <a:lstStyle/>
                    <a:p>
                      <a:r>
                        <a:rPr lang="en-US"/>
                        <a:t>9.0</a:t>
                      </a:r>
                    </a:p>
                  </a:txBody>
                  <a:tcPr anchor="ctr">
                    <a:lnL>
                      <a:noFill/>
                    </a:lnL>
                    <a:lnR>
                      <a:noFill/>
                    </a:lnR>
                    <a:lnT>
                      <a:noFill/>
                    </a:lnT>
                    <a:lnB>
                      <a:noFill/>
                    </a:lnB>
                  </a:tcPr>
                </a:tc>
                <a:tc>
                  <a:txBody>
                    <a:bodyPr/>
                    <a:lstStyle/>
                    <a:p>
                      <a:r>
                        <a:rPr lang="en-US"/>
                        <a:t>10.0</a:t>
                      </a:r>
                      <a:br>
                        <a:rPr lang="en-US"/>
                      </a:br>
                      <a:r>
                        <a:rPr lang="en-US"/>
                        <a:t>4.0 -webkit-</a:t>
                      </a:r>
                    </a:p>
                  </a:txBody>
                  <a:tcPr anchor="ctr">
                    <a:lnL>
                      <a:noFill/>
                    </a:lnL>
                    <a:lnR>
                      <a:noFill/>
                    </a:lnR>
                    <a:lnT>
                      <a:noFill/>
                    </a:lnT>
                    <a:lnB>
                      <a:noFill/>
                    </a:lnB>
                  </a:tcPr>
                </a:tc>
                <a:tc>
                  <a:txBody>
                    <a:bodyPr/>
                    <a:lstStyle/>
                    <a:p>
                      <a:r>
                        <a:rPr lang="en-US"/>
                        <a:t>4.0</a:t>
                      </a:r>
                      <a:br>
                        <a:rPr lang="en-US"/>
                      </a:br>
                      <a:r>
                        <a:rPr lang="en-US"/>
                        <a:t>3.5 -moz-</a:t>
                      </a:r>
                    </a:p>
                  </a:txBody>
                  <a:tcPr anchor="ctr">
                    <a:lnL>
                      <a:noFill/>
                    </a:lnL>
                    <a:lnR>
                      <a:noFill/>
                    </a:lnR>
                    <a:lnT>
                      <a:noFill/>
                    </a:lnT>
                    <a:lnB>
                      <a:noFill/>
                    </a:lnB>
                  </a:tcPr>
                </a:tc>
                <a:tc>
                  <a:txBody>
                    <a:bodyPr/>
                    <a:lstStyle/>
                    <a:p>
                      <a:r>
                        <a:rPr lang="en-US"/>
                        <a:t>5.1</a:t>
                      </a:r>
                      <a:br>
                        <a:rPr lang="en-US"/>
                      </a:br>
                      <a:r>
                        <a:rPr lang="en-US"/>
                        <a:t>3.1 -webkit-</a:t>
                      </a:r>
                    </a:p>
                  </a:txBody>
                  <a:tcPr anchor="ctr">
                    <a:lnL>
                      <a:noFill/>
                    </a:lnL>
                    <a:lnR>
                      <a:noFill/>
                    </a:lnR>
                    <a:lnT>
                      <a:noFill/>
                    </a:lnT>
                    <a:lnB>
                      <a:noFill/>
                    </a:lnB>
                  </a:tcPr>
                </a:tc>
                <a:tc>
                  <a:txBody>
                    <a:bodyPr/>
                    <a:lstStyle/>
                    <a:p>
                      <a:r>
                        <a:rPr lang="en-US"/>
                        <a:t>10.5</a:t>
                      </a:r>
                    </a:p>
                  </a:txBody>
                  <a:tcPr anchor="ctr">
                    <a:lnL>
                      <a:noFill/>
                    </a:lnL>
                    <a:lnR>
                      <a:noFill/>
                    </a:lnR>
                    <a:lnT>
                      <a:noFill/>
                    </a:lnT>
                    <a:lnB>
                      <a:noFill/>
                    </a:lnB>
                  </a:tcPr>
                </a:tc>
              </a:tr>
              <a:tr h="1033849">
                <a:tc>
                  <a:txBody>
                    <a:bodyPr/>
                    <a:lstStyle/>
                    <a:p>
                      <a:r>
                        <a:rPr lang="en-US"/>
                        <a:t>border-image</a:t>
                      </a:r>
                    </a:p>
                  </a:txBody>
                  <a:tcPr anchor="ctr">
                    <a:lnL>
                      <a:noFill/>
                    </a:lnL>
                    <a:lnR>
                      <a:noFill/>
                    </a:lnR>
                    <a:lnT>
                      <a:noFill/>
                    </a:lnT>
                    <a:lnB>
                      <a:noFill/>
                    </a:lnB>
                  </a:tcPr>
                </a:tc>
                <a:tc>
                  <a:txBody>
                    <a:bodyPr/>
                    <a:lstStyle/>
                    <a:p>
                      <a:r>
                        <a:rPr lang="en-US"/>
                        <a:t>11.0</a:t>
                      </a:r>
                    </a:p>
                  </a:txBody>
                  <a:tcPr anchor="ctr">
                    <a:lnL>
                      <a:noFill/>
                    </a:lnL>
                    <a:lnR>
                      <a:noFill/>
                    </a:lnR>
                    <a:lnT>
                      <a:noFill/>
                    </a:lnT>
                    <a:lnB>
                      <a:noFill/>
                    </a:lnB>
                  </a:tcPr>
                </a:tc>
                <a:tc>
                  <a:txBody>
                    <a:bodyPr/>
                    <a:lstStyle/>
                    <a:p>
                      <a:r>
                        <a:rPr lang="en-US"/>
                        <a:t>16.0</a:t>
                      </a:r>
                      <a:br>
                        <a:rPr lang="en-US"/>
                      </a:br>
                      <a:r>
                        <a:rPr lang="en-US"/>
                        <a:t>4.0 -webkit-</a:t>
                      </a:r>
                    </a:p>
                  </a:txBody>
                  <a:tcPr anchor="ctr">
                    <a:lnL>
                      <a:noFill/>
                    </a:lnL>
                    <a:lnR>
                      <a:noFill/>
                    </a:lnR>
                    <a:lnT>
                      <a:noFill/>
                    </a:lnT>
                    <a:lnB>
                      <a:noFill/>
                    </a:lnB>
                  </a:tcPr>
                </a:tc>
                <a:tc>
                  <a:txBody>
                    <a:bodyPr/>
                    <a:lstStyle/>
                    <a:p>
                      <a:r>
                        <a:rPr lang="en-US"/>
                        <a:t>15.0</a:t>
                      </a:r>
                      <a:br>
                        <a:rPr lang="en-US"/>
                      </a:br>
                      <a:r>
                        <a:rPr lang="en-US"/>
                        <a:t>3.5 -moz-</a:t>
                      </a:r>
                    </a:p>
                  </a:txBody>
                  <a:tcPr anchor="ctr">
                    <a:lnL>
                      <a:noFill/>
                    </a:lnL>
                    <a:lnR>
                      <a:noFill/>
                    </a:lnR>
                    <a:lnT>
                      <a:noFill/>
                    </a:lnT>
                    <a:lnB>
                      <a:noFill/>
                    </a:lnB>
                  </a:tcPr>
                </a:tc>
                <a:tc>
                  <a:txBody>
                    <a:bodyPr/>
                    <a:lstStyle/>
                    <a:p>
                      <a:r>
                        <a:rPr lang="en-US"/>
                        <a:t>6.0</a:t>
                      </a:r>
                      <a:br>
                        <a:rPr lang="en-US"/>
                      </a:br>
                      <a:r>
                        <a:rPr lang="en-US"/>
                        <a:t>3.1 -webkit-</a:t>
                      </a:r>
                    </a:p>
                  </a:txBody>
                  <a:tcPr anchor="ctr">
                    <a:lnL>
                      <a:noFill/>
                    </a:lnL>
                    <a:lnR>
                      <a:noFill/>
                    </a:lnR>
                    <a:lnT>
                      <a:noFill/>
                    </a:lnT>
                    <a:lnB>
                      <a:noFill/>
                    </a:lnB>
                  </a:tcPr>
                </a:tc>
                <a:tc>
                  <a:txBody>
                    <a:bodyPr/>
                    <a:lstStyle/>
                    <a:p>
                      <a:r>
                        <a:rPr lang="en-US" dirty="0"/>
                        <a:t>15.0</a:t>
                      </a:r>
                      <a:br>
                        <a:rPr lang="en-US" dirty="0"/>
                      </a:br>
                      <a:r>
                        <a:rPr lang="en-US" dirty="0"/>
                        <a:t>10.5 -o-</a:t>
                      </a:r>
                    </a:p>
                  </a:txBody>
                  <a:tcPr anchor="ctr">
                    <a:lnL>
                      <a:noFill/>
                    </a:lnL>
                    <a:lnR>
                      <a:noFill/>
                    </a:lnR>
                    <a:lnT>
                      <a:noFill/>
                    </a:lnT>
                    <a:lnB>
                      <a:noFill/>
                    </a:lnB>
                  </a:tcPr>
                </a:tc>
              </a:tr>
            </a:tbl>
          </a:graphicData>
        </a:graphic>
      </p:graphicFrame>
    </p:spTree>
    <p:extLst>
      <p:ext uri="{BB962C8B-B14F-4D97-AF65-F5344CB8AC3E}">
        <p14:creationId xmlns:p14="http://schemas.microsoft.com/office/powerpoint/2010/main" val="3040510654"/>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CSS 3 Features</a:t>
            </a:r>
            <a:endParaRPr lang="en-US" dirty="0"/>
          </a:p>
        </p:txBody>
      </p:sp>
      <p:sp>
        <p:nvSpPr>
          <p:cNvPr id="3" name="Content Placeholder 2"/>
          <p:cNvSpPr>
            <a:spLocks noGrp="1"/>
          </p:cNvSpPr>
          <p:nvPr>
            <p:ph sz="quarter" idx="1"/>
          </p:nvPr>
        </p:nvSpPr>
        <p:spPr/>
        <p:txBody>
          <a:bodyPr/>
          <a:lstStyle/>
          <a:p>
            <a:r>
              <a:rPr lang="en-US" b="1" dirty="0" smtClean="0"/>
              <a:t>Border Images</a:t>
            </a:r>
          </a:p>
          <a:p>
            <a:r>
              <a:rPr lang="en-US" dirty="0" smtClean="0"/>
              <a:t>#</a:t>
            </a:r>
            <a:r>
              <a:rPr lang="en-US" dirty="0" err="1" smtClean="0"/>
              <a:t>my_id</a:t>
            </a:r>
            <a:r>
              <a:rPr lang="en-US" dirty="0" smtClean="0"/>
              <a:t> { /* </a:t>
            </a:r>
            <a:r>
              <a:rPr lang="en-US" dirty="0" err="1" smtClean="0"/>
              <a:t>url</a:t>
            </a:r>
            <a:r>
              <a:rPr lang="en-US" dirty="0" smtClean="0"/>
              <a:t>, top image, right image, bottom image, left image */ border-image: </a:t>
            </a:r>
            <a:r>
              <a:rPr lang="en-US" dirty="0" err="1" smtClean="0"/>
              <a:t>url</a:t>
            </a:r>
            <a:r>
              <a:rPr lang="en-US" dirty="0" smtClean="0"/>
              <a:t>(border.png) 30 30 30 30 round </a:t>
            </a:r>
            <a:r>
              <a:rPr lang="en-US" dirty="0" err="1" smtClean="0"/>
              <a:t>round</a:t>
            </a:r>
            <a:r>
              <a:rPr lang="en-US" dirty="0" smtClean="0"/>
              <a:t>; }</a:t>
            </a:r>
            <a:endParaRPr lang="en-US" dirty="0"/>
          </a:p>
        </p:txBody>
      </p:sp>
    </p:spTree>
    <p:extLst>
      <p:ext uri="{BB962C8B-B14F-4D97-AF65-F5344CB8AC3E}">
        <p14:creationId xmlns:p14="http://schemas.microsoft.com/office/powerpoint/2010/main" val="4018726646"/>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CSS 3 Features</a:t>
            </a:r>
            <a:endParaRPr lang="en-US" dirty="0"/>
          </a:p>
        </p:txBody>
      </p:sp>
      <p:sp>
        <p:nvSpPr>
          <p:cNvPr id="3" name="Content Placeholder 2"/>
          <p:cNvSpPr>
            <a:spLocks noGrp="1"/>
          </p:cNvSpPr>
          <p:nvPr>
            <p:ph sz="quarter" idx="1"/>
          </p:nvPr>
        </p:nvSpPr>
        <p:spPr/>
        <p:txBody>
          <a:bodyPr/>
          <a:lstStyle/>
          <a:p>
            <a:r>
              <a:rPr lang="en-US" b="1" dirty="0" smtClean="0"/>
              <a:t>Box Shadow</a:t>
            </a:r>
          </a:p>
          <a:p>
            <a:r>
              <a:rPr lang="en-US" dirty="0" smtClean="0"/>
              <a:t>#</a:t>
            </a:r>
            <a:r>
              <a:rPr lang="en-US" dirty="0" err="1" smtClean="0"/>
              <a:t>my_id</a:t>
            </a:r>
            <a:r>
              <a:rPr lang="en-US" dirty="0" smtClean="0"/>
              <a:t> { background: #FFF; border: 1px solid #000; /* For Mozilla: */ -</a:t>
            </a:r>
            <a:r>
              <a:rPr lang="en-US" dirty="0" err="1" smtClean="0"/>
              <a:t>moz</a:t>
            </a:r>
            <a:r>
              <a:rPr lang="en-US" dirty="0" smtClean="0"/>
              <a:t>-box-shadow: 5px #999; /* For </a:t>
            </a:r>
            <a:r>
              <a:rPr lang="en-US" dirty="0" err="1" smtClean="0"/>
              <a:t>WebKit</a:t>
            </a:r>
            <a:r>
              <a:rPr lang="en-US" dirty="0" smtClean="0"/>
              <a:t>: */ -</a:t>
            </a:r>
            <a:r>
              <a:rPr lang="en-US" dirty="0" err="1" smtClean="0"/>
              <a:t>webkit</a:t>
            </a:r>
            <a:r>
              <a:rPr lang="en-US" dirty="0" smtClean="0"/>
              <a:t>-box-shadow: 5px #999; }</a:t>
            </a:r>
            <a:endParaRPr lang="en-US" dirty="0"/>
          </a:p>
        </p:txBody>
      </p:sp>
    </p:spTree>
    <p:extLst>
      <p:ext uri="{BB962C8B-B14F-4D97-AF65-F5344CB8AC3E}">
        <p14:creationId xmlns:p14="http://schemas.microsoft.com/office/powerpoint/2010/main" val="1510374110"/>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CSS 3 Features</a:t>
            </a:r>
            <a:endParaRPr lang="en-US" dirty="0"/>
          </a:p>
        </p:txBody>
      </p:sp>
      <p:sp>
        <p:nvSpPr>
          <p:cNvPr id="3" name="Content Placeholder 2"/>
          <p:cNvSpPr>
            <a:spLocks noGrp="1"/>
          </p:cNvSpPr>
          <p:nvPr>
            <p:ph sz="quarter" idx="1"/>
          </p:nvPr>
        </p:nvSpPr>
        <p:spPr/>
        <p:txBody>
          <a:bodyPr/>
          <a:lstStyle/>
          <a:p>
            <a:r>
              <a:rPr lang="en-US" b="1" dirty="0" smtClean="0"/>
              <a:t>Multi-Column Layout</a:t>
            </a:r>
          </a:p>
          <a:p>
            <a:r>
              <a:rPr lang="en-US" dirty="0" smtClean="0"/>
              <a:t>#</a:t>
            </a:r>
            <a:r>
              <a:rPr lang="en-US" dirty="0" err="1" smtClean="0"/>
              <a:t>my_id</a:t>
            </a:r>
            <a:r>
              <a:rPr lang="en-US" dirty="0" smtClean="0"/>
              <a:t> {text-size: 12px; /* For Mozilla: */ -</a:t>
            </a:r>
            <a:r>
              <a:rPr lang="en-US" dirty="0" err="1" smtClean="0"/>
              <a:t>moz</a:t>
            </a:r>
            <a:r>
              <a:rPr lang="en-US" dirty="0" smtClean="0"/>
              <a:t>-column-gap: 1em; -</a:t>
            </a:r>
            <a:r>
              <a:rPr lang="en-US" dirty="0" err="1" smtClean="0"/>
              <a:t>moz</a:t>
            </a:r>
            <a:r>
              <a:rPr lang="en-US" dirty="0" smtClean="0"/>
              <a:t>-column-rule: 1px solid #000; -</a:t>
            </a:r>
            <a:r>
              <a:rPr lang="en-US" dirty="0" err="1" smtClean="0"/>
              <a:t>moz</a:t>
            </a:r>
            <a:r>
              <a:rPr lang="en-US" dirty="0" smtClean="0"/>
              <a:t>-column-count: 3; /* For </a:t>
            </a:r>
            <a:r>
              <a:rPr lang="en-US" dirty="0" err="1" smtClean="0"/>
              <a:t>WebKit</a:t>
            </a:r>
            <a:r>
              <a:rPr lang="en-US" dirty="0" smtClean="0"/>
              <a:t>: */ -</a:t>
            </a:r>
            <a:r>
              <a:rPr lang="en-US" dirty="0" err="1" smtClean="0"/>
              <a:t>webkit</a:t>
            </a:r>
            <a:r>
              <a:rPr lang="en-US" dirty="0" smtClean="0"/>
              <a:t>-column-gap: 1em; -</a:t>
            </a:r>
            <a:r>
              <a:rPr lang="en-US" dirty="0" err="1" smtClean="0"/>
              <a:t>webkitcolumn</a:t>
            </a:r>
            <a:r>
              <a:rPr lang="en-US" dirty="0" smtClean="0"/>
              <a:t>-rule: 1px solid #000; -</a:t>
            </a:r>
            <a:r>
              <a:rPr lang="en-US" dirty="0" err="1" smtClean="0"/>
              <a:t>webkit</a:t>
            </a:r>
            <a:r>
              <a:rPr lang="en-US" dirty="0" smtClean="0"/>
              <a:t>-column-count: 3; }</a:t>
            </a:r>
            <a:endParaRPr lang="en-US" dirty="0"/>
          </a:p>
        </p:txBody>
      </p:sp>
    </p:spTree>
    <p:extLst>
      <p:ext uri="{BB962C8B-B14F-4D97-AF65-F5344CB8AC3E}">
        <p14:creationId xmlns:p14="http://schemas.microsoft.com/office/powerpoint/2010/main" val="2498391187"/>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CSS 3 Features</a:t>
            </a:r>
            <a:endParaRPr lang="en-US" dirty="0"/>
          </a:p>
        </p:txBody>
      </p:sp>
      <p:sp>
        <p:nvSpPr>
          <p:cNvPr id="3" name="Content Placeholder 2"/>
          <p:cNvSpPr>
            <a:spLocks noGrp="1"/>
          </p:cNvSpPr>
          <p:nvPr>
            <p:ph sz="quarter" idx="1"/>
          </p:nvPr>
        </p:nvSpPr>
        <p:spPr/>
        <p:txBody>
          <a:bodyPr/>
          <a:lstStyle/>
          <a:p>
            <a:r>
              <a:rPr lang="en-US" b="1" dirty="0" smtClean="0"/>
              <a:t>Multiple Backgrounds</a:t>
            </a:r>
          </a:p>
          <a:p>
            <a:r>
              <a:rPr lang="en-US" dirty="0" smtClean="0"/>
              <a:t>#</a:t>
            </a:r>
            <a:r>
              <a:rPr lang="en-US" dirty="0" err="1" smtClean="0"/>
              <a:t>my_id</a:t>
            </a:r>
            <a:r>
              <a:rPr lang="en-US" dirty="0" smtClean="0"/>
              <a:t> { background: </a:t>
            </a:r>
            <a:r>
              <a:rPr lang="en-US" dirty="0" err="1" smtClean="0"/>
              <a:t>url</a:t>
            </a:r>
            <a:r>
              <a:rPr lang="en-US" dirty="0" smtClean="0"/>
              <a:t>(topbg.jpg) top left no-repeat, </a:t>
            </a:r>
            <a:r>
              <a:rPr lang="en-US" dirty="0" err="1" smtClean="0"/>
              <a:t>url</a:t>
            </a:r>
            <a:r>
              <a:rPr lang="en-US" dirty="0" smtClean="0"/>
              <a:t>(middlebg.jpg)center left no-repeat, </a:t>
            </a:r>
            <a:r>
              <a:rPr lang="en-US" dirty="0" err="1" smtClean="0"/>
              <a:t>url</a:t>
            </a:r>
            <a:r>
              <a:rPr lang="en-US" dirty="0" smtClean="0"/>
              <a:t>(bottombg.jpg) bottom left no-repeat; }</a:t>
            </a:r>
            <a:endParaRPr lang="en-US" dirty="0"/>
          </a:p>
        </p:txBody>
      </p:sp>
    </p:spTree>
    <p:extLst>
      <p:ext uri="{BB962C8B-B14F-4D97-AF65-F5344CB8AC3E}">
        <p14:creationId xmlns:p14="http://schemas.microsoft.com/office/powerpoint/2010/main" val="1984547593"/>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CSS 3 Features</a:t>
            </a:r>
            <a:endParaRPr lang="en-US" dirty="0"/>
          </a:p>
        </p:txBody>
      </p:sp>
      <p:sp>
        <p:nvSpPr>
          <p:cNvPr id="3" name="Content Placeholder 2"/>
          <p:cNvSpPr>
            <a:spLocks noGrp="1"/>
          </p:cNvSpPr>
          <p:nvPr>
            <p:ph sz="quarter" idx="1"/>
          </p:nvPr>
        </p:nvSpPr>
        <p:spPr/>
        <p:txBody>
          <a:bodyPr/>
          <a:lstStyle/>
          <a:p>
            <a:r>
              <a:rPr lang="en-US" b="1" dirty="0" smtClean="0"/>
              <a:t>@font-face</a:t>
            </a:r>
          </a:p>
          <a:p>
            <a:r>
              <a:rPr lang="en-US" dirty="0" smtClean="0"/>
              <a:t>@font-face { font-family: “my-font”; </a:t>
            </a:r>
            <a:r>
              <a:rPr lang="en-US" dirty="0" err="1" smtClean="0"/>
              <a:t>src</a:t>
            </a:r>
            <a:r>
              <a:rPr lang="en-US" dirty="0" smtClean="0"/>
              <a:t>: </a:t>
            </a:r>
            <a:r>
              <a:rPr lang="en-US" dirty="0" err="1" smtClean="0"/>
              <a:t>url</a:t>
            </a:r>
            <a:r>
              <a:rPr lang="en-US" dirty="0" smtClean="0"/>
              <a:t>(my-font.tff) format(“</a:t>
            </a:r>
            <a:r>
              <a:rPr lang="en-US" dirty="0" err="1" smtClean="0"/>
              <a:t>truetype</a:t>
            </a:r>
            <a:r>
              <a:rPr lang="en-US" dirty="0" smtClean="0"/>
              <a:t>”); }</a:t>
            </a:r>
          </a:p>
          <a:p>
            <a:r>
              <a:rPr lang="en-US" dirty="0" smtClean="0"/>
              <a:t>#</a:t>
            </a:r>
            <a:r>
              <a:rPr lang="en-US" dirty="0" err="1" smtClean="0"/>
              <a:t>my_id</a:t>
            </a:r>
            <a:r>
              <a:rPr lang="en-US" dirty="0" smtClean="0"/>
              <a:t> { font-family: “my-font”, sans-serif; }</a:t>
            </a:r>
            <a:endParaRPr lang="en-US" dirty="0"/>
          </a:p>
        </p:txBody>
      </p:sp>
    </p:spTree>
    <p:extLst>
      <p:ext uri="{BB962C8B-B14F-4D97-AF65-F5344CB8AC3E}">
        <p14:creationId xmlns:p14="http://schemas.microsoft.com/office/powerpoint/2010/main" val="548247108"/>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CSS 3 Features</a:t>
            </a:r>
            <a:endParaRPr lang="en-US" dirty="0"/>
          </a:p>
        </p:txBody>
      </p:sp>
      <p:sp>
        <p:nvSpPr>
          <p:cNvPr id="3" name="Content Placeholder 2"/>
          <p:cNvSpPr>
            <a:spLocks noGrp="1"/>
          </p:cNvSpPr>
          <p:nvPr>
            <p:ph sz="quarter" idx="1"/>
          </p:nvPr>
        </p:nvSpPr>
        <p:spPr/>
        <p:txBody>
          <a:bodyPr/>
          <a:lstStyle/>
          <a:p>
            <a:r>
              <a:rPr lang="en-US" b="1" dirty="0" smtClean="0"/>
              <a:t>Attribute Selectors</a:t>
            </a:r>
          </a:p>
          <a:p>
            <a:r>
              <a:rPr lang="en-US" dirty="0" smtClean="0"/>
              <a:t>p[title^=t] { /* Attributes to give them. */ }</a:t>
            </a:r>
            <a:endParaRPr lang="en-US" dirty="0"/>
          </a:p>
        </p:txBody>
      </p:sp>
    </p:spTree>
    <p:extLst>
      <p:ext uri="{BB962C8B-B14F-4D97-AF65-F5344CB8AC3E}">
        <p14:creationId xmlns:p14="http://schemas.microsoft.com/office/powerpoint/2010/main" val="8427264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normAutofit fontScale="90000"/>
          </a:bodyPr>
          <a:lstStyle/>
          <a:p>
            <a:pPr lvl="0"/>
            <a:r>
              <a:rPr lang="en-IN" dirty="0"/>
              <a:t>New and Deprecated Elements </a:t>
            </a:r>
            <a:br>
              <a:rPr lang="en-IN" dirty="0"/>
            </a:br>
            <a:endParaRPr lang="en-IN" dirty="0"/>
          </a:p>
        </p:txBody>
      </p:sp>
      <p:pic>
        <p:nvPicPr>
          <p:cNvPr id="4" name="Picture 3"/>
          <p:cNvPicPr>
            <a:picLocks noChangeAspect="1"/>
          </p:cNvPicPr>
          <p:nvPr/>
        </p:nvPicPr>
        <p:blipFill>
          <a:blip r:embed="rId2"/>
          <a:stretch>
            <a:fillRect/>
          </a:stretch>
        </p:blipFill>
        <p:spPr>
          <a:xfrm>
            <a:off x="990600" y="1828800"/>
            <a:ext cx="7628132" cy="2275468"/>
          </a:xfrm>
          <a:prstGeom prst="rect">
            <a:avLst/>
          </a:prstGeom>
        </p:spPr>
      </p:pic>
      <p:pic>
        <p:nvPicPr>
          <p:cNvPr id="5" name="Picture 4"/>
          <p:cNvPicPr>
            <a:picLocks noChangeAspect="1"/>
          </p:cNvPicPr>
          <p:nvPr/>
        </p:nvPicPr>
        <p:blipFill>
          <a:blip r:embed="rId3"/>
          <a:stretch>
            <a:fillRect/>
          </a:stretch>
        </p:blipFill>
        <p:spPr>
          <a:xfrm>
            <a:off x="862721" y="3733800"/>
            <a:ext cx="7894228" cy="2912598"/>
          </a:xfrm>
          <a:prstGeom prst="rect">
            <a:avLst/>
          </a:prstGeom>
        </p:spPr>
      </p:pic>
    </p:spTree>
    <p:extLst>
      <p:ext uri="{BB962C8B-B14F-4D97-AF65-F5344CB8AC3E}">
        <p14:creationId xmlns:p14="http://schemas.microsoft.com/office/powerpoint/2010/main" val="1589889200"/>
      </p:ext>
    </p:extLst>
  </p:cSld>
  <p:clrMapOvr>
    <a:masterClrMapping/>
  </p:clrMapOvr>
  <p:timing>
    <p:tnLst>
      <p:par>
        <p:cTn id="1" dur="indefinite" restart="never" nodeType="tmRoot"/>
      </p:par>
    </p:tn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CSS 3 Features</a:t>
            </a:r>
            <a:endParaRPr lang="en-US" dirty="0"/>
          </a:p>
        </p:txBody>
      </p:sp>
      <p:sp>
        <p:nvSpPr>
          <p:cNvPr id="3" name="Content Placeholder 2"/>
          <p:cNvSpPr>
            <a:spLocks noGrp="1"/>
          </p:cNvSpPr>
          <p:nvPr>
            <p:ph sz="quarter" idx="1"/>
          </p:nvPr>
        </p:nvSpPr>
        <p:spPr/>
        <p:txBody>
          <a:bodyPr/>
          <a:lstStyle/>
          <a:p>
            <a:r>
              <a:rPr lang="en-US" b="1" dirty="0" smtClean="0"/>
              <a:t>:nth-child() and :nth-of-type()</a:t>
            </a:r>
          </a:p>
          <a:p>
            <a:r>
              <a:rPr lang="en-US" dirty="0" smtClean="0"/>
              <a:t>p:nth-child(3n+1) { background: #F00; }</a:t>
            </a:r>
          </a:p>
          <a:p>
            <a:r>
              <a:rPr lang="en-US" dirty="0" smtClean="0"/>
              <a:t>/* First, Fourth, Seventh, etc.. </a:t>
            </a:r>
          </a:p>
          <a:p>
            <a:r>
              <a:rPr lang="en-US" dirty="0" smtClean="0"/>
              <a:t>/*</a:t>
            </a:r>
          </a:p>
          <a:p>
            <a:r>
              <a:rPr lang="en-US" dirty="0" smtClean="0"/>
              <a:t> Only </a:t>
            </a:r>
            <a:r>
              <a:rPr lang="en-US" dirty="0" err="1" smtClean="0"/>
              <a:t>li</a:t>
            </a:r>
            <a:r>
              <a:rPr lang="en-US" dirty="0" smtClean="0"/>
              <a:t> elements */ </a:t>
            </a:r>
          </a:p>
          <a:p>
            <a:r>
              <a:rPr lang="en-US" dirty="0" smtClean="0"/>
              <a:t>p </a:t>
            </a:r>
            <a:r>
              <a:rPr lang="en-US" dirty="0" err="1" smtClean="0"/>
              <a:t>li:nth</a:t>
            </a:r>
            <a:r>
              <a:rPr lang="en-US" dirty="0" smtClean="0"/>
              <a:t>-of-type(3n+1) { background: #F00; }</a:t>
            </a:r>
            <a:endParaRPr lang="en-US" dirty="0"/>
          </a:p>
        </p:txBody>
      </p:sp>
    </p:spTree>
    <p:extLst>
      <p:ext uri="{BB962C8B-B14F-4D97-AF65-F5344CB8AC3E}">
        <p14:creationId xmlns:p14="http://schemas.microsoft.com/office/powerpoint/2010/main" val="854886810"/>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CSS 3 Features</a:t>
            </a:r>
            <a:endParaRPr lang="en-US" dirty="0"/>
          </a:p>
        </p:txBody>
      </p:sp>
      <p:sp>
        <p:nvSpPr>
          <p:cNvPr id="3" name="Content Placeholder 2"/>
          <p:cNvSpPr>
            <a:spLocks noGrp="1"/>
          </p:cNvSpPr>
          <p:nvPr>
            <p:ph sz="quarter" idx="1"/>
          </p:nvPr>
        </p:nvSpPr>
        <p:spPr/>
        <p:txBody>
          <a:bodyPr/>
          <a:lstStyle/>
          <a:p>
            <a:r>
              <a:rPr lang="en-US" b="1" dirty="0" smtClean="0"/>
              <a:t>Opacity</a:t>
            </a:r>
          </a:p>
          <a:p>
            <a:endParaRPr lang="en-US" b="1" dirty="0" smtClean="0"/>
          </a:p>
          <a:p>
            <a:r>
              <a:rPr lang="en-US" dirty="0" smtClean="0"/>
              <a:t>#</a:t>
            </a:r>
            <a:r>
              <a:rPr lang="en-US" dirty="0" err="1" smtClean="0"/>
              <a:t>my_id</a:t>
            </a:r>
            <a:r>
              <a:rPr lang="en-US" dirty="0" smtClean="0"/>
              <a:t> { background: #F00; opacity: 0.5; }</a:t>
            </a:r>
            <a:endParaRPr lang="en-US" dirty="0"/>
          </a:p>
        </p:txBody>
      </p:sp>
    </p:spTree>
    <p:extLst>
      <p:ext uri="{BB962C8B-B14F-4D97-AF65-F5344CB8AC3E}">
        <p14:creationId xmlns:p14="http://schemas.microsoft.com/office/powerpoint/2010/main" val="1114331420"/>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CSS 3 Features</a:t>
            </a:r>
            <a:endParaRPr lang="en-US" dirty="0"/>
          </a:p>
        </p:txBody>
      </p:sp>
      <p:sp>
        <p:nvSpPr>
          <p:cNvPr id="3" name="Content Placeholder 2"/>
          <p:cNvSpPr>
            <a:spLocks noGrp="1"/>
          </p:cNvSpPr>
          <p:nvPr>
            <p:ph sz="quarter" idx="1"/>
          </p:nvPr>
        </p:nvSpPr>
        <p:spPr/>
        <p:txBody>
          <a:bodyPr/>
          <a:lstStyle/>
          <a:p>
            <a:r>
              <a:rPr lang="en-US" b="1" dirty="0" smtClean="0"/>
              <a:t>RGBA Colors</a:t>
            </a:r>
          </a:p>
          <a:p>
            <a:r>
              <a:rPr lang="en-US" dirty="0" smtClean="0"/>
              <a:t>#</a:t>
            </a:r>
            <a:r>
              <a:rPr lang="en-US" dirty="0" err="1" smtClean="0"/>
              <a:t>my_id</a:t>
            </a:r>
            <a:r>
              <a:rPr lang="en-US" dirty="0" smtClean="0"/>
              <a:t> { background: </a:t>
            </a:r>
            <a:r>
              <a:rPr lang="en-US" dirty="0" err="1" smtClean="0"/>
              <a:t>rgba</a:t>
            </a:r>
            <a:r>
              <a:rPr lang="en-US" dirty="0" smtClean="0"/>
              <a:t>(255, 212, 45, 0.5); }</a:t>
            </a:r>
            <a:endParaRPr lang="en-US" dirty="0"/>
          </a:p>
        </p:txBody>
      </p:sp>
    </p:spTree>
    <p:extLst>
      <p:ext uri="{BB962C8B-B14F-4D97-AF65-F5344CB8AC3E}">
        <p14:creationId xmlns:p14="http://schemas.microsoft.com/office/powerpoint/2010/main" val="1738913605"/>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CSS 3 Features</a:t>
            </a:r>
            <a:endParaRPr lang="en-US" dirty="0"/>
          </a:p>
        </p:txBody>
      </p:sp>
      <p:sp>
        <p:nvSpPr>
          <p:cNvPr id="3" name="Content Placeholder 2"/>
          <p:cNvSpPr>
            <a:spLocks noGrp="1"/>
          </p:cNvSpPr>
          <p:nvPr>
            <p:ph sz="quarter" idx="1"/>
          </p:nvPr>
        </p:nvSpPr>
        <p:spPr/>
        <p:txBody>
          <a:bodyPr/>
          <a:lstStyle/>
          <a:p>
            <a:r>
              <a:rPr lang="en-US" b="1" dirty="0" smtClean="0"/>
              <a:t>RGBA Colors</a:t>
            </a:r>
          </a:p>
          <a:p>
            <a:r>
              <a:rPr lang="en-US" dirty="0" smtClean="0"/>
              <a:t>#</a:t>
            </a:r>
            <a:r>
              <a:rPr lang="en-US" dirty="0" err="1" smtClean="0"/>
              <a:t>my_id</a:t>
            </a:r>
            <a:r>
              <a:rPr lang="en-US" dirty="0" smtClean="0"/>
              <a:t> { background: </a:t>
            </a:r>
            <a:r>
              <a:rPr lang="en-US" dirty="0" err="1" smtClean="0"/>
              <a:t>rgba</a:t>
            </a:r>
            <a:r>
              <a:rPr lang="en-US" dirty="0" smtClean="0"/>
              <a:t>(255, 212, 45, 0.5); }</a:t>
            </a:r>
            <a:endParaRPr lang="en-US" dirty="0"/>
          </a:p>
        </p:txBody>
      </p:sp>
    </p:spTree>
    <p:extLst>
      <p:ext uri="{BB962C8B-B14F-4D97-AF65-F5344CB8AC3E}">
        <p14:creationId xmlns:p14="http://schemas.microsoft.com/office/powerpoint/2010/main" val="2981429059"/>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CSS3 2D Transforms</a:t>
            </a:r>
            <a:endParaRPr lang="en-US" dirty="0"/>
          </a:p>
        </p:txBody>
      </p:sp>
      <p:sp>
        <p:nvSpPr>
          <p:cNvPr id="3" name="Content Placeholder 2"/>
          <p:cNvSpPr>
            <a:spLocks noGrp="1"/>
          </p:cNvSpPr>
          <p:nvPr>
            <p:ph sz="quarter" idx="1"/>
          </p:nvPr>
        </p:nvSpPr>
        <p:spPr/>
        <p:txBody>
          <a:bodyPr/>
          <a:lstStyle/>
          <a:p>
            <a:r>
              <a:rPr lang="en-US" dirty="0" smtClean="0"/>
              <a:t>translate()</a:t>
            </a:r>
          </a:p>
          <a:p>
            <a:r>
              <a:rPr lang="en-US" dirty="0" smtClean="0"/>
              <a:t>rotate()</a:t>
            </a:r>
          </a:p>
          <a:p>
            <a:r>
              <a:rPr lang="en-US" dirty="0" smtClean="0"/>
              <a:t>scale()</a:t>
            </a:r>
          </a:p>
          <a:p>
            <a:r>
              <a:rPr lang="en-US" dirty="0" smtClean="0"/>
              <a:t>skew()</a:t>
            </a:r>
          </a:p>
          <a:p>
            <a:r>
              <a:rPr lang="en-US" dirty="0" smtClean="0"/>
              <a:t>matrix()</a:t>
            </a:r>
          </a:p>
          <a:p>
            <a:endParaRPr lang="en-US" dirty="0"/>
          </a:p>
        </p:txBody>
      </p:sp>
    </p:spTree>
    <p:extLst>
      <p:ext uri="{BB962C8B-B14F-4D97-AF65-F5344CB8AC3E}">
        <p14:creationId xmlns:p14="http://schemas.microsoft.com/office/powerpoint/2010/main" val="193583613"/>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Transition properties</a:t>
            </a:r>
            <a:endParaRPr lang="en-US"/>
          </a:p>
        </p:txBody>
      </p:sp>
      <p:sp>
        <p:nvSpPr>
          <p:cNvPr id="3" name="Content Placeholder 2"/>
          <p:cNvSpPr>
            <a:spLocks noGrp="1"/>
          </p:cNvSpPr>
          <p:nvPr>
            <p:ph sz="quarter" idx="1"/>
          </p:nvPr>
        </p:nvSpPr>
        <p:spPr/>
        <p:txBody>
          <a:bodyPr/>
          <a:lstStyle/>
          <a:p>
            <a:r>
              <a:rPr lang="en-US" dirty="0" smtClean="0"/>
              <a:t>transition-property: width;</a:t>
            </a:r>
            <a:br>
              <a:rPr lang="en-US" dirty="0" smtClean="0"/>
            </a:br>
            <a:r>
              <a:rPr lang="en-US" dirty="0" smtClean="0"/>
              <a:t>transition-duration: 1s;</a:t>
            </a:r>
            <a:br>
              <a:rPr lang="en-US" dirty="0" smtClean="0"/>
            </a:br>
            <a:r>
              <a:rPr lang="en-US" dirty="0" smtClean="0"/>
              <a:t>transition-timing-function: linear;</a:t>
            </a:r>
            <a:br>
              <a:rPr lang="en-US" dirty="0" smtClean="0"/>
            </a:br>
            <a:r>
              <a:rPr lang="en-US" dirty="0" smtClean="0"/>
              <a:t>transition-delay: 2s;</a:t>
            </a:r>
            <a:endParaRPr lang="en-US" dirty="0"/>
          </a:p>
        </p:txBody>
      </p:sp>
    </p:spTree>
    <p:extLst>
      <p:ext uri="{BB962C8B-B14F-4D97-AF65-F5344CB8AC3E}">
        <p14:creationId xmlns:p14="http://schemas.microsoft.com/office/powerpoint/2010/main" val="1971825091"/>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CSS3 2D Transforms</a:t>
            </a:r>
            <a:endParaRPr lang="en-US" dirty="0"/>
          </a:p>
        </p:txBody>
      </p:sp>
      <p:sp>
        <p:nvSpPr>
          <p:cNvPr id="3" name="Content Placeholder 2"/>
          <p:cNvSpPr>
            <a:spLocks noGrp="1"/>
          </p:cNvSpPr>
          <p:nvPr>
            <p:ph sz="quarter" idx="1"/>
          </p:nvPr>
        </p:nvSpPr>
        <p:spPr/>
        <p:txBody>
          <a:bodyPr/>
          <a:lstStyle/>
          <a:p>
            <a:r>
              <a:rPr lang="en-US" dirty="0" smtClean="0"/>
              <a:t>div</a:t>
            </a:r>
            <a:br>
              <a:rPr lang="en-US" dirty="0" smtClean="0"/>
            </a:br>
            <a:r>
              <a:rPr lang="en-US" dirty="0" smtClean="0"/>
              <a:t>{</a:t>
            </a:r>
            <a:br>
              <a:rPr lang="en-US" dirty="0" smtClean="0"/>
            </a:br>
            <a:r>
              <a:rPr lang="en-US" dirty="0" smtClean="0"/>
              <a:t>-ms-transform: translate(50px,100px); /* IE 9 */</a:t>
            </a:r>
            <a:br>
              <a:rPr lang="en-US" dirty="0" smtClean="0"/>
            </a:br>
            <a:r>
              <a:rPr lang="en-US" dirty="0" smtClean="0"/>
              <a:t>-</a:t>
            </a:r>
            <a:r>
              <a:rPr lang="en-US" dirty="0" err="1" smtClean="0"/>
              <a:t>webkit</a:t>
            </a:r>
            <a:r>
              <a:rPr lang="en-US" dirty="0" smtClean="0"/>
              <a:t>-transform: translate(50px,100px); /* Chrome, Safari, Opera */</a:t>
            </a:r>
            <a:br>
              <a:rPr lang="en-US" dirty="0" smtClean="0"/>
            </a:br>
            <a:r>
              <a:rPr lang="en-US" dirty="0" smtClean="0"/>
              <a:t>transform: translate(50px,100px);</a:t>
            </a:r>
            <a:br>
              <a:rPr lang="en-US" dirty="0" smtClean="0"/>
            </a:br>
            <a:r>
              <a:rPr lang="en-US" dirty="0" smtClean="0"/>
              <a:t>}</a:t>
            </a:r>
            <a:endParaRPr lang="en-US" dirty="0"/>
          </a:p>
        </p:txBody>
      </p:sp>
    </p:spTree>
    <p:extLst>
      <p:ext uri="{BB962C8B-B14F-4D97-AF65-F5344CB8AC3E}">
        <p14:creationId xmlns:p14="http://schemas.microsoft.com/office/powerpoint/2010/main" val="2507235917"/>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CSS3 2D Transforms</a:t>
            </a:r>
            <a:endParaRPr lang="en-US" dirty="0"/>
          </a:p>
        </p:txBody>
      </p:sp>
      <p:sp>
        <p:nvSpPr>
          <p:cNvPr id="3" name="Content Placeholder 2"/>
          <p:cNvSpPr>
            <a:spLocks noGrp="1"/>
          </p:cNvSpPr>
          <p:nvPr>
            <p:ph sz="quarter" idx="1"/>
          </p:nvPr>
        </p:nvSpPr>
        <p:spPr/>
        <p:txBody>
          <a:bodyPr/>
          <a:lstStyle/>
          <a:p>
            <a:r>
              <a:rPr lang="en-US" dirty="0" smtClean="0"/>
              <a:t>div</a:t>
            </a:r>
            <a:br>
              <a:rPr lang="en-US" dirty="0" smtClean="0"/>
            </a:br>
            <a:r>
              <a:rPr lang="en-US" dirty="0" smtClean="0"/>
              <a:t>{</a:t>
            </a:r>
            <a:br>
              <a:rPr lang="en-US" dirty="0" smtClean="0"/>
            </a:br>
            <a:r>
              <a:rPr lang="en-US" dirty="0" smtClean="0"/>
              <a:t>-ms-transform: rotate(30deg); /* IE 9 */</a:t>
            </a:r>
            <a:br>
              <a:rPr lang="en-US" dirty="0" smtClean="0"/>
            </a:br>
            <a:r>
              <a:rPr lang="en-US" dirty="0" smtClean="0"/>
              <a:t>-</a:t>
            </a:r>
            <a:r>
              <a:rPr lang="en-US" dirty="0" err="1" smtClean="0"/>
              <a:t>webkit</a:t>
            </a:r>
            <a:r>
              <a:rPr lang="en-US" dirty="0" smtClean="0"/>
              <a:t>-transform: rotate(30deg); /* Chrome, Safari, Opera */</a:t>
            </a:r>
            <a:br>
              <a:rPr lang="en-US" dirty="0" smtClean="0"/>
            </a:br>
            <a:r>
              <a:rPr lang="en-US" dirty="0" smtClean="0"/>
              <a:t>transform: rotate(30deg);</a:t>
            </a:r>
            <a:br>
              <a:rPr lang="en-US" dirty="0" smtClean="0"/>
            </a:br>
            <a:r>
              <a:rPr lang="en-US" dirty="0" smtClean="0"/>
              <a:t>}</a:t>
            </a:r>
            <a:endParaRPr lang="en-US" dirty="0"/>
          </a:p>
        </p:txBody>
      </p:sp>
    </p:spTree>
    <p:extLst>
      <p:ext uri="{BB962C8B-B14F-4D97-AF65-F5344CB8AC3E}">
        <p14:creationId xmlns:p14="http://schemas.microsoft.com/office/powerpoint/2010/main" val="525292242"/>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CSS3 2D Transforms</a:t>
            </a:r>
            <a:endParaRPr lang="en-US" dirty="0"/>
          </a:p>
        </p:txBody>
      </p:sp>
      <p:sp>
        <p:nvSpPr>
          <p:cNvPr id="3" name="Content Placeholder 2"/>
          <p:cNvSpPr>
            <a:spLocks noGrp="1"/>
          </p:cNvSpPr>
          <p:nvPr>
            <p:ph sz="quarter" idx="1"/>
          </p:nvPr>
        </p:nvSpPr>
        <p:spPr/>
        <p:txBody>
          <a:bodyPr/>
          <a:lstStyle/>
          <a:p>
            <a:r>
              <a:rPr lang="en-US" dirty="0" smtClean="0"/>
              <a:t>div</a:t>
            </a:r>
            <a:br>
              <a:rPr lang="en-US" dirty="0" smtClean="0"/>
            </a:br>
            <a:r>
              <a:rPr lang="en-US" dirty="0" smtClean="0"/>
              <a:t>{</a:t>
            </a:r>
            <a:br>
              <a:rPr lang="en-US" dirty="0" smtClean="0"/>
            </a:br>
            <a:r>
              <a:rPr lang="en-US" dirty="0" smtClean="0"/>
              <a:t>-ms-transform: scale(2,4); /* IE 9 */</a:t>
            </a:r>
            <a:br>
              <a:rPr lang="en-US" dirty="0" smtClean="0"/>
            </a:br>
            <a:r>
              <a:rPr lang="en-US" dirty="0" smtClean="0"/>
              <a:t>-</a:t>
            </a:r>
            <a:r>
              <a:rPr lang="en-US" dirty="0" err="1" smtClean="0"/>
              <a:t>webkit</a:t>
            </a:r>
            <a:r>
              <a:rPr lang="en-US" dirty="0" smtClean="0"/>
              <a:t>-transform: scale(2,4); /* Chrome, Safari, Opera */</a:t>
            </a:r>
            <a:br>
              <a:rPr lang="en-US" dirty="0" smtClean="0"/>
            </a:br>
            <a:r>
              <a:rPr lang="en-US" dirty="0" smtClean="0"/>
              <a:t>transform: scale(2,4);</a:t>
            </a:r>
            <a:br>
              <a:rPr lang="en-US" dirty="0" smtClean="0"/>
            </a:br>
            <a:r>
              <a:rPr lang="en-US" dirty="0" smtClean="0"/>
              <a:t>} </a:t>
            </a:r>
            <a:endParaRPr lang="en-US" dirty="0"/>
          </a:p>
        </p:txBody>
      </p:sp>
    </p:spTree>
    <p:extLst>
      <p:ext uri="{BB962C8B-B14F-4D97-AF65-F5344CB8AC3E}">
        <p14:creationId xmlns:p14="http://schemas.microsoft.com/office/powerpoint/2010/main" val="2169731303"/>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CSS3 2D Transforms</a:t>
            </a:r>
            <a:endParaRPr lang="en-US" dirty="0"/>
          </a:p>
        </p:txBody>
      </p:sp>
      <p:sp>
        <p:nvSpPr>
          <p:cNvPr id="3" name="Content Placeholder 2"/>
          <p:cNvSpPr>
            <a:spLocks noGrp="1"/>
          </p:cNvSpPr>
          <p:nvPr>
            <p:ph sz="quarter" idx="1"/>
          </p:nvPr>
        </p:nvSpPr>
        <p:spPr/>
        <p:txBody>
          <a:bodyPr/>
          <a:lstStyle/>
          <a:p>
            <a:r>
              <a:rPr lang="en-US" dirty="0" smtClean="0"/>
              <a:t>div</a:t>
            </a:r>
            <a:br>
              <a:rPr lang="en-US" dirty="0" smtClean="0"/>
            </a:br>
            <a:r>
              <a:rPr lang="en-US" dirty="0" smtClean="0"/>
              <a:t>{</a:t>
            </a:r>
            <a:br>
              <a:rPr lang="en-US" dirty="0" smtClean="0"/>
            </a:br>
            <a:r>
              <a:rPr lang="en-US" dirty="0" smtClean="0"/>
              <a:t>-ms-transform: skew(30deg,20deg); /* IE 9 */</a:t>
            </a:r>
            <a:br>
              <a:rPr lang="en-US" dirty="0" smtClean="0"/>
            </a:br>
            <a:r>
              <a:rPr lang="en-US" dirty="0" smtClean="0"/>
              <a:t>-</a:t>
            </a:r>
            <a:r>
              <a:rPr lang="en-US" dirty="0" err="1" smtClean="0"/>
              <a:t>webkit</a:t>
            </a:r>
            <a:r>
              <a:rPr lang="en-US" dirty="0" smtClean="0"/>
              <a:t>-transform: skew(30deg,20deg); /* Chrome, Safari, Opera */</a:t>
            </a:r>
            <a:br>
              <a:rPr lang="en-US" dirty="0" smtClean="0"/>
            </a:br>
            <a:r>
              <a:rPr lang="en-US" dirty="0" smtClean="0"/>
              <a:t>transform: skew(30deg,20deg);</a:t>
            </a:r>
            <a:br>
              <a:rPr lang="en-US" dirty="0" smtClean="0"/>
            </a:br>
            <a:r>
              <a:rPr lang="en-US" dirty="0" smtClean="0"/>
              <a:t>}</a:t>
            </a:r>
            <a:endParaRPr lang="en-US" dirty="0"/>
          </a:p>
        </p:txBody>
      </p:sp>
    </p:spTree>
    <p:extLst>
      <p:ext uri="{BB962C8B-B14F-4D97-AF65-F5344CB8AC3E}">
        <p14:creationId xmlns:p14="http://schemas.microsoft.com/office/powerpoint/2010/main" val="26247321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Semantic </a:t>
            </a:r>
            <a:r>
              <a:rPr lang="en-IN" dirty="0" err="1"/>
              <a:t>Markup</a:t>
            </a:r>
            <a:endParaRPr lang="en-IN" dirty="0"/>
          </a:p>
        </p:txBody>
      </p:sp>
      <p:pic>
        <p:nvPicPr>
          <p:cNvPr id="4" name="Picture 3"/>
          <p:cNvPicPr>
            <a:picLocks noChangeAspect="1"/>
          </p:cNvPicPr>
          <p:nvPr/>
        </p:nvPicPr>
        <p:blipFill>
          <a:blip r:embed="rId2"/>
          <a:stretch>
            <a:fillRect/>
          </a:stretch>
        </p:blipFill>
        <p:spPr>
          <a:xfrm>
            <a:off x="921876" y="2097379"/>
            <a:ext cx="7482584" cy="2550821"/>
          </a:xfrm>
          <a:prstGeom prst="rect">
            <a:avLst/>
          </a:prstGeom>
        </p:spPr>
      </p:pic>
      <p:pic>
        <p:nvPicPr>
          <p:cNvPr id="5" name="Picture 4"/>
          <p:cNvPicPr>
            <a:picLocks noChangeAspect="1"/>
          </p:cNvPicPr>
          <p:nvPr/>
        </p:nvPicPr>
        <p:blipFill>
          <a:blip r:embed="rId3"/>
          <a:stretch>
            <a:fillRect/>
          </a:stretch>
        </p:blipFill>
        <p:spPr>
          <a:xfrm>
            <a:off x="855890" y="4504050"/>
            <a:ext cx="7910158" cy="1515749"/>
          </a:xfrm>
          <a:prstGeom prst="rect">
            <a:avLst/>
          </a:prstGeom>
        </p:spPr>
      </p:pic>
    </p:spTree>
    <p:extLst>
      <p:ext uri="{BB962C8B-B14F-4D97-AF65-F5344CB8AC3E}">
        <p14:creationId xmlns:p14="http://schemas.microsoft.com/office/powerpoint/2010/main" val="1896766725"/>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CSS3 2D Transforms</a:t>
            </a:r>
            <a:endParaRPr lang="en-US" dirty="0"/>
          </a:p>
        </p:txBody>
      </p:sp>
      <p:sp>
        <p:nvSpPr>
          <p:cNvPr id="3" name="Content Placeholder 2"/>
          <p:cNvSpPr>
            <a:spLocks noGrp="1"/>
          </p:cNvSpPr>
          <p:nvPr>
            <p:ph sz="quarter" idx="1"/>
          </p:nvPr>
        </p:nvSpPr>
        <p:spPr/>
        <p:txBody>
          <a:bodyPr/>
          <a:lstStyle/>
          <a:p>
            <a:r>
              <a:rPr lang="en-US" dirty="0" smtClean="0"/>
              <a:t>div</a:t>
            </a:r>
            <a:br>
              <a:rPr lang="en-US" dirty="0" smtClean="0"/>
            </a:br>
            <a:r>
              <a:rPr lang="en-US" dirty="0" smtClean="0"/>
              <a:t>{</a:t>
            </a:r>
            <a:br>
              <a:rPr lang="en-US" dirty="0" smtClean="0"/>
            </a:br>
            <a:r>
              <a:rPr lang="en-US" dirty="0" smtClean="0"/>
              <a:t>-ms-</a:t>
            </a:r>
            <a:r>
              <a:rPr lang="en-US" dirty="0" err="1" smtClean="0"/>
              <a:t>transform:matrix</a:t>
            </a:r>
            <a:r>
              <a:rPr lang="en-US" dirty="0" smtClean="0"/>
              <a:t>(0.866,0.5,-0.5,0.866,0,0); /* IE 9 */</a:t>
            </a:r>
            <a:br>
              <a:rPr lang="en-US" dirty="0" smtClean="0"/>
            </a:br>
            <a:r>
              <a:rPr lang="en-US" dirty="0" smtClean="0"/>
              <a:t>-</a:t>
            </a:r>
            <a:r>
              <a:rPr lang="en-US" dirty="0" err="1" smtClean="0"/>
              <a:t>webkit-transform:matrix</a:t>
            </a:r>
            <a:r>
              <a:rPr lang="en-US" dirty="0" smtClean="0"/>
              <a:t>(0.866,0.5,-0.5,0.866,0,0); /* Chrome, Safari, Opera */</a:t>
            </a:r>
            <a:br>
              <a:rPr lang="en-US" dirty="0" smtClean="0"/>
            </a:br>
            <a:r>
              <a:rPr lang="en-US" dirty="0" err="1" smtClean="0"/>
              <a:t>transform:matrix</a:t>
            </a:r>
            <a:r>
              <a:rPr lang="en-US" dirty="0" smtClean="0"/>
              <a:t>(0.866,0.5,-0.5,0.866,0,0);</a:t>
            </a:r>
            <a:br>
              <a:rPr lang="en-US" dirty="0" smtClean="0"/>
            </a:br>
            <a:r>
              <a:rPr lang="en-US" dirty="0" smtClean="0"/>
              <a:t>}</a:t>
            </a:r>
            <a:endParaRPr lang="en-US" dirty="0"/>
          </a:p>
        </p:txBody>
      </p:sp>
    </p:spTree>
    <p:extLst>
      <p:ext uri="{BB962C8B-B14F-4D97-AF65-F5344CB8AC3E}">
        <p14:creationId xmlns:p14="http://schemas.microsoft.com/office/powerpoint/2010/main" val="1601883"/>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CSS3 3D Transforms</a:t>
            </a:r>
            <a:endParaRPr lang="en-US" dirty="0"/>
          </a:p>
        </p:txBody>
      </p:sp>
      <p:sp>
        <p:nvSpPr>
          <p:cNvPr id="3" name="Content Placeholder 2"/>
          <p:cNvSpPr>
            <a:spLocks noGrp="1"/>
          </p:cNvSpPr>
          <p:nvPr>
            <p:ph sz="quarter" idx="1"/>
          </p:nvPr>
        </p:nvSpPr>
        <p:spPr/>
        <p:txBody>
          <a:bodyPr/>
          <a:lstStyle/>
          <a:p>
            <a:r>
              <a:rPr lang="en-US" b="1" dirty="0" smtClean="0"/>
              <a:t>The </a:t>
            </a:r>
            <a:r>
              <a:rPr lang="en-US" b="1" dirty="0" err="1" smtClean="0"/>
              <a:t>rotateX</a:t>
            </a:r>
            <a:r>
              <a:rPr lang="en-US" b="1" dirty="0" smtClean="0"/>
              <a:t>() Method</a:t>
            </a:r>
          </a:p>
          <a:p>
            <a:r>
              <a:rPr lang="en-US" dirty="0" smtClean="0"/>
              <a:t>div</a:t>
            </a:r>
            <a:br>
              <a:rPr lang="en-US" dirty="0" smtClean="0"/>
            </a:br>
            <a:r>
              <a:rPr lang="en-US" dirty="0" smtClean="0"/>
              <a:t>{</a:t>
            </a:r>
            <a:br>
              <a:rPr lang="en-US" dirty="0" smtClean="0"/>
            </a:br>
            <a:r>
              <a:rPr lang="en-US" dirty="0" smtClean="0"/>
              <a:t>-</a:t>
            </a:r>
            <a:r>
              <a:rPr lang="en-US" dirty="0" err="1" smtClean="0"/>
              <a:t>webkit</a:t>
            </a:r>
            <a:r>
              <a:rPr lang="en-US" dirty="0" smtClean="0"/>
              <a:t>-transform: </a:t>
            </a:r>
            <a:r>
              <a:rPr lang="en-US" dirty="0" err="1" smtClean="0"/>
              <a:t>rotateX</a:t>
            </a:r>
            <a:r>
              <a:rPr lang="en-US" dirty="0" smtClean="0"/>
              <a:t>(120deg); /* Chrome, Safari, Opera */</a:t>
            </a:r>
            <a:br>
              <a:rPr lang="en-US" dirty="0" smtClean="0"/>
            </a:br>
            <a:r>
              <a:rPr lang="en-US" dirty="0" smtClean="0"/>
              <a:t>transform: </a:t>
            </a:r>
            <a:r>
              <a:rPr lang="en-US" dirty="0" err="1" smtClean="0"/>
              <a:t>rotateX</a:t>
            </a:r>
            <a:r>
              <a:rPr lang="en-US" dirty="0" smtClean="0"/>
              <a:t>(120deg);</a:t>
            </a:r>
            <a:br>
              <a:rPr lang="en-US" dirty="0" smtClean="0"/>
            </a:br>
            <a:r>
              <a:rPr lang="en-US" dirty="0" smtClean="0"/>
              <a:t>} </a:t>
            </a:r>
          </a:p>
          <a:p>
            <a:endParaRPr lang="en-US" dirty="0"/>
          </a:p>
        </p:txBody>
      </p:sp>
    </p:spTree>
    <p:extLst>
      <p:ext uri="{BB962C8B-B14F-4D97-AF65-F5344CB8AC3E}">
        <p14:creationId xmlns:p14="http://schemas.microsoft.com/office/powerpoint/2010/main" val="287365459"/>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CSS3 3D Transforms</a:t>
            </a:r>
            <a:endParaRPr lang="en-US" dirty="0"/>
          </a:p>
        </p:txBody>
      </p:sp>
      <p:sp>
        <p:nvSpPr>
          <p:cNvPr id="3" name="Content Placeholder 2"/>
          <p:cNvSpPr>
            <a:spLocks noGrp="1"/>
          </p:cNvSpPr>
          <p:nvPr>
            <p:ph sz="quarter" idx="1"/>
          </p:nvPr>
        </p:nvSpPr>
        <p:spPr/>
        <p:txBody>
          <a:bodyPr/>
          <a:lstStyle/>
          <a:p>
            <a:r>
              <a:rPr lang="en-US" b="1" dirty="0" smtClean="0"/>
              <a:t>The </a:t>
            </a:r>
            <a:r>
              <a:rPr lang="en-US" b="1" dirty="0" err="1" smtClean="0"/>
              <a:t>rotateY</a:t>
            </a:r>
            <a:r>
              <a:rPr lang="en-US" b="1" dirty="0" smtClean="0"/>
              <a:t>() Method </a:t>
            </a:r>
          </a:p>
          <a:p>
            <a:r>
              <a:rPr lang="en-US" dirty="0" smtClean="0"/>
              <a:t>div</a:t>
            </a:r>
            <a:br>
              <a:rPr lang="en-US" dirty="0" smtClean="0"/>
            </a:br>
            <a:r>
              <a:rPr lang="en-US" dirty="0" smtClean="0"/>
              <a:t>{</a:t>
            </a:r>
            <a:br>
              <a:rPr lang="en-US" dirty="0" smtClean="0"/>
            </a:br>
            <a:r>
              <a:rPr lang="en-US" dirty="0" smtClean="0"/>
              <a:t>-</a:t>
            </a:r>
            <a:r>
              <a:rPr lang="en-US" dirty="0" err="1" smtClean="0"/>
              <a:t>webkit</a:t>
            </a:r>
            <a:r>
              <a:rPr lang="en-US" dirty="0" smtClean="0"/>
              <a:t>-transform: </a:t>
            </a:r>
            <a:r>
              <a:rPr lang="en-US" dirty="0" err="1" smtClean="0"/>
              <a:t>rotateY</a:t>
            </a:r>
            <a:r>
              <a:rPr lang="en-US" dirty="0" smtClean="0"/>
              <a:t>(130deg); /* Chrome, Safari, Opera */</a:t>
            </a:r>
            <a:br>
              <a:rPr lang="en-US" dirty="0" smtClean="0"/>
            </a:br>
            <a:r>
              <a:rPr lang="en-US" dirty="0" smtClean="0"/>
              <a:t>transform: </a:t>
            </a:r>
            <a:r>
              <a:rPr lang="en-US" dirty="0" err="1" smtClean="0"/>
              <a:t>rotateY</a:t>
            </a:r>
            <a:r>
              <a:rPr lang="en-US" dirty="0" smtClean="0"/>
              <a:t>(130deg);</a:t>
            </a:r>
            <a:br>
              <a:rPr lang="en-US" dirty="0" smtClean="0"/>
            </a:br>
            <a:r>
              <a:rPr lang="en-US" dirty="0" smtClean="0"/>
              <a:t>}</a:t>
            </a:r>
            <a:endParaRPr lang="en-US" dirty="0"/>
          </a:p>
        </p:txBody>
      </p:sp>
    </p:spTree>
    <p:extLst>
      <p:ext uri="{BB962C8B-B14F-4D97-AF65-F5344CB8AC3E}">
        <p14:creationId xmlns:p14="http://schemas.microsoft.com/office/powerpoint/2010/main" val="1033133267"/>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b="1" dirty="0" smtClean="0"/>
              <a:t>The nature of output: grouping output with CSS media types</a:t>
            </a:r>
            <a:endParaRPr lang="en-US" dirty="0"/>
          </a:p>
        </p:txBody>
      </p:sp>
      <p:pic>
        <p:nvPicPr>
          <p:cNvPr id="1026" name="Picture 2"/>
          <p:cNvPicPr>
            <a:picLocks noChangeAspect="1" noChangeArrowheads="1"/>
          </p:cNvPicPr>
          <p:nvPr/>
        </p:nvPicPr>
        <p:blipFill>
          <a:blip r:embed="rId2" cstate="print"/>
          <a:srcRect/>
          <a:stretch>
            <a:fillRect/>
          </a:stretch>
        </p:blipFill>
        <p:spPr bwMode="auto">
          <a:xfrm>
            <a:off x="609600" y="1828800"/>
            <a:ext cx="8153400" cy="4267200"/>
          </a:xfrm>
          <a:prstGeom prst="rect">
            <a:avLst/>
          </a:prstGeom>
          <a:noFill/>
          <a:ln w="9525">
            <a:noFill/>
            <a:miter lim="800000"/>
            <a:headEnd/>
            <a:tailEnd/>
          </a:ln>
        </p:spPr>
      </p:pic>
    </p:spTree>
    <p:extLst>
      <p:ext uri="{BB962C8B-B14F-4D97-AF65-F5344CB8AC3E}">
        <p14:creationId xmlns:p14="http://schemas.microsoft.com/office/powerpoint/2010/main" val="3282772261"/>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1"/>
          </p:nvPr>
        </p:nvSpPr>
        <p:spPr/>
        <p:txBody>
          <a:bodyPr/>
          <a:lstStyle/>
          <a:p>
            <a:r>
              <a:rPr lang="en-US" dirty="0"/>
              <a:t>Introduction to </a:t>
            </a:r>
            <a:r>
              <a:rPr lang="en-US" dirty="0" err="1" smtClean="0"/>
              <a:t>Jquery</a:t>
            </a:r>
            <a:r>
              <a:rPr lang="en-US" dirty="0" smtClean="0"/>
              <a:t> &amp; Syntax</a:t>
            </a:r>
            <a:endParaRPr lang="en-US" dirty="0"/>
          </a:p>
          <a:p>
            <a:endParaRPr lang="en-US" dirty="0"/>
          </a:p>
        </p:txBody>
      </p:sp>
      <p:sp>
        <p:nvSpPr>
          <p:cNvPr id="5" name="Text Placeholder 4"/>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149276795"/>
      </p:ext>
    </p:extLst>
  </p:cSld>
  <p:clrMapOvr>
    <a:masterClrMapping/>
  </p:clrMapOvr>
  <p:timing>
    <p:tnLst>
      <p:par>
        <p:cTn id="1" dur="indefinite" restart="never" nodeType="tmRoot"/>
      </p:par>
    </p:tn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lstStyle/>
          <a:p>
            <a:pPr marL="457200" lvl="1" indent="0">
              <a:buNone/>
            </a:pPr>
            <a:r>
              <a:rPr lang="en-US" sz="2000" dirty="0" smtClean="0"/>
              <a:t>At the end of this module you will understand</a:t>
            </a:r>
          </a:p>
          <a:p>
            <a:pPr marL="457200" lvl="1" indent="0">
              <a:buNone/>
            </a:pPr>
            <a:endParaRPr lang="en-US" sz="2000" dirty="0" smtClean="0"/>
          </a:p>
          <a:p>
            <a:pPr lvl="1">
              <a:buFont typeface="Arial" pitchFamily="34" charset="0"/>
              <a:buChar char="•"/>
            </a:pPr>
            <a:r>
              <a:rPr lang="en-US" sz="2000" dirty="0" smtClean="0"/>
              <a:t>What </a:t>
            </a:r>
            <a:r>
              <a:rPr lang="en-US" sz="2000" dirty="0"/>
              <a:t>is </a:t>
            </a:r>
            <a:r>
              <a:rPr lang="en-US" sz="2000" dirty="0" err="1"/>
              <a:t>jQuery</a:t>
            </a:r>
            <a:r>
              <a:rPr lang="en-US" sz="2000" dirty="0"/>
              <a:t>?</a:t>
            </a:r>
          </a:p>
          <a:p>
            <a:pPr lvl="1">
              <a:buFont typeface="Arial" pitchFamily="34" charset="0"/>
              <a:buChar char="•"/>
            </a:pPr>
            <a:r>
              <a:rPr lang="en-US" sz="2000" dirty="0" err="1"/>
              <a:t>jQuery</a:t>
            </a:r>
            <a:r>
              <a:rPr lang="en-US" sz="2000" dirty="0"/>
              <a:t> Features</a:t>
            </a:r>
          </a:p>
          <a:p>
            <a:pPr lvl="1">
              <a:buFont typeface="Arial" pitchFamily="34" charset="0"/>
              <a:buChar char="•"/>
            </a:pPr>
            <a:r>
              <a:rPr lang="en-US" sz="2000" dirty="0"/>
              <a:t>How </a:t>
            </a:r>
            <a:r>
              <a:rPr lang="en-US" sz="2000" dirty="0" err="1"/>
              <a:t>jQuery</a:t>
            </a:r>
            <a:r>
              <a:rPr lang="en-US" sz="2000" dirty="0"/>
              <a:t> Works</a:t>
            </a:r>
          </a:p>
          <a:p>
            <a:pPr lvl="1">
              <a:buFont typeface="Arial" pitchFamily="34" charset="0"/>
              <a:buChar char="•"/>
            </a:pPr>
            <a:r>
              <a:rPr lang="en-US" sz="2000" dirty="0"/>
              <a:t>Downloading </a:t>
            </a:r>
            <a:r>
              <a:rPr lang="en-US" sz="2000" dirty="0" err="1"/>
              <a:t>jQuery</a:t>
            </a:r>
            <a:r>
              <a:rPr lang="en-US" sz="2000" dirty="0"/>
              <a:t> Library</a:t>
            </a:r>
          </a:p>
          <a:p>
            <a:pPr lvl="1">
              <a:buFont typeface="Arial" pitchFamily="34" charset="0"/>
              <a:buChar char="•"/>
            </a:pPr>
            <a:r>
              <a:rPr lang="en-US" sz="2000" dirty="0"/>
              <a:t>Using </a:t>
            </a:r>
            <a:r>
              <a:rPr lang="en-US" sz="2000" dirty="0" err="1"/>
              <a:t>jQuery</a:t>
            </a:r>
            <a:r>
              <a:rPr lang="en-US" sz="2000" dirty="0"/>
              <a:t> Library</a:t>
            </a:r>
          </a:p>
          <a:p>
            <a:pPr lvl="1">
              <a:buFont typeface="Arial" pitchFamily="34" charset="0"/>
              <a:buChar char="•"/>
            </a:pPr>
            <a:r>
              <a:rPr lang="en-US" sz="2000" dirty="0"/>
              <a:t>Basic </a:t>
            </a:r>
            <a:r>
              <a:rPr lang="en-US" sz="2000" dirty="0" err="1"/>
              <a:t>jQuery</a:t>
            </a:r>
            <a:r>
              <a:rPr lang="en-US" sz="2000" dirty="0"/>
              <a:t> Example</a:t>
            </a:r>
          </a:p>
          <a:p>
            <a:endParaRPr lang="en-US" dirty="0"/>
          </a:p>
        </p:txBody>
      </p:sp>
    </p:spTree>
    <p:extLst>
      <p:ext uri="{BB962C8B-B14F-4D97-AF65-F5344CB8AC3E}">
        <p14:creationId xmlns:p14="http://schemas.microsoft.com/office/powerpoint/2010/main" val="2721825366"/>
      </p:ext>
    </p:extLst>
  </p:cSld>
  <p:clrMapOvr>
    <a:masterClrMapping/>
  </p:clrMapOvr>
  <p:timing>
    <p:tnLst>
      <p:par>
        <p:cTn id="1" dur="indefinite" restart="never" nodeType="tmRoot"/>
      </p:par>
    </p:tnLst>
  </p:timing>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3"/>
          <p:cNvSpPr>
            <a:spLocks noGrp="1" noChangeArrowheads="1"/>
          </p:cNvSpPr>
          <p:nvPr>
            <p:ph type="body" sz="quarter" idx="11"/>
          </p:nvPr>
        </p:nvSpPr>
        <p:spPr>
          <a:xfrm>
            <a:off x="460376" y="145140"/>
            <a:ext cx="8229600" cy="369332"/>
          </a:xfrm>
        </p:spPr>
        <p:txBody>
          <a:bodyPr/>
          <a:lstStyle/>
          <a:p>
            <a:pPr>
              <a:lnSpc>
                <a:spcPct val="90000"/>
              </a:lnSpc>
            </a:pPr>
            <a:r>
              <a:rPr lang="en-US" sz="2000" dirty="0"/>
              <a:t>What is </a:t>
            </a:r>
            <a:r>
              <a:rPr lang="en-US" sz="2000" dirty="0" err="1"/>
              <a:t>jQuery</a:t>
            </a:r>
            <a:r>
              <a:rPr lang="en-US" sz="2000" dirty="0"/>
              <a:t>?</a:t>
            </a:r>
          </a:p>
        </p:txBody>
      </p:sp>
      <p:sp>
        <p:nvSpPr>
          <p:cNvPr id="2" name="Text Placeholder 1"/>
          <p:cNvSpPr>
            <a:spLocks noGrp="1"/>
          </p:cNvSpPr>
          <p:nvPr>
            <p:ph type="body" sz="quarter" idx="16"/>
          </p:nvPr>
        </p:nvSpPr>
        <p:spPr/>
        <p:txBody>
          <a:bodyPr>
            <a:normAutofit/>
          </a:bodyPr>
          <a:lstStyle/>
          <a:p>
            <a:pPr>
              <a:lnSpc>
                <a:spcPct val="90000"/>
              </a:lnSpc>
            </a:pPr>
            <a:r>
              <a:rPr lang="en-US" dirty="0" err="1"/>
              <a:t>jQuery</a:t>
            </a:r>
            <a:r>
              <a:rPr lang="en-US" dirty="0"/>
              <a:t> is an open-source library of JavaScript functions</a:t>
            </a:r>
          </a:p>
          <a:p>
            <a:pPr>
              <a:lnSpc>
                <a:spcPct val="90000"/>
              </a:lnSpc>
            </a:pPr>
            <a:endParaRPr lang="en-US" dirty="0"/>
          </a:p>
          <a:p>
            <a:pPr>
              <a:lnSpc>
                <a:spcPct val="90000"/>
              </a:lnSpc>
            </a:pPr>
            <a:r>
              <a:rPr lang="en-US" dirty="0" err="1"/>
              <a:t>jQuery</a:t>
            </a:r>
            <a:r>
              <a:rPr lang="en-US" dirty="0"/>
              <a:t> project started in 2006 by John </a:t>
            </a:r>
            <a:r>
              <a:rPr lang="en-US" dirty="0" err="1"/>
              <a:t>Resig</a:t>
            </a:r>
            <a:endParaRPr lang="en-US" dirty="0"/>
          </a:p>
          <a:p>
            <a:pPr>
              <a:lnSpc>
                <a:spcPct val="90000"/>
              </a:lnSpc>
            </a:pPr>
            <a:endParaRPr lang="en-US" dirty="0"/>
          </a:p>
          <a:p>
            <a:pPr>
              <a:lnSpc>
                <a:spcPct val="90000"/>
              </a:lnSpc>
            </a:pPr>
            <a:r>
              <a:rPr lang="en-US" dirty="0" err="1"/>
              <a:t>jQuery</a:t>
            </a:r>
            <a:r>
              <a:rPr lang="en-US" dirty="0"/>
              <a:t> helps you to </a:t>
            </a:r>
            <a:r>
              <a:rPr lang="en-US" u="sng" dirty="0"/>
              <a:t>easily</a:t>
            </a:r>
            <a:r>
              <a:rPr lang="en-US" dirty="0"/>
              <a:t> &amp; </a:t>
            </a:r>
            <a:r>
              <a:rPr lang="en-US" u="sng" dirty="0"/>
              <a:t>quickly</a:t>
            </a:r>
            <a:r>
              <a:rPr lang="en-US" dirty="0"/>
              <a:t> write </a:t>
            </a:r>
            <a:r>
              <a:rPr lang="en-US" u="sng" dirty="0"/>
              <a:t>clean</a:t>
            </a:r>
            <a:r>
              <a:rPr lang="en-US" dirty="0"/>
              <a:t> JavaScript</a:t>
            </a:r>
          </a:p>
          <a:p>
            <a:pPr>
              <a:lnSpc>
                <a:spcPct val="90000"/>
              </a:lnSpc>
            </a:pPr>
            <a:endParaRPr lang="en-US" dirty="0"/>
          </a:p>
          <a:p>
            <a:pPr>
              <a:lnSpc>
                <a:spcPct val="90000"/>
              </a:lnSpc>
            </a:pPr>
            <a:r>
              <a:rPr lang="en-US" dirty="0"/>
              <a:t>The </a:t>
            </a:r>
            <a:r>
              <a:rPr lang="en-US" dirty="0" err="1"/>
              <a:t>jQuery</a:t>
            </a:r>
            <a:r>
              <a:rPr lang="en-US" dirty="0"/>
              <a:t> library contains many common functions &amp; plug-ins that you can extend immediately. For example:</a:t>
            </a:r>
          </a:p>
          <a:p>
            <a:pPr lvl="1">
              <a:lnSpc>
                <a:spcPct val="90000"/>
              </a:lnSpc>
            </a:pPr>
            <a:r>
              <a:rPr lang="en-US" sz="2000" dirty="0"/>
              <a:t>Applying styles on HTML DOM elements on-the-fly</a:t>
            </a:r>
          </a:p>
          <a:p>
            <a:pPr lvl="1">
              <a:lnSpc>
                <a:spcPct val="90000"/>
              </a:lnSpc>
            </a:pPr>
            <a:r>
              <a:rPr lang="en-US" sz="2000" dirty="0"/>
              <a:t>Use AJAX out-of-the-box</a:t>
            </a:r>
          </a:p>
          <a:p>
            <a:pPr lvl="1">
              <a:lnSpc>
                <a:spcPct val="90000"/>
              </a:lnSpc>
            </a:pPr>
            <a:r>
              <a:rPr lang="en-US" sz="2000" dirty="0"/>
              <a:t>Add date picker, auto-complete, progress bar, menu tabs to your forms</a:t>
            </a:r>
          </a:p>
          <a:p>
            <a:pPr lvl="1">
              <a:lnSpc>
                <a:spcPct val="90000"/>
              </a:lnSpc>
            </a:pPr>
            <a:r>
              <a:rPr lang="en-US" sz="2000" dirty="0"/>
              <a:t>Make animations almost as good as Flash can</a:t>
            </a:r>
          </a:p>
          <a:p>
            <a:endParaRPr lang="en-US" dirty="0"/>
          </a:p>
        </p:txBody>
      </p:sp>
    </p:spTree>
    <p:extLst>
      <p:ext uri="{BB962C8B-B14F-4D97-AF65-F5344CB8AC3E}">
        <p14:creationId xmlns:p14="http://schemas.microsoft.com/office/powerpoint/2010/main" val="2124898035"/>
      </p:ext>
    </p:extLst>
  </p:cSld>
  <p:clrMapOvr>
    <a:masterClrMapping/>
  </p:clrMapOvr>
  <p:timing>
    <p:tnLst>
      <p:par>
        <p:cTn id="1" dur="indefinite" restart="never" nodeType="tmRoot"/>
      </p:par>
    </p:tnLst>
  </p:timing>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Content Placeholder 1"/>
          <p:cNvSpPr>
            <a:spLocks noGrp="1"/>
          </p:cNvSpPr>
          <p:nvPr>
            <p:ph type="body" sz="quarter" idx="11"/>
          </p:nvPr>
        </p:nvSpPr>
        <p:spPr/>
        <p:txBody>
          <a:bodyPr/>
          <a:lstStyle/>
          <a:p>
            <a:r>
              <a:rPr lang="en-US" dirty="0"/>
              <a:t>JQuery</a:t>
            </a:r>
            <a:endParaRPr lang="en-US" dirty="0" smtClean="0"/>
          </a:p>
        </p:txBody>
      </p:sp>
      <p:sp>
        <p:nvSpPr>
          <p:cNvPr id="2" name="Text Placeholder 1"/>
          <p:cNvSpPr>
            <a:spLocks noGrp="1"/>
          </p:cNvSpPr>
          <p:nvPr>
            <p:ph type="body" sz="quarter" idx="16"/>
          </p:nvPr>
        </p:nvSpPr>
        <p:spPr/>
        <p:txBody>
          <a:bodyPr/>
          <a:lstStyle/>
          <a:p>
            <a:r>
              <a:rPr lang="en-US" dirty="0" err="1"/>
              <a:t>jQuery</a:t>
            </a:r>
            <a:r>
              <a:rPr lang="en-US" dirty="0"/>
              <a:t> is a fast, lightweight JavaScript library that is CSS3 compliant and supports many browsers. </a:t>
            </a:r>
          </a:p>
          <a:p>
            <a:endParaRPr lang="en-US" dirty="0"/>
          </a:p>
          <a:p>
            <a:r>
              <a:rPr lang="en-US" dirty="0"/>
              <a:t>The </a:t>
            </a:r>
            <a:r>
              <a:rPr lang="en-US" dirty="0" err="1"/>
              <a:t>jQuery</a:t>
            </a:r>
            <a:r>
              <a:rPr lang="en-US" dirty="0"/>
              <a:t> framework is extensible and very nicely handles DOM manipulations, CSS, AJAX, Events and Animations.</a:t>
            </a:r>
          </a:p>
          <a:p>
            <a:endParaRPr lang="en-US" dirty="0"/>
          </a:p>
          <a:p>
            <a:r>
              <a:rPr lang="en-US" dirty="0"/>
              <a:t>JavaScript is a language whereas </a:t>
            </a:r>
            <a:r>
              <a:rPr lang="en-US" dirty="0" err="1"/>
              <a:t>jQuery</a:t>
            </a:r>
            <a:r>
              <a:rPr lang="en-US" dirty="0"/>
              <a:t> is a library written using JavaScript.</a:t>
            </a:r>
          </a:p>
          <a:p>
            <a:endParaRPr lang="en-US" dirty="0"/>
          </a:p>
          <a:p>
            <a:endParaRPr lang="en-US" dirty="0"/>
          </a:p>
        </p:txBody>
      </p:sp>
    </p:spTree>
    <p:extLst>
      <p:ext uri="{BB962C8B-B14F-4D97-AF65-F5344CB8AC3E}">
        <p14:creationId xmlns:p14="http://schemas.microsoft.com/office/powerpoint/2010/main" val="383353424"/>
      </p:ext>
    </p:extLst>
  </p:cSld>
  <p:clrMapOvr>
    <a:masterClrMapping/>
  </p:clrMapOvr>
  <p:timing>
    <p:tnLst>
      <p:par>
        <p:cTn id="1" dur="indefinite" restart="never" nodeType="tmRoot"/>
      </p:par>
    </p:tnLst>
  </p:timing>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9" name="Rectangle 3"/>
          <p:cNvSpPr>
            <a:spLocks noGrp="1" noChangeArrowheads="1"/>
          </p:cNvSpPr>
          <p:nvPr>
            <p:ph type="body" sz="quarter" idx="11"/>
          </p:nvPr>
        </p:nvSpPr>
        <p:spPr>
          <a:xfrm>
            <a:off x="460376" y="145140"/>
            <a:ext cx="8229600" cy="400110"/>
          </a:xfrm>
        </p:spPr>
        <p:txBody>
          <a:bodyPr/>
          <a:lstStyle/>
          <a:p>
            <a:r>
              <a:rPr lang="en-US" sz="2000" dirty="0"/>
              <a:t>Why </a:t>
            </a:r>
            <a:r>
              <a:rPr lang="en-US" sz="2000" dirty="0" err="1"/>
              <a:t>jQuery</a:t>
            </a:r>
            <a:r>
              <a:rPr lang="en-US" sz="2000" dirty="0"/>
              <a:t>?</a:t>
            </a:r>
          </a:p>
        </p:txBody>
      </p:sp>
      <p:sp>
        <p:nvSpPr>
          <p:cNvPr id="2" name="Text Placeholder 1"/>
          <p:cNvSpPr>
            <a:spLocks noGrp="1"/>
          </p:cNvSpPr>
          <p:nvPr>
            <p:ph type="body" sz="quarter" idx="16"/>
          </p:nvPr>
        </p:nvSpPr>
        <p:spPr>
          <a:xfrm>
            <a:off x="457201" y="1360489"/>
            <a:ext cx="5242560" cy="3729672"/>
          </a:xfrm>
        </p:spPr>
        <p:txBody>
          <a:bodyPr>
            <a:normAutofit/>
          </a:bodyPr>
          <a:lstStyle/>
          <a:p>
            <a:r>
              <a:rPr lang="en-US" sz="2000" dirty="0"/>
              <a:t>Consider that we have to apply zebra-stripes on a table with many rows</a:t>
            </a:r>
          </a:p>
          <a:p>
            <a:r>
              <a:rPr lang="en-US" sz="2000" dirty="0"/>
              <a:t>This can be achieved by either using CSS or JavaScript</a:t>
            </a:r>
          </a:p>
          <a:p>
            <a:r>
              <a:rPr lang="en-US" sz="2000" dirty="0"/>
              <a:t>Using CSS has an immediate fall-out – Row Consistency</a:t>
            </a:r>
          </a:p>
          <a:p>
            <a:endParaRPr lang="en-US" sz="2000" dirty="0"/>
          </a:p>
        </p:txBody>
      </p:sp>
      <p:pic>
        <p:nvPicPr>
          <p:cNvPr id="167942" name="Picture 6" descr="jquery-zebra"/>
          <p:cNvPicPr>
            <a:picLocks noGrp="1" noChangeAspect="1" noChangeArrowheads="1"/>
          </p:cNvPicPr>
          <p:nvPr>
            <p:ph sz="half" idx="4294967295"/>
          </p:nvPr>
        </p:nvPicPr>
        <p:blipFill>
          <a:blip r:embed="rId2" cstate="print"/>
          <a:srcRect/>
          <a:stretch>
            <a:fillRect/>
          </a:stretch>
        </p:blipFill>
        <p:spPr>
          <a:xfrm>
            <a:off x="5964555" y="2011680"/>
            <a:ext cx="2981325" cy="2667000"/>
          </a:xfrm>
          <a:noFill/>
          <a:ln/>
        </p:spPr>
      </p:pic>
      <p:sp>
        <p:nvSpPr>
          <p:cNvPr id="167944" name="Text Box 8"/>
          <p:cNvSpPr txBox="1">
            <a:spLocks noChangeArrowheads="1"/>
          </p:cNvSpPr>
          <p:nvPr/>
        </p:nvSpPr>
        <p:spPr bwMode="auto">
          <a:xfrm>
            <a:off x="457200" y="5516245"/>
            <a:ext cx="8153400" cy="701675"/>
          </a:xfrm>
          <a:prstGeom prst="rect">
            <a:avLst/>
          </a:prstGeom>
          <a:noFill/>
          <a:ln w="9525" algn="ctr">
            <a:noFill/>
            <a:miter lim="800000"/>
            <a:headEnd/>
            <a:tailEnd/>
          </a:ln>
          <a:effectLst/>
        </p:spPr>
        <p:txBody>
          <a:bodyPr>
            <a:spAutoFit/>
          </a:bodyPr>
          <a:lstStyle/>
          <a:p>
            <a:pPr marL="342900" indent="-342900" algn="l">
              <a:spcBef>
                <a:spcPct val="20000"/>
              </a:spcBef>
              <a:buFontTx/>
              <a:buChar char="•"/>
            </a:pPr>
            <a:r>
              <a:rPr lang="en-US" sz="2000" dirty="0">
                <a:solidFill>
                  <a:schemeClr val="tx1"/>
                </a:solidFill>
              </a:rPr>
              <a:t>A typical JavaScript function will require about a few dozen lines of code and could look something like this:</a:t>
            </a:r>
            <a:endParaRPr lang="en-US" sz="2000" dirty="0"/>
          </a:p>
        </p:txBody>
      </p:sp>
    </p:spTree>
    <p:extLst>
      <p:ext uri="{BB962C8B-B14F-4D97-AF65-F5344CB8AC3E}">
        <p14:creationId xmlns:p14="http://schemas.microsoft.com/office/powerpoint/2010/main" val="1293599029"/>
      </p:ext>
    </p:extLst>
  </p:cSld>
  <p:clrMapOvr>
    <a:masterClrMapping/>
  </p:clrMapOvr>
  <p:timing>
    <p:tnLst>
      <p:par>
        <p:cTn id="1" dur="indefinite" restart="never" nodeType="tmRoot"/>
      </p:par>
    </p:tnLst>
  </p:timing>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3" name="Rectangle 3"/>
          <p:cNvSpPr>
            <a:spLocks noGrp="1" noChangeArrowheads="1"/>
          </p:cNvSpPr>
          <p:nvPr>
            <p:ph type="body" sz="quarter" idx="11"/>
          </p:nvPr>
        </p:nvSpPr>
        <p:spPr>
          <a:xfrm>
            <a:off x="460376" y="160380"/>
            <a:ext cx="8229600" cy="437043"/>
          </a:xfrm>
        </p:spPr>
        <p:txBody>
          <a:bodyPr/>
          <a:lstStyle/>
          <a:p>
            <a:pPr>
              <a:lnSpc>
                <a:spcPct val="80000"/>
              </a:lnSpc>
            </a:pPr>
            <a:r>
              <a:rPr lang="en-US" sz="2800" dirty="0"/>
              <a:t>Zebra-striping with JavaScript</a:t>
            </a:r>
          </a:p>
        </p:txBody>
      </p:sp>
      <p:sp>
        <p:nvSpPr>
          <p:cNvPr id="2" name="Text Placeholder 1"/>
          <p:cNvSpPr>
            <a:spLocks noGrp="1"/>
          </p:cNvSpPr>
          <p:nvPr>
            <p:ph type="body" sz="quarter" idx="16"/>
          </p:nvPr>
        </p:nvSpPr>
        <p:spPr>
          <a:xfrm>
            <a:off x="457200" y="1219200"/>
            <a:ext cx="8240713" cy="4968240"/>
          </a:xfrm>
        </p:spPr>
        <p:txBody>
          <a:bodyPr>
            <a:normAutofit fontScale="92500" lnSpcReduction="20000"/>
          </a:bodyPr>
          <a:lstStyle/>
          <a:p>
            <a:pPr>
              <a:lnSpc>
                <a:spcPct val="80000"/>
              </a:lnSpc>
              <a:buFontTx/>
              <a:buNone/>
            </a:pPr>
            <a:r>
              <a:rPr lang="en-US" sz="1900" b="1" dirty="0" err="1">
                <a:solidFill>
                  <a:schemeClr val="tx1"/>
                </a:solidFill>
              </a:rPr>
              <a:t>var</a:t>
            </a:r>
            <a:r>
              <a:rPr lang="en-US" sz="1900" dirty="0">
                <a:solidFill>
                  <a:schemeClr val="tx1"/>
                </a:solidFill>
              </a:rPr>
              <a:t> stripe </a:t>
            </a:r>
            <a:r>
              <a:rPr lang="en-US" sz="1900" b="1" dirty="0">
                <a:solidFill>
                  <a:schemeClr val="tx1"/>
                </a:solidFill>
              </a:rPr>
              <a:t>=</a:t>
            </a:r>
            <a:r>
              <a:rPr lang="en-US" sz="1900" dirty="0">
                <a:solidFill>
                  <a:schemeClr val="tx1"/>
                </a:solidFill>
              </a:rPr>
              <a:t> </a:t>
            </a:r>
            <a:r>
              <a:rPr lang="en-US" sz="1900" b="1" dirty="0">
                <a:solidFill>
                  <a:schemeClr val="tx1"/>
                </a:solidFill>
              </a:rPr>
              <a:t>function()</a:t>
            </a:r>
            <a:r>
              <a:rPr lang="en-US" sz="1900" dirty="0">
                <a:solidFill>
                  <a:schemeClr val="tx1"/>
                </a:solidFill>
              </a:rPr>
              <a:t> </a:t>
            </a:r>
            <a:r>
              <a:rPr lang="en-US" sz="1900" b="1" dirty="0">
                <a:solidFill>
                  <a:schemeClr val="tx1"/>
                </a:solidFill>
              </a:rPr>
              <a:t>{</a:t>
            </a:r>
            <a:endParaRPr lang="en-US" sz="1900" dirty="0">
              <a:solidFill>
                <a:schemeClr val="tx1"/>
              </a:solidFill>
            </a:endParaRPr>
          </a:p>
          <a:p>
            <a:pPr>
              <a:lnSpc>
                <a:spcPct val="80000"/>
              </a:lnSpc>
              <a:buFontTx/>
              <a:buNone/>
            </a:pPr>
            <a:r>
              <a:rPr lang="en-US" sz="1900" dirty="0">
                <a:solidFill>
                  <a:schemeClr val="tx1"/>
                </a:solidFill>
              </a:rPr>
              <a:t>  </a:t>
            </a:r>
            <a:r>
              <a:rPr lang="en-US" sz="1900" b="1" dirty="0" err="1">
                <a:solidFill>
                  <a:schemeClr val="tx1"/>
                </a:solidFill>
              </a:rPr>
              <a:t>var</a:t>
            </a:r>
            <a:r>
              <a:rPr lang="en-US" sz="1900" dirty="0">
                <a:solidFill>
                  <a:schemeClr val="tx1"/>
                </a:solidFill>
              </a:rPr>
              <a:t> tables </a:t>
            </a:r>
            <a:r>
              <a:rPr lang="en-US" sz="1900" b="1" dirty="0">
                <a:solidFill>
                  <a:schemeClr val="tx1"/>
                </a:solidFill>
              </a:rPr>
              <a:t>=</a:t>
            </a:r>
            <a:r>
              <a:rPr lang="en-US" sz="1900" dirty="0">
                <a:solidFill>
                  <a:schemeClr val="tx1"/>
                </a:solidFill>
              </a:rPr>
              <a:t> </a:t>
            </a:r>
            <a:r>
              <a:rPr lang="en-US" sz="1900" dirty="0" err="1">
                <a:solidFill>
                  <a:schemeClr val="tx1"/>
                </a:solidFill>
              </a:rPr>
              <a:t>document</a:t>
            </a:r>
            <a:r>
              <a:rPr lang="en-US" sz="1900" b="1" dirty="0" err="1">
                <a:solidFill>
                  <a:schemeClr val="tx1"/>
                </a:solidFill>
              </a:rPr>
              <a:t>.</a:t>
            </a:r>
            <a:r>
              <a:rPr lang="en-US" sz="1900" dirty="0" err="1">
                <a:solidFill>
                  <a:schemeClr val="tx1"/>
                </a:solidFill>
              </a:rPr>
              <a:t>getElementsByTagName</a:t>
            </a:r>
            <a:r>
              <a:rPr lang="en-US" sz="1900" b="1" dirty="0">
                <a:solidFill>
                  <a:schemeClr val="tx1"/>
                </a:solidFill>
              </a:rPr>
              <a:t>(</a:t>
            </a:r>
            <a:r>
              <a:rPr lang="en-US" sz="1900" dirty="0">
                <a:solidFill>
                  <a:schemeClr val="tx1"/>
                </a:solidFill>
              </a:rPr>
              <a:t>"table"</a:t>
            </a:r>
            <a:r>
              <a:rPr lang="en-US" sz="1900" b="1" dirty="0">
                <a:solidFill>
                  <a:schemeClr val="tx1"/>
                </a:solidFill>
              </a:rPr>
              <a:t>);</a:t>
            </a:r>
            <a:r>
              <a:rPr lang="en-US" sz="1900" dirty="0">
                <a:solidFill>
                  <a:schemeClr val="tx1"/>
                </a:solidFill>
              </a:rPr>
              <a:t>  </a:t>
            </a:r>
          </a:p>
          <a:p>
            <a:pPr>
              <a:lnSpc>
                <a:spcPct val="80000"/>
              </a:lnSpc>
              <a:buFontTx/>
              <a:buNone/>
            </a:pPr>
            <a:r>
              <a:rPr lang="en-US" sz="1900" dirty="0">
                <a:solidFill>
                  <a:schemeClr val="tx1"/>
                </a:solidFill>
              </a:rPr>
              <a:t>  </a:t>
            </a:r>
            <a:r>
              <a:rPr lang="en-US" sz="1900" b="1" dirty="0">
                <a:solidFill>
                  <a:schemeClr val="tx1"/>
                </a:solidFill>
              </a:rPr>
              <a:t>for(</a:t>
            </a:r>
            <a:r>
              <a:rPr lang="en-US" sz="1900" b="1" dirty="0" err="1">
                <a:solidFill>
                  <a:schemeClr val="tx1"/>
                </a:solidFill>
              </a:rPr>
              <a:t>var</a:t>
            </a:r>
            <a:r>
              <a:rPr lang="en-US" sz="1900" dirty="0">
                <a:solidFill>
                  <a:schemeClr val="tx1"/>
                </a:solidFill>
              </a:rPr>
              <a:t> x</a:t>
            </a:r>
            <a:r>
              <a:rPr lang="en-US" sz="1900" b="1" dirty="0">
                <a:solidFill>
                  <a:schemeClr val="tx1"/>
                </a:solidFill>
              </a:rPr>
              <a:t>=</a:t>
            </a:r>
            <a:r>
              <a:rPr lang="en-US" sz="1900" dirty="0">
                <a:solidFill>
                  <a:schemeClr val="tx1"/>
                </a:solidFill>
              </a:rPr>
              <a:t>0</a:t>
            </a:r>
            <a:r>
              <a:rPr lang="en-US" sz="1900" b="1" dirty="0">
                <a:solidFill>
                  <a:schemeClr val="tx1"/>
                </a:solidFill>
              </a:rPr>
              <a:t>;</a:t>
            </a:r>
            <a:r>
              <a:rPr lang="en-US" sz="1900" dirty="0">
                <a:solidFill>
                  <a:schemeClr val="tx1"/>
                </a:solidFill>
              </a:rPr>
              <a:t>x</a:t>
            </a:r>
            <a:r>
              <a:rPr lang="en-US" sz="1900" b="1" dirty="0">
                <a:solidFill>
                  <a:schemeClr val="tx1"/>
                </a:solidFill>
              </a:rPr>
              <a:t>!=</a:t>
            </a:r>
            <a:r>
              <a:rPr lang="en-US" sz="1900" dirty="0" err="1">
                <a:solidFill>
                  <a:schemeClr val="tx1"/>
                </a:solidFill>
              </a:rPr>
              <a:t>tables</a:t>
            </a:r>
            <a:r>
              <a:rPr lang="en-US" sz="1900" b="1" dirty="0" err="1">
                <a:solidFill>
                  <a:schemeClr val="tx1"/>
                </a:solidFill>
              </a:rPr>
              <a:t>.</a:t>
            </a:r>
            <a:r>
              <a:rPr lang="en-US" sz="1900" dirty="0" err="1">
                <a:solidFill>
                  <a:schemeClr val="tx1"/>
                </a:solidFill>
              </a:rPr>
              <a:t>length</a:t>
            </a:r>
            <a:r>
              <a:rPr lang="en-US" sz="1900" b="1" dirty="0" err="1">
                <a:solidFill>
                  <a:schemeClr val="tx1"/>
                </a:solidFill>
              </a:rPr>
              <a:t>;</a:t>
            </a:r>
            <a:r>
              <a:rPr lang="en-US" sz="1900" dirty="0" err="1">
                <a:solidFill>
                  <a:schemeClr val="tx1"/>
                </a:solidFill>
              </a:rPr>
              <a:t>x</a:t>
            </a:r>
            <a:r>
              <a:rPr lang="en-US" sz="1900" b="1" dirty="0">
                <a:solidFill>
                  <a:schemeClr val="tx1"/>
                </a:solidFill>
              </a:rPr>
              <a:t>++){</a:t>
            </a:r>
            <a:endParaRPr lang="en-US" sz="1900" dirty="0">
              <a:solidFill>
                <a:schemeClr val="tx1"/>
              </a:solidFill>
            </a:endParaRPr>
          </a:p>
          <a:p>
            <a:pPr>
              <a:lnSpc>
                <a:spcPct val="80000"/>
              </a:lnSpc>
              <a:buFontTx/>
              <a:buNone/>
            </a:pPr>
            <a:r>
              <a:rPr lang="en-US" sz="1900" dirty="0">
                <a:solidFill>
                  <a:schemeClr val="tx1"/>
                </a:solidFill>
              </a:rPr>
              <a:t>    </a:t>
            </a:r>
            <a:r>
              <a:rPr lang="en-US" sz="1900" b="1" dirty="0" err="1">
                <a:solidFill>
                  <a:schemeClr val="tx1"/>
                </a:solidFill>
              </a:rPr>
              <a:t>var</a:t>
            </a:r>
            <a:r>
              <a:rPr lang="en-US" sz="1900" dirty="0">
                <a:solidFill>
                  <a:schemeClr val="tx1"/>
                </a:solidFill>
              </a:rPr>
              <a:t> table </a:t>
            </a:r>
            <a:r>
              <a:rPr lang="en-US" sz="1900" b="1" dirty="0">
                <a:solidFill>
                  <a:schemeClr val="tx1"/>
                </a:solidFill>
              </a:rPr>
              <a:t>=</a:t>
            </a:r>
            <a:r>
              <a:rPr lang="en-US" sz="1900" dirty="0">
                <a:solidFill>
                  <a:schemeClr val="tx1"/>
                </a:solidFill>
              </a:rPr>
              <a:t> tables</a:t>
            </a:r>
            <a:r>
              <a:rPr lang="en-US" sz="1900" b="1" dirty="0">
                <a:solidFill>
                  <a:schemeClr val="tx1"/>
                </a:solidFill>
              </a:rPr>
              <a:t>[</a:t>
            </a:r>
            <a:r>
              <a:rPr lang="en-US" sz="1900" dirty="0">
                <a:solidFill>
                  <a:schemeClr val="tx1"/>
                </a:solidFill>
              </a:rPr>
              <a:t>x</a:t>
            </a:r>
            <a:r>
              <a:rPr lang="en-US" sz="1900" b="1" dirty="0">
                <a:solidFill>
                  <a:schemeClr val="tx1"/>
                </a:solidFill>
              </a:rPr>
              <a:t>];</a:t>
            </a:r>
            <a:endParaRPr lang="en-US" sz="1900" dirty="0">
              <a:solidFill>
                <a:schemeClr val="tx1"/>
              </a:solidFill>
            </a:endParaRPr>
          </a:p>
          <a:p>
            <a:pPr>
              <a:lnSpc>
                <a:spcPct val="80000"/>
              </a:lnSpc>
              <a:buFontTx/>
              <a:buNone/>
            </a:pPr>
            <a:r>
              <a:rPr lang="en-US" sz="1900" dirty="0">
                <a:solidFill>
                  <a:schemeClr val="tx1"/>
                </a:solidFill>
              </a:rPr>
              <a:t>    </a:t>
            </a:r>
            <a:r>
              <a:rPr lang="en-US" sz="1900" b="1" dirty="0">
                <a:solidFill>
                  <a:schemeClr val="tx1"/>
                </a:solidFill>
              </a:rPr>
              <a:t>if</a:t>
            </a:r>
            <a:r>
              <a:rPr lang="en-US" sz="1900" dirty="0">
                <a:solidFill>
                  <a:schemeClr val="tx1"/>
                </a:solidFill>
              </a:rPr>
              <a:t> </a:t>
            </a:r>
            <a:r>
              <a:rPr lang="en-US" sz="1900" b="1" dirty="0">
                <a:solidFill>
                  <a:schemeClr val="tx1"/>
                </a:solidFill>
              </a:rPr>
              <a:t>(!</a:t>
            </a:r>
            <a:r>
              <a:rPr lang="en-US" sz="1900" dirty="0">
                <a:solidFill>
                  <a:schemeClr val="tx1"/>
                </a:solidFill>
              </a:rPr>
              <a:t> table</a:t>
            </a:r>
            <a:r>
              <a:rPr lang="en-US" sz="1900" b="1" dirty="0">
                <a:solidFill>
                  <a:schemeClr val="tx1"/>
                </a:solidFill>
              </a:rPr>
              <a:t>)</a:t>
            </a:r>
            <a:r>
              <a:rPr lang="en-US" sz="1900" dirty="0">
                <a:solidFill>
                  <a:schemeClr val="tx1"/>
                </a:solidFill>
              </a:rPr>
              <a:t> </a:t>
            </a:r>
            <a:r>
              <a:rPr lang="en-US" sz="1900" b="1" dirty="0">
                <a:solidFill>
                  <a:schemeClr val="tx1"/>
                </a:solidFill>
              </a:rPr>
              <a:t>{</a:t>
            </a:r>
            <a:r>
              <a:rPr lang="en-US" sz="1900" dirty="0">
                <a:solidFill>
                  <a:schemeClr val="tx1"/>
                </a:solidFill>
              </a:rPr>
              <a:t> </a:t>
            </a:r>
            <a:r>
              <a:rPr lang="en-US" sz="1900" b="1" dirty="0">
                <a:solidFill>
                  <a:schemeClr val="tx1"/>
                </a:solidFill>
              </a:rPr>
              <a:t>return;</a:t>
            </a:r>
            <a:r>
              <a:rPr lang="en-US" sz="1900" dirty="0">
                <a:solidFill>
                  <a:schemeClr val="tx1"/>
                </a:solidFill>
              </a:rPr>
              <a:t> </a:t>
            </a:r>
            <a:r>
              <a:rPr lang="en-US" sz="1900" b="1" dirty="0">
                <a:solidFill>
                  <a:schemeClr val="tx1"/>
                </a:solidFill>
              </a:rPr>
              <a:t>}</a:t>
            </a:r>
            <a:endParaRPr lang="en-US" sz="1900" dirty="0">
              <a:solidFill>
                <a:schemeClr val="tx1"/>
              </a:solidFill>
            </a:endParaRPr>
          </a:p>
          <a:p>
            <a:pPr>
              <a:lnSpc>
                <a:spcPct val="80000"/>
              </a:lnSpc>
              <a:buFontTx/>
              <a:buNone/>
            </a:pPr>
            <a:r>
              <a:rPr lang="en-US" sz="1900" dirty="0">
                <a:solidFill>
                  <a:schemeClr val="tx1"/>
                </a:solidFill>
              </a:rPr>
              <a:t>    </a:t>
            </a:r>
            <a:r>
              <a:rPr lang="en-US" sz="1900" b="1" dirty="0" err="1">
                <a:solidFill>
                  <a:schemeClr val="tx1"/>
                </a:solidFill>
              </a:rPr>
              <a:t>var</a:t>
            </a:r>
            <a:r>
              <a:rPr lang="en-US" sz="1900" dirty="0">
                <a:solidFill>
                  <a:schemeClr val="tx1"/>
                </a:solidFill>
              </a:rPr>
              <a:t> </a:t>
            </a:r>
            <a:r>
              <a:rPr lang="en-US" sz="1900" dirty="0" err="1">
                <a:solidFill>
                  <a:schemeClr val="tx1"/>
                </a:solidFill>
              </a:rPr>
              <a:t>tbodies</a:t>
            </a:r>
            <a:r>
              <a:rPr lang="en-US" sz="1900" dirty="0">
                <a:solidFill>
                  <a:schemeClr val="tx1"/>
                </a:solidFill>
              </a:rPr>
              <a:t> </a:t>
            </a:r>
            <a:r>
              <a:rPr lang="en-US" sz="1900" b="1" dirty="0">
                <a:solidFill>
                  <a:schemeClr val="tx1"/>
                </a:solidFill>
              </a:rPr>
              <a:t>=</a:t>
            </a:r>
            <a:r>
              <a:rPr lang="en-US" sz="1900" dirty="0">
                <a:solidFill>
                  <a:schemeClr val="tx1"/>
                </a:solidFill>
              </a:rPr>
              <a:t> </a:t>
            </a:r>
            <a:r>
              <a:rPr lang="en-US" sz="1900" dirty="0" err="1">
                <a:solidFill>
                  <a:schemeClr val="tx1"/>
                </a:solidFill>
              </a:rPr>
              <a:t>table</a:t>
            </a:r>
            <a:r>
              <a:rPr lang="en-US" sz="1900" b="1" dirty="0" err="1">
                <a:solidFill>
                  <a:schemeClr val="tx1"/>
                </a:solidFill>
              </a:rPr>
              <a:t>.</a:t>
            </a:r>
            <a:r>
              <a:rPr lang="en-US" sz="1900" dirty="0" err="1">
                <a:solidFill>
                  <a:schemeClr val="tx1"/>
                </a:solidFill>
              </a:rPr>
              <a:t>getElementsByTagName</a:t>
            </a:r>
            <a:r>
              <a:rPr lang="en-US" sz="1900" b="1" dirty="0">
                <a:solidFill>
                  <a:schemeClr val="tx1"/>
                </a:solidFill>
              </a:rPr>
              <a:t>(</a:t>
            </a:r>
            <a:r>
              <a:rPr lang="en-US" sz="1900" dirty="0">
                <a:solidFill>
                  <a:schemeClr val="tx1"/>
                </a:solidFill>
              </a:rPr>
              <a:t>"</a:t>
            </a:r>
            <a:r>
              <a:rPr lang="en-US" sz="1900" dirty="0" err="1">
                <a:solidFill>
                  <a:schemeClr val="tx1"/>
                </a:solidFill>
              </a:rPr>
              <a:t>tbody</a:t>
            </a:r>
            <a:r>
              <a:rPr lang="en-US" sz="1900" dirty="0">
                <a:solidFill>
                  <a:schemeClr val="tx1"/>
                </a:solidFill>
              </a:rPr>
              <a:t>"</a:t>
            </a:r>
            <a:r>
              <a:rPr lang="en-US" sz="1900" b="1" dirty="0">
                <a:solidFill>
                  <a:schemeClr val="tx1"/>
                </a:solidFill>
              </a:rPr>
              <a:t>);</a:t>
            </a:r>
            <a:endParaRPr lang="en-US" sz="1900" dirty="0">
              <a:solidFill>
                <a:schemeClr val="tx1"/>
              </a:solidFill>
            </a:endParaRPr>
          </a:p>
          <a:p>
            <a:pPr>
              <a:lnSpc>
                <a:spcPct val="80000"/>
              </a:lnSpc>
              <a:buFontTx/>
              <a:buNone/>
            </a:pPr>
            <a:r>
              <a:rPr lang="en-US" sz="1900" dirty="0">
                <a:solidFill>
                  <a:schemeClr val="tx1"/>
                </a:solidFill>
              </a:rPr>
              <a:t>    </a:t>
            </a:r>
            <a:r>
              <a:rPr lang="pt-BR" sz="1900" b="1" dirty="0">
                <a:solidFill>
                  <a:schemeClr val="tx1"/>
                </a:solidFill>
              </a:rPr>
              <a:t>for</a:t>
            </a:r>
            <a:r>
              <a:rPr lang="pt-BR" sz="1900" dirty="0">
                <a:solidFill>
                  <a:schemeClr val="tx1"/>
                </a:solidFill>
              </a:rPr>
              <a:t> </a:t>
            </a:r>
            <a:r>
              <a:rPr lang="pt-BR" sz="1900" b="1" dirty="0">
                <a:solidFill>
                  <a:schemeClr val="tx1"/>
                </a:solidFill>
              </a:rPr>
              <a:t>(var</a:t>
            </a:r>
            <a:r>
              <a:rPr lang="pt-BR" sz="1900" dirty="0">
                <a:solidFill>
                  <a:schemeClr val="tx1"/>
                </a:solidFill>
              </a:rPr>
              <a:t> h </a:t>
            </a:r>
            <a:r>
              <a:rPr lang="pt-BR" sz="1900" b="1" dirty="0">
                <a:solidFill>
                  <a:schemeClr val="tx1"/>
                </a:solidFill>
              </a:rPr>
              <a:t>=</a:t>
            </a:r>
            <a:r>
              <a:rPr lang="pt-BR" sz="1900" dirty="0">
                <a:solidFill>
                  <a:schemeClr val="tx1"/>
                </a:solidFill>
              </a:rPr>
              <a:t> 0</a:t>
            </a:r>
            <a:r>
              <a:rPr lang="pt-BR" sz="1900" b="1" dirty="0">
                <a:solidFill>
                  <a:schemeClr val="tx1"/>
                </a:solidFill>
              </a:rPr>
              <a:t>;</a:t>
            </a:r>
            <a:r>
              <a:rPr lang="pt-BR" sz="1900" dirty="0">
                <a:solidFill>
                  <a:schemeClr val="tx1"/>
                </a:solidFill>
              </a:rPr>
              <a:t> h </a:t>
            </a:r>
            <a:r>
              <a:rPr lang="pt-BR" sz="1900" b="1" dirty="0">
                <a:solidFill>
                  <a:schemeClr val="tx1"/>
                </a:solidFill>
              </a:rPr>
              <a:t>&lt;</a:t>
            </a:r>
            <a:r>
              <a:rPr lang="pt-BR" sz="1900" dirty="0">
                <a:solidFill>
                  <a:schemeClr val="tx1"/>
                </a:solidFill>
              </a:rPr>
              <a:t> tbodies</a:t>
            </a:r>
            <a:r>
              <a:rPr lang="pt-BR" sz="1900" b="1" dirty="0">
                <a:solidFill>
                  <a:schemeClr val="tx1"/>
                </a:solidFill>
              </a:rPr>
              <a:t>.</a:t>
            </a:r>
            <a:r>
              <a:rPr lang="pt-BR" sz="1900" dirty="0">
                <a:solidFill>
                  <a:schemeClr val="tx1"/>
                </a:solidFill>
              </a:rPr>
              <a:t>length</a:t>
            </a:r>
            <a:r>
              <a:rPr lang="pt-BR" sz="1900" b="1" dirty="0">
                <a:solidFill>
                  <a:schemeClr val="tx1"/>
                </a:solidFill>
              </a:rPr>
              <a:t>;</a:t>
            </a:r>
            <a:r>
              <a:rPr lang="pt-BR" sz="1900" dirty="0">
                <a:solidFill>
                  <a:schemeClr val="tx1"/>
                </a:solidFill>
              </a:rPr>
              <a:t> h</a:t>
            </a:r>
            <a:r>
              <a:rPr lang="pt-BR" sz="1900" b="1" dirty="0">
                <a:solidFill>
                  <a:schemeClr val="tx1"/>
                </a:solidFill>
              </a:rPr>
              <a:t>++)</a:t>
            </a:r>
            <a:r>
              <a:rPr lang="pt-BR" sz="1900" dirty="0">
                <a:solidFill>
                  <a:schemeClr val="tx1"/>
                </a:solidFill>
              </a:rPr>
              <a:t> </a:t>
            </a:r>
            <a:r>
              <a:rPr lang="pt-BR" sz="1900" b="1" dirty="0">
                <a:solidFill>
                  <a:schemeClr val="tx1"/>
                </a:solidFill>
              </a:rPr>
              <a:t>{</a:t>
            </a:r>
            <a:endParaRPr lang="pt-BR" sz="1900" dirty="0">
              <a:solidFill>
                <a:schemeClr val="tx1"/>
              </a:solidFill>
            </a:endParaRPr>
          </a:p>
          <a:p>
            <a:pPr>
              <a:lnSpc>
                <a:spcPct val="80000"/>
              </a:lnSpc>
              <a:buFontTx/>
              <a:buNone/>
            </a:pPr>
            <a:r>
              <a:rPr lang="pt-BR" sz="1900" dirty="0">
                <a:solidFill>
                  <a:schemeClr val="tx1"/>
                </a:solidFill>
              </a:rPr>
              <a:t>      </a:t>
            </a:r>
            <a:r>
              <a:rPr lang="en-US" sz="1900" b="1" dirty="0" err="1">
                <a:solidFill>
                  <a:schemeClr val="tx1"/>
                </a:solidFill>
              </a:rPr>
              <a:t>var</a:t>
            </a:r>
            <a:r>
              <a:rPr lang="en-US" sz="1900" dirty="0">
                <a:solidFill>
                  <a:schemeClr val="tx1"/>
                </a:solidFill>
              </a:rPr>
              <a:t> even </a:t>
            </a:r>
            <a:r>
              <a:rPr lang="en-US" sz="1900" b="1" dirty="0">
                <a:solidFill>
                  <a:schemeClr val="tx1"/>
                </a:solidFill>
              </a:rPr>
              <a:t>=</a:t>
            </a:r>
            <a:r>
              <a:rPr lang="en-US" sz="1900" dirty="0">
                <a:solidFill>
                  <a:schemeClr val="tx1"/>
                </a:solidFill>
              </a:rPr>
              <a:t> true</a:t>
            </a:r>
            <a:r>
              <a:rPr lang="en-US" sz="1900" b="1" dirty="0">
                <a:solidFill>
                  <a:schemeClr val="tx1"/>
                </a:solidFill>
              </a:rPr>
              <a:t>;</a:t>
            </a:r>
            <a:endParaRPr lang="en-US" sz="1900" dirty="0">
              <a:solidFill>
                <a:schemeClr val="tx1"/>
              </a:solidFill>
            </a:endParaRPr>
          </a:p>
          <a:p>
            <a:pPr>
              <a:lnSpc>
                <a:spcPct val="80000"/>
              </a:lnSpc>
              <a:buFontTx/>
              <a:buNone/>
            </a:pPr>
            <a:r>
              <a:rPr lang="en-US" sz="1900" dirty="0">
                <a:solidFill>
                  <a:schemeClr val="tx1"/>
                </a:solidFill>
              </a:rPr>
              <a:t>      </a:t>
            </a:r>
            <a:r>
              <a:rPr lang="en-US" sz="1900" b="1" dirty="0" err="1">
                <a:solidFill>
                  <a:schemeClr val="tx1"/>
                </a:solidFill>
              </a:rPr>
              <a:t>var</a:t>
            </a:r>
            <a:r>
              <a:rPr lang="en-US" sz="1900" dirty="0">
                <a:solidFill>
                  <a:schemeClr val="tx1"/>
                </a:solidFill>
              </a:rPr>
              <a:t> </a:t>
            </a:r>
            <a:r>
              <a:rPr lang="en-US" sz="1900" dirty="0" err="1">
                <a:solidFill>
                  <a:schemeClr val="tx1"/>
                </a:solidFill>
              </a:rPr>
              <a:t>trs</a:t>
            </a:r>
            <a:r>
              <a:rPr lang="en-US" sz="1900" dirty="0">
                <a:solidFill>
                  <a:schemeClr val="tx1"/>
                </a:solidFill>
              </a:rPr>
              <a:t> </a:t>
            </a:r>
            <a:r>
              <a:rPr lang="en-US" sz="1900" b="1" dirty="0">
                <a:solidFill>
                  <a:schemeClr val="tx1"/>
                </a:solidFill>
              </a:rPr>
              <a:t>=</a:t>
            </a:r>
            <a:r>
              <a:rPr lang="en-US" sz="1900" dirty="0">
                <a:solidFill>
                  <a:schemeClr val="tx1"/>
                </a:solidFill>
              </a:rPr>
              <a:t> </a:t>
            </a:r>
            <a:r>
              <a:rPr lang="en-US" sz="1900" dirty="0" err="1">
                <a:solidFill>
                  <a:schemeClr val="tx1"/>
                </a:solidFill>
              </a:rPr>
              <a:t>tbodies</a:t>
            </a:r>
            <a:r>
              <a:rPr lang="en-US" sz="1900" b="1" dirty="0">
                <a:solidFill>
                  <a:schemeClr val="tx1"/>
                </a:solidFill>
              </a:rPr>
              <a:t>[</a:t>
            </a:r>
            <a:r>
              <a:rPr lang="en-US" sz="1900" dirty="0">
                <a:solidFill>
                  <a:schemeClr val="tx1"/>
                </a:solidFill>
              </a:rPr>
              <a:t>h</a:t>
            </a:r>
            <a:r>
              <a:rPr lang="en-US" sz="1900" b="1" dirty="0">
                <a:solidFill>
                  <a:schemeClr val="tx1"/>
                </a:solidFill>
              </a:rPr>
              <a:t>].</a:t>
            </a:r>
            <a:r>
              <a:rPr lang="en-US" sz="1900" dirty="0" err="1">
                <a:solidFill>
                  <a:schemeClr val="tx1"/>
                </a:solidFill>
              </a:rPr>
              <a:t>getElementsByTagName</a:t>
            </a:r>
            <a:r>
              <a:rPr lang="en-US" sz="1900" b="1" dirty="0">
                <a:solidFill>
                  <a:schemeClr val="tx1"/>
                </a:solidFill>
              </a:rPr>
              <a:t>(</a:t>
            </a:r>
            <a:r>
              <a:rPr lang="en-US" sz="1900" dirty="0">
                <a:solidFill>
                  <a:schemeClr val="tx1"/>
                </a:solidFill>
              </a:rPr>
              <a:t>"</a:t>
            </a:r>
            <a:r>
              <a:rPr lang="en-US" sz="1900" dirty="0" err="1">
                <a:solidFill>
                  <a:schemeClr val="tx1"/>
                </a:solidFill>
              </a:rPr>
              <a:t>tr</a:t>
            </a:r>
            <a:r>
              <a:rPr lang="en-US" sz="1900" dirty="0">
                <a:solidFill>
                  <a:schemeClr val="tx1"/>
                </a:solidFill>
              </a:rPr>
              <a:t>"</a:t>
            </a:r>
            <a:r>
              <a:rPr lang="en-US" sz="1900" b="1" dirty="0">
                <a:solidFill>
                  <a:schemeClr val="tx1"/>
                </a:solidFill>
              </a:rPr>
              <a:t>);</a:t>
            </a:r>
            <a:endParaRPr lang="en-US" sz="1900" dirty="0">
              <a:solidFill>
                <a:schemeClr val="tx1"/>
              </a:solidFill>
            </a:endParaRPr>
          </a:p>
          <a:p>
            <a:pPr>
              <a:lnSpc>
                <a:spcPct val="80000"/>
              </a:lnSpc>
              <a:buFontTx/>
              <a:buNone/>
            </a:pPr>
            <a:r>
              <a:rPr lang="en-US" sz="1900" dirty="0">
                <a:solidFill>
                  <a:schemeClr val="tx1"/>
                </a:solidFill>
              </a:rPr>
              <a:t>      </a:t>
            </a:r>
            <a:r>
              <a:rPr lang="en-US" sz="1900" b="1" dirty="0">
                <a:solidFill>
                  <a:schemeClr val="tx1"/>
                </a:solidFill>
              </a:rPr>
              <a:t>for</a:t>
            </a:r>
            <a:r>
              <a:rPr lang="en-US" sz="1900" dirty="0">
                <a:solidFill>
                  <a:schemeClr val="tx1"/>
                </a:solidFill>
              </a:rPr>
              <a:t> </a:t>
            </a:r>
            <a:r>
              <a:rPr lang="en-US" sz="1900" b="1" dirty="0">
                <a:solidFill>
                  <a:schemeClr val="tx1"/>
                </a:solidFill>
              </a:rPr>
              <a:t>(</a:t>
            </a:r>
            <a:r>
              <a:rPr lang="en-US" sz="1900" b="1" dirty="0" err="1">
                <a:solidFill>
                  <a:schemeClr val="tx1"/>
                </a:solidFill>
              </a:rPr>
              <a:t>var</a:t>
            </a:r>
            <a:r>
              <a:rPr lang="en-US" sz="1900" dirty="0">
                <a:solidFill>
                  <a:schemeClr val="tx1"/>
                </a:solidFill>
              </a:rPr>
              <a:t> i </a:t>
            </a:r>
            <a:r>
              <a:rPr lang="en-US" sz="1900" b="1" dirty="0">
                <a:solidFill>
                  <a:schemeClr val="tx1"/>
                </a:solidFill>
              </a:rPr>
              <a:t>=</a:t>
            </a:r>
            <a:r>
              <a:rPr lang="en-US" sz="1900" dirty="0">
                <a:solidFill>
                  <a:schemeClr val="tx1"/>
                </a:solidFill>
              </a:rPr>
              <a:t> 0</a:t>
            </a:r>
            <a:r>
              <a:rPr lang="en-US" sz="1900" b="1" dirty="0">
                <a:solidFill>
                  <a:schemeClr val="tx1"/>
                </a:solidFill>
              </a:rPr>
              <a:t>;</a:t>
            </a:r>
            <a:r>
              <a:rPr lang="en-US" sz="1900" dirty="0">
                <a:solidFill>
                  <a:schemeClr val="tx1"/>
                </a:solidFill>
              </a:rPr>
              <a:t> i </a:t>
            </a:r>
            <a:r>
              <a:rPr lang="en-US" sz="1900" b="1" dirty="0">
                <a:solidFill>
                  <a:schemeClr val="tx1"/>
                </a:solidFill>
              </a:rPr>
              <a:t>&lt;</a:t>
            </a:r>
            <a:r>
              <a:rPr lang="en-US" sz="1900" dirty="0">
                <a:solidFill>
                  <a:schemeClr val="tx1"/>
                </a:solidFill>
              </a:rPr>
              <a:t> </a:t>
            </a:r>
            <a:r>
              <a:rPr lang="en-US" sz="1900" dirty="0" err="1">
                <a:solidFill>
                  <a:schemeClr val="tx1"/>
                </a:solidFill>
              </a:rPr>
              <a:t>trs</a:t>
            </a:r>
            <a:r>
              <a:rPr lang="en-US" sz="1900" b="1" dirty="0" err="1">
                <a:solidFill>
                  <a:schemeClr val="tx1"/>
                </a:solidFill>
              </a:rPr>
              <a:t>.</a:t>
            </a:r>
            <a:r>
              <a:rPr lang="en-US" sz="1900" dirty="0" err="1">
                <a:solidFill>
                  <a:schemeClr val="tx1"/>
                </a:solidFill>
              </a:rPr>
              <a:t>length</a:t>
            </a:r>
            <a:r>
              <a:rPr lang="en-US" sz="1900" b="1" dirty="0">
                <a:solidFill>
                  <a:schemeClr val="tx1"/>
                </a:solidFill>
              </a:rPr>
              <a:t>;</a:t>
            </a:r>
            <a:r>
              <a:rPr lang="en-US" sz="1900" dirty="0">
                <a:solidFill>
                  <a:schemeClr val="tx1"/>
                </a:solidFill>
              </a:rPr>
              <a:t> i</a:t>
            </a:r>
            <a:r>
              <a:rPr lang="en-US" sz="1900" b="1" dirty="0">
                <a:solidFill>
                  <a:schemeClr val="tx1"/>
                </a:solidFill>
              </a:rPr>
              <a:t>++)</a:t>
            </a:r>
            <a:r>
              <a:rPr lang="en-US" sz="1900" dirty="0">
                <a:solidFill>
                  <a:schemeClr val="tx1"/>
                </a:solidFill>
              </a:rPr>
              <a:t> </a:t>
            </a:r>
            <a:r>
              <a:rPr lang="en-US" sz="1900" b="1" dirty="0">
                <a:solidFill>
                  <a:schemeClr val="tx1"/>
                </a:solidFill>
              </a:rPr>
              <a:t>{</a:t>
            </a:r>
            <a:endParaRPr lang="en-US" sz="1900" dirty="0">
              <a:solidFill>
                <a:schemeClr val="tx1"/>
              </a:solidFill>
            </a:endParaRPr>
          </a:p>
          <a:p>
            <a:pPr>
              <a:lnSpc>
                <a:spcPct val="80000"/>
              </a:lnSpc>
              <a:buFontTx/>
              <a:buNone/>
            </a:pPr>
            <a:r>
              <a:rPr lang="en-US" sz="1900" b="1" dirty="0">
                <a:solidFill>
                  <a:schemeClr val="tx1"/>
                </a:solidFill>
              </a:rPr>
              <a:t>	</a:t>
            </a:r>
            <a:r>
              <a:rPr lang="en-US" sz="1900" b="1" dirty="0" err="1">
                <a:solidFill>
                  <a:schemeClr val="tx1"/>
                </a:solidFill>
              </a:rPr>
              <a:t>this.</a:t>
            </a:r>
            <a:r>
              <a:rPr lang="en-US" sz="1900" dirty="0" err="1">
                <a:solidFill>
                  <a:schemeClr val="tx1"/>
                </a:solidFill>
              </a:rPr>
              <a:t>className</a:t>
            </a:r>
            <a:r>
              <a:rPr lang="en-US" sz="1900" dirty="0">
                <a:solidFill>
                  <a:schemeClr val="tx1"/>
                </a:solidFill>
              </a:rPr>
              <a:t> </a:t>
            </a:r>
            <a:r>
              <a:rPr lang="en-US" sz="1900" b="1" dirty="0">
                <a:solidFill>
                  <a:schemeClr val="tx1"/>
                </a:solidFill>
              </a:rPr>
              <a:t>+=</a:t>
            </a:r>
            <a:r>
              <a:rPr lang="en-US" sz="1900" dirty="0">
                <a:solidFill>
                  <a:schemeClr val="tx1"/>
                </a:solidFill>
              </a:rPr>
              <a:t> " ruled"</a:t>
            </a:r>
            <a:r>
              <a:rPr lang="en-US" sz="1900" b="1" dirty="0">
                <a:solidFill>
                  <a:schemeClr val="tx1"/>
                </a:solidFill>
              </a:rPr>
              <a:t>;</a:t>
            </a:r>
            <a:r>
              <a:rPr lang="en-US" sz="1900" dirty="0">
                <a:solidFill>
                  <a:schemeClr val="tx1"/>
                </a:solidFill>
              </a:rPr>
              <a:t> </a:t>
            </a:r>
            <a:r>
              <a:rPr lang="en-US" sz="1900" b="1" dirty="0">
                <a:solidFill>
                  <a:schemeClr val="tx1"/>
                </a:solidFill>
              </a:rPr>
              <a:t>return</a:t>
            </a:r>
            <a:r>
              <a:rPr lang="en-US" sz="1900" dirty="0">
                <a:solidFill>
                  <a:schemeClr val="tx1"/>
                </a:solidFill>
              </a:rPr>
              <a:t> false</a:t>
            </a:r>
          </a:p>
          <a:p>
            <a:pPr>
              <a:lnSpc>
                <a:spcPct val="80000"/>
              </a:lnSpc>
              <a:buFontTx/>
              <a:buNone/>
            </a:pPr>
            <a:r>
              <a:rPr lang="en-US" sz="1900" b="1" dirty="0">
                <a:solidFill>
                  <a:schemeClr val="tx1"/>
                </a:solidFill>
              </a:rPr>
              <a:t>      if(</a:t>
            </a:r>
            <a:r>
              <a:rPr lang="en-US" sz="1900" dirty="0">
                <a:solidFill>
                  <a:schemeClr val="tx1"/>
                </a:solidFill>
              </a:rPr>
              <a:t>even</a:t>
            </a:r>
            <a:r>
              <a:rPr lang="en-US" sz="1900" b="1" dirty="0">
                <a:solidFill>
                  <a:schemeClr val="tx1"/>
                </a:solidFill>
              </a:rPr>
              <a:t>)</a:t>
            </a:r>
            <a:r>
              <a:rPr lang="en-US" sz="1900" dirty="0">
                <a:solidFill>
                  <a:schemeClr val="tx1"/>
                </a:solidFill>
              </a:rPr>
              <a:t> </a:t>
            </a:r>
            <a:r>
              <a:rPr lang="en-US" sz="1900" dirty="0" err="1">
                <a:solidFill>
                  <a:schemeClr val="tx1"/>
                </a:solidFill>
              </a:rPr>
              <a:t>trs</a:t>
            </a:r>
            <a:r>
              <a:rPr lang="en-US" sz="1900" b="1" dirty="0">
                <a:solidFill>
                  <a:schemeClr val="tx1"/>
                </a:solidFill>
              </a:rPr>
              <a:t>[</a:t>
            </a:r>
            <a:r>
              <a:rPr lang="en-US" sz="1900" dirty="0">
                <a:solidFill>
                  <a:schemeClr val="tx1"/>
                </a:solidFill>
              </a:rPr>
              <a:t>i</a:t>
            </a:r>
            <a:r>
              <a:rPr lang="en-US" sz="1900" b="1" dirty="0">
                <a:solidFill>
                  <a:schemeClr val="tx1"/>
                </a:solidFill>
              </a:rPr>
              <a:t>].</a:t>
            </a:r>
            <a:r>
              <a:rPr lang="en-US" sz="1900" dirty="0" err="1">
                <a:solidFill>
                  <a:schemeClr val="tx1"/>
                </a:solidFill>
              </a:rPr>
              <a:t>className</a:t>
            </a:r>
            <a:r>
              <a:rPr lang="en-US" sz="1900" dirty="0">
                <a:solidFill>
                  <a:schemeClr val="tx1"/>
                </a:solidFill>
              </a:rPr>
              <a:t> </a:t>
            </a:r>
            <a:r>
              <a:rPr lang="en-US" sz="1900" b="1" dirty="0">
                <a:solidFill>
                  <a:schemeClr val="tx1"/>
                </a:solidFill>
              </a:rPr>
              <a:t>+=</a:t>
            </a:r>
            <a:r>
              <a:rPr lang="en-US" sz="1900" dirty="0">
                <a:solidFill>
                  <a:schemeClr val="tx1"/>
                </a:solidFill>
              </a:rPr>
              <a:t> " even"</a:t>
            </a:r>
            <a:r>
              <a:rPr lang="en-US" sz="1900" b="1" dirty="0">
                <a:solidFill>
                  <a:schemeClr val="tx1"/>
                </a:solidFill>
              </a:rPr>
              <a:t>;</a:t>
            </a:r>
            <a:endParaRPr lang="en-US" sz="1900" dirty="0">
              <a:solidFill>
                <a:schemeClr val="tx1"/>
              </a:solidFill>
            </a:endParaRPr>
          </a:p>
          <a:p>
            <a:pPr>
              <a:lnSpc>
                <a:spcPct val="80000"/>
              </a:lnSpc>
              <a:buFontTx/>
              <a:buNone/>
            </a:pPr>
            <a:r>
              <a:rPr lang="en-US" sz="1900" dirty="0">
                <a:solidFill>
                  <a:schemeClr val="tx1"/>
                </a:solidFill>
              </a:rPr>
              <a:t>        even </a:t>
            </a:r>
            <a:r>
              <a:rPr lang="en-US" sz="1900" b="1" dirty="0">
                <a:solidFill>
                  <a:schemeClr val="tx1"/>
                </a:solidFill>
              </a:rPr>
              <a:t>=</a:t>
            </a:r>
            <a:r>
              <a:rPr lang="en-US" sz="1900" dirty="0">
                <a:solidFill>
                  <a:schemeClr val="tx1"/>
                </a:solidFill>
              </a:rPr>
              <a:t> </a:t>
            </a:r>
            <a:r>
              <a:rPr lang="en-US" sz="1900" b="1" dirty="0">
                <a:solidFill>
                  <a:schemeClr val="tx1"/>
                </a:solidFill>
              </a:rPr>
              <a:t>!</a:t>
            </a:r>
            <a:r>
              <a:rPr lang="en-US" sz="1900" dirty="0">
                <a:solidFill>
                  <a:schemeClr val="tx1"/>
                </a:solidFill>
              </a:rPr>
              <a:t>even</a:t>
            </a:r>
            <a:r>
              <a:rPr lang="en-US" sz="1900" b="1" dirty="0">
                <a:solidFill>
                  <a:schemeClr val="tx1"/>
                </a:solidFill>
              </a:rPr>
              <a:t>;</a:t>
            </a:r>
            <a:endParaRPr lang="en-US" sz="1900" dirty="0">
              <a:solidFill>
                <a:schemeClr val="tx1"/>
              </a:solidFill>
            </a:endParaRPr>
          </a:p>
          <a:p>
            <a:pPr>
              <a:lnSpc>
                <a:spcPct val="80000"/>
              </a:lnSpc>
              <a:buFontTx/>
              <a:buNone/>
            </a:pPr>
            <a:r>
              <a:rPr lang="en-US" sz="1900" dirty="0">
                <a:solidFill>
                  <a:schemeClr val="tx1"/>
                </a:solidFill>
              </a:rPr>
              <a:t>      </a:t>
            </a:r>
            <a:r>
              <a:rPr lang="en-US" sz="1900" b="1" dirty="0">
                <a:solidFill>
                  <a:schemeClr val="tx1"/>
                </a:solidFill>
              </a:rPr>
              <a:t>}</a:t>
            </a:r>
            <a:endParaRPr lang="en-US" sz="1900" dirty="0">
              <a:solidFill>
                <a:schemeClr val="tx1"/>
              </a:solidFill>
            </a:endParaRPr>
          </a:p>
          <a:p>
            <a:pPr>
              <a:lnSpc>
                <a:spcPct val="80000"/>
              </a:lnSpc>
              <a:buFontTx/>
              <a:buNone/>
            </a:pPr>
            <a:r>
              <a:rPr lang="en-US" sz="1900" dirty="0">
                <a:solidFill>
                  <a:schemeClr val="tx1"/>
                </a:solidFill>
              </a:rPr>
              <a:t>    </a:t>
            </a:r>
            <a:r>
              <a:rPr lang="en-US" sz="1900" b="1" dirty="0">
                <a:solidFill>
                  <a:schemeClr val="tx1"/>
                </a:solidFill>
              </a:rPr>
              <a:t>}</a:t>
            </a:r>
            <a:endParaRPr lang="en-US" sz="1900" dirty="0">
              <a:solidFill>
                <a:schemeClr val="tx1"/>
              </a:solidFill>
            </a:endParaRPr>
          </a:p>
          <a:p>
            <a:pPr>
              <a:lnSpc>
                <a:spcPct val="80000"/>
              </a:lnSpc>
              <a:buFontTx/>
              <a:buNone/>
            </a:pPr>
            <a:r>
              <a:rPr lang="en-US" sz="1900" dirty="0">
                <a:solidFill>
                  <a:schemeClr val="tx1"/>
                </a:solidFill>
              </a:rPr>
              <a:t>  </a:t>
            </a:r>
            <a:r>
              <a:rPr lang="en-US" sz="1900" b="1" dirty="0">
                <a:solidFill>
                  <a:schemeClr val="tx1"/>
                </a:solidFill>
              </a:rPr>
              <a:t>}</a:t>
            </a:r>
            <a:endParaRPr lang="en-US" sz="1900" dirty="0">
              <a:solidFill>
                <a:schemeClr val="tx1"/>
              </a:solidFill>
            </a:endParaRPr>
          </a:p>
          <a:p>
            <a:pPr>
              <a:lnSpc>
                <a:spcPct val="80000"/>
              </a:lnSpc>
              <a:buFontTx/>
              <a:buNone/>
            </a:pPr>
            <a:r>
              <a:rPr lang="en-US" sz="1900" b="1" dirty="0">
                <a:solidFill>
                  <a:schemeClr val="tx1"/>
                </a:solidFill>
              </a:rPr>
              <a:t>}</a:t>
            </a:r>
            <a:endParaRPr lang="en-US" sz="1900" dirty="0">
              <a:solidFill>
                <a:schemeClr val="tx1"/>
              </a:solidFill>
            </a:endParaRPr>
          </a:p>
          <a:p>
            <a:pPr>
              <a:lnSpc>
                <a:spcPct val="80000"/>
              </a:lnSpc>
              <a:buFontTx/>
              <a:buNone/>
            </a:pPr>
            <a:r>
              <a:rPr lang="en-US" sz="1900" dirty="0" err="1">
                <a:solidFill>
                  <a:schemeClr val="tx1"/>
                </a:solidFill>
              </a:rPr>
              <a:t>window</a:t>
            </a:r>
            <a:r>
              <a:rPr lang="en-US" sz="1900" b="1" dirty="0" err="1">
                <a:solidFill>
                  <a:schemeClr val="tx1"/>
                </a:solidFill>
              </a:rPr>
              <a:t>.</a:t>
            </a:r>
            <a:r>
              <a:rPr lang="en-US" sz="1900" dirty="0" err="1">
                <a:solidFill>
                  <a:schemeClr val="tx1"/>
                </a:solidFill>
              </a:rPr>
              <a:t>onload</a:t>
            </a:r>
            <a:r>
              <a:rPr lang="en-US" sz="1900" dirty="0">
                <a:solidFill>
                  <a:schemeClr val="tx1"/>
                </a:solidFill>
              </a:rPr>
              <a:t> </a:t>
            </a:r>
            <a:r>
              <a:rPr lang="en-US" sz="1900" b="1" dirty="0">
                <a:solidFill>
                  <a:schemeClr val="tx1"/>
                </a:solidFill>
              </a:rPr>
              <a:t>=</a:t>
            </a:r>
            <a:r>
              <a:rPr lang="en-US" sz="1900" dirty="0">
                <a:solidFill>
                  <a:schemeClr val="tx1"/>
                </a:solidFill>
              </a:rPr>
              <a:t> stripe</a:t>
            </a:r>
            <a:r>
              <a:rPr lang="en-US" sz="1900" b="1" dirty="0">
                <a:solidFill>
                  <a:schemeClr val="tx1"/>
                </a:solidFill>
              </a:rPr>
              <a:t>;</a:t>
            </a:r>
            <a:endParaRPr lang="en-US" sz="1900" dirty="0">
              <a:solidFill>
                <a:schemeClr val="tx1"/>
              </a:solidFill>
            </a:endParaRPr>
          </a:p>
          <a:p>
            <a:endParaRPr lang="en-US" dirty="0">
              <a:solidFill>
                <a:schemeClr val="tx1"/>
              </a:solidFill>
            </a:endParaRPr>
          </a:p>
        </p:txBody>
      </p:sp>
    </p:spTree>
    <p:extLst>
      <p:ext uri="{BB962C8B-B14F-4D97-AF65-F5344CB8AC3E}">
        <p14:creationId xmlns:p14="http://schemas.microsoft.com/office/powerpoint/2010/main" val="168325854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normAutofit fontScale="90000"/>
          </a:bodyPr>
          <a:lstStyle/>
          <a:p>
            <a:pPr lvl="0"/>
            <a:r>
              <a:rPr lang="en-IN" dirty="0"/>
              <a:t>Simplifying Selection Using the Selectors API </a:t>
            </a:r>
            <a:br>
              <a:rPr lang="en-IN" dirty="0"/>
            </a:br>
            <a:endParaRPr lang="en-IN" dirty="0"/>
          </a:p>
        </p:txBody>
      </p:sp>
      <p:pic>
        <p:nvPicPr>
          <p:cNvPr id="4" name="Picture 3"/>
          <p:cNvPicPr>
            <a:picLocks noChangeAspect="1"/>
          </p:cNvPicPr>
          <p:nvPr/>
        </p:nvPicPr>
        <p:blipFill>
          <a:blip r:embed="rId2"/>
          <a:stretch>
            <a:fillRect/>
          </a:stretch>
        </p:blipFill>
        <p:spPr>
          <a:xfrm>
            <a:off x="314365" y="2286000"/>
            <a:ext cx="8749966" cy="3323264"/>
          </a:xfrm>
          <a:prstGeom prst="rect">
            <a:avLst/>
          </a:prstGeom>
        </p:spPr>
      </p:pic>
    </p:spTree>
    <p:extLst>
      <p:ext uri="{BB962C8B-B14F-4D97-AF65-F5344CB8AC3E}">
        <p14:creationId xmlns:p14="http://schemas.microsoft.com/office/powerpoint/2010/main" val="790110926"/>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1" name="Rectangle 3"/>
          <p:cNvSpPr>
            <a:spLocks noGrp="1" noChangeArrowheads="1"/>
          </p:cNvSpPr>
          <p:nvPr>
            <p:ph type="body" sz="quarter" idx="11"/>
          </p:nvPr>
        </p:nvSpPr>
        <p:spPr>
          <a:xfrm>
            <a:off x="460376" y="145140"/>
            <a:ext cx="8229600" cy="437043"/>
          </a:xfrm>
        </p:spPr>
        <p:txBody>
          <a:bodyPr/>
          <a:lstStyle/>
          <a:p>
            <a:pPr>
              <a:lnSpc>
                <a:spcPct val="80000"/>
              </a:lnSpc>
            </a:pPr>
            <a:r>
              <a:rPr lang="en-US" sz="2800" dirty="0"/>
              <a:t>Zebra-striping with </a:t>
            </a:r>
            <a:r>
              <a:rPr lang="en-US" sz="2800" dirty="0" err="1"/>
              <a:t>jQuery</a:t>
            </a:r>
            <a:endParaRPr lang="en-US" sz="2800" dirty="0">
              <a:solidFill>
                <a:srgbClr val="808080"/>
              </a:solidFill>
            </a:endParaRPr>
          </a:p>
        </p:txBody>
      </p:sp>
      <p:sp>
        <p:nvSpPr>
          <p:cNvPr id="2" name="Text Placeholder 1"/>
          <p:cNvSpPr>
            <a:spLocks noGrp="1"/>
          </p:cNvSpPr>
          <p:nvPr>
            <p:ph type="body" sz="quarter" idx="16"/>
          </p:nvPr>
        </p:nvSpPr>
        <p:spPr>
          <a:xfrm>
            <a:off x="411480" y="1390968"/>
            <a:ext cx="8240713" cy="4473575"/>
          </a:xfrm>
        </p:spPr>
        <p:txBody>
          <a:bodyPr/>
          <a:lstStyle/>
          <a:p>
            <a:pPr>
              <a:lnSpc>
                <a:spcPct val="80000"/>
              </a:lnSpc>
              <a:buFontTx/>
              <a:buNone/>
            </a:pPr>
            <a:endParaRPr lang="en-US" dirty="0">
              <a:solidFill>
                <a:schemeClr val="tx1"/>
              </a:solidFill>
            </a:endParaRPr>
          </a:p>
          <a:p>
            <a:pPr>
              <a:lnSpc>
                <a:spcPct val="80000"/>
              </a:lnSpc>
              <a:buFontTx/>
              <a:buNone/>
            </a:pPr>
            <a:endParaRPr lang="en-US" dirty="0">
              <a:solidFill>
                <a:schemeClr val="tx1"/>
              </a:solidFill>
            </a:endParaRPr>
          </a:p>
          <a:p>
            <a:pPr>
              <a:lnSpc>
                <a:spcPct val="80000"/>
              </a:lnSpc>
              <a:buFontTx/>
              <a:buNone/>
            </a:pPr>
            <a:endParaRPr lang="en-US" dirty="0">
              <a:solidFill>
                <a:schemeClr val="tx1"/>
              </a:solidFill>
            </a:endParaRPr>
          </a:p>
          <a:p>
            <a:pPr algn="ctr">
              <a:lnSpc>
                <a:spcPct val="80000"/>
              </a:lnSpc>
              <a:buFontTx/>
              <a:buNone/>
            </a:pPr>
            <a:r>
              <a:rPr lang="en-US" sz="2400" dirty="0">
                <a:solidFill>
                  <a:schemeClr val="tx1"/>
                </a:solidFill>
              </a:rPr>
              <a:t>$</a:t>
            </a:r>
            <a:r>
              <a:rPr lang="en-US" sz="2400" b="1" dirty="0">
                <a:solidFill>
                  <a:schemeClr val="tx1"/>
                </a:solidFill>
              </a:rPr>
              <a:t>(</a:t>
            </a:r>
            <a:r>
              <a:rPr lang="en-US" sz="2400" dirty="0">
                <a:solidFill>
                  <a:schemeClr val="tx1"/>
                </a:solidFill>
              </a:rPr>
              <a:t>"</a:t>
            </a:r>
            <a:r>
              <a:rPr lang="en-US" sz="2400" dirty="0" err="1">
                <a:solidFill>
                  <a:schemeClr val="tx1"/>
                </a:solidFill>
              </a:rPr>
              <a:t>tr:nth-child</a:t>
            </a:r>
            <a:r>
              <a:rPr lang="en-US" sz="2400" dirty="0">
                <a:solidFill>
                  <a:schemeClr val="tx1"/>
                </a:solidFill>
              </a:rPr>
              <a:t>(even)"</a:t>
            </a:r>
            <a:r>
              <a:rPr lang="en-US" sz="2400" b="1" dirty="0">
                <a:solidFill>
                  <a:schemeClr val="tx1"/>
                </a:solidFill>
              </a:rPr>
              <a:t>).</a:t>
            </a:r>
            <a:r>
              <a:rPr lang="en-US" sz="2400" dirty="0" err="1">
                <a:solidFill>
                  <a:schemeClr val="tx1"/>
                </a:solidFill>
              </a:rPr>
              <a:t>css</a:t>
            </a:r>
            <a:r>
              <a:rPr lang="en-US" sz="2400" b="1" dirty="0">
                <a:solidFill>
                  <a:schemeClr val="tx1"/>
                </a:solidFill>
              </a:rPr>
              <a:t>(</a:t>
            </a:r>
            <a:r>
              <a:rPr lang="en-US" sz="2400" dirty="0">
                <a:solidFill>
                  <a:schemeClr val="tx1"/>
                </a:solidFill>
              </a:rPr>
              <a:t>'background-</a:t>
            </a:r>
            <a:r>
              <a:rPr lang="en-US" sz="2400" dirty="0" err="1">
                <a:solidFill>
                  <a:schemeClr val="tx1"/>
                </a:solidFill>
              </a:rPr>
              <a:t>color'</a:t>
            </a:r>
            <a:r>
              <a:rPr lang="en-US" sz="2400" b="1" dirty="0" err="1">
                <a:solidFill>
                  <a:schemeClr val="tx1"/>
                </a:solidFill>
              </a:rPr>
              <a:t>,</a:t>
            </a:r>
            <a:r>
              <a:rPr lang="en-US" sz="2400" dirty="0" err="1">
                <a:solidFill>
                  <a:schemeClr val="tx1"/>
                </a:solidFill>
              </a:rPr>
              <a:t>'coral</a:t>
            </a:r>
            <a:r>
              <a:rPr lang="en-US" sz="2400" dirty="0">
                <a:solidFill>
                  <a:schemeClr val="tx1"/>
                </a:solidFill>
              </a:rPr>
              <a:t>'</a:t>
            </a:r>
            <a:r>
              <a:rPr lang="en-US" sz="2400" b="1" dirty="0">
                <a:solidFill>
                  <a:schemeClr val="tx1"/>
                </a:solidFill>
              </a:rPr>
              <a:t>);</a:t>
            </a:r>
            <a:endParaRPr lang="en-US" sz="2400" dirty="0">
              <a:solidFill>
                <a:schemeClr val="tx1"/>
              </a:solidFill>
            </a:endParaRPr>
          </a:p>
          <a:p>
            <a:endParaRPr lang="en-US" dirty="0">
              <a:solidFill>
                <a:schemeClr val="tx1"/>
              </a:solidFill>
            </a:endParaRPr>
          </a:p>
        </p:txBody>
      </p:sp>
    </p:spTree>
    <p:extLst>
      <p:ext uri="{BB962C8B-B14F-4D97-AF65-F5344CB8AC3E}">
        <p14:creationId xmlns:p14="http://schemas.microsoft.com/office/powerpoint/2010/main" val="1253497924"/>
      </p:ext>
    </p:extLst>
  </p:cSld>
  <p:clrMapOvr>
    <a:masterClrMapping/>
  </p:clrMapOvr>
  <p:timing>
    <p:tnLst>
      <p:par>
        <p:cTn id="1" dur="indefinite" restart="never" nodeType="tmRoot"/>
      </p:par>
    </p:tnLst>
  </p:timing>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9" name="Rectangle 3"/>
          <p:cNvSpPr>
            <a:spLocks noGrp="1" noChangeArrowheads="1"/>
          </p:cNvSpPr>
          <p:nvPr>
            <p:ph type="body" sz="quarter" idx="11"/>
          </p:nvPr>
        </p:nvSpPr>
        <p:spPr>
          <a:xfrm>
            <a:off x="460376" y="145140"/>
            <a:ext cx="8229600" cy="480131"/>
          </a:xfrm>
        </p:spPr>
        <p:txBody>
          <a:bodyPr/>
          <a:lstStyle/>
          <a:p>
            <a:pPr>
              <a:lnSpc>
                <a:spcPct val="90000"/>
              </a:lnSpc>
            </a:pPr>
            <a:r>
              <a:rPr lang="en-US" sz="2800" dirty="0"/>
              <a:t>What does </a:t>
            </a:r>
            <a:r>
              <a:rPr lang="en-US" sz="2800" dirty="0" err="1"/>
              <a:t>jQuery</a:t>
            </a:r>
            <a:r>
              <a:rPr lang="en-US" sz="2800" dirty="0"/>
              <a:t> do?</a:t>
            </a:r>
          </a:p>
        </p:txBody>
      </p:sp>
      <p:sp>
        <p:nvSpPr>
          <p:cNvPr id="2" name="Text Placeholder 1"/>
          <p:cNvSpPr>
            <a:spLocks noGrp="1"/>
          </p:cNvSpPr>
          <p:nvPr>
            <p:ph type="body" sz="quarter" idx="16"/>
          </p:nvPr>
        </p:nvSpPr>
        <p:spPr/>
        <p:txBody>
          <a:bodyPr>
            <a:normAutofit fontScale="85000" lnSpcReduction="20000"/>
          </a:bodyPr>
          <a:lstStyle/>
          <a:p>
            <a:pPr>
              <a:lnSpc>
                <a:spcPct val="90000"/>
              </a:lnSpc>
            </a:pPr>
            <a:r>
              <a:rPr lang="en-US" sz="2000" b="1" dirty="0"/>
              <a:t>Crunches JavaScript</a:t>
            </a:r>
            <a:endParaRPr lang="en-US" sz="2000" dirty="0"/>
          </a:p>
          <a:p>
            <a:pPr lvl="1">
              <a:lnSpc>
                <a:spcPct val="90000"/>
              </a:lnSpc>
            </a:pPr>
            <a:r>
              <a:rPr lang="en-US" dirty="0"/>
              <a:t>reduces the number of lines of JavaScript you would have to write, call it shortcut JavaScript</a:t>
            </a:r>
          </a:p>
          <a:p>
            <a:pPr>
              <a:lnSpc>
                <a:spcPct val="90000"/>
              </a:lnSpc>
            </a:pPr>
            <a:r>
              <a:rPr lang="en-US" sz="2000" b="1" dirty="0"/>
              <a:t>Manipulate HTML</a:t>
            </a:r>
          </a:p>
          <a:p>
            <a:pPr lvl="1">
              <a:lnSpc>
                <a:spcPct val="90000"/>
              </a:lnSpc>
            </a:pPr>
            <a:r>
              <a:rPr lang="en-US" dirty="0"/>
              <a:t>allows you to select &amp; manipulate HTML, popularly used to manipulate &lt;form&gt; elements</a:t>
            </a:r>
          </a:p>
          <a:p>
            <a:pPr>
              <a:lnSpc>
                <a:spcPct val="90000"/>
              </a:lnSpc>
            </a:pPr>
            <a:r>
              <a:rPr lang="en-US" sz="2000" b="1" dirty="0"/>
              <a:t>Manipulate CSS</a:t>
            </a:r>
          </a:p>
          <a:p>
            <a:pPr lvl="1">
              <a:lnSpc>
                <a:spcPct val="90000"/>
              </a:lnSpc>
            </a:pPr>
            <a:r>
              <a:rPr lang="en-US" dirty="0"/>
              <a:t>allows you to apply, remove or change CSS properties applied on HTML elements, on-the-fly</a:t>
            </a:r>
          </a:p>
          <a:p>
            <a:pPr>
              <a:lnSpc>
                <a:spcPct val="90000"/>
              </a:lnSpc>
            </a:pPr>
            <a:r>
              <a:rPr lang="en-US" sz="2000" b="1" dirty="0"/>
              <a:t>Out-of-the-box widgets</a:t>
            </a:r>
            <a:r>
              <a:rPr lang="en-US" sz="2000" dirty="0"/>
              <a:t> </a:t>
            </a:r>
          </a:p>
          <a:p>
            <a:pPr lvl="1">
              <a:lnSpc>
                <a:spcPct val="90000"/>
              </a:lnSpc>
            </a:pPr>
            <a:r>
              <a:rPr lang="en-US" dirty="0"/>
              <a:t>includes many commonly needed widgets. For example, calendar popups, accordion, tab panels, </a:t>
            </a:r>
            <a:r>
              <a:rPr lang="en-US" dirty="0" err="1"/>
              <a:t>etc</a:t>
            </a:r>
            <a:endParaRPr lang="en-US" dirty="0"/>
          </a:p>
          <a:p>
            <a:pPr>
              <a:lnSpc>
                <a:spcPct val="90000"/>
              </a:lnSpc>
            </a:pPr>
            <a:r>
              <a:rPr lang="en-US" sz="2000" b="1" dirty="0"/>
              <a:t>Animation</a:t>
            </a:r>
            <a:endParaRPr lang="en-US" sz="2000" dirty="0"/>
          </a:p>
          <a:p>
            <a:pPr lvl="1">
              <a:lnSpc>
                <a:spcPct val="90000"/>
              </a:lnSpc>
            </a:pPr>
            <a:r>
              <a:rPr lang="en-US" dirty="0"/>
              <a:t>apply animated effects like show, hide, slide on HTML elements. Also includes some very </a:t>
            </a:r>
            <a:r>
              <a:rPr lang="en-US" dirty="0" smtClean="0"/>
              <a:t>cool </a:t>
            </a:r>
            <a:r>
              <a:rPr lang="en-US" dirty="0"/>
              <a:t>animation effects on images.</a:t>
            </a:r>
          </a:p>
          <a:p>
            <a:endParaRPr lang="en-US" dirty="0"/>
          </a:p>
        </p:txBody>
      </p:sp>
    </p:spTree>
    <p:extLst>
      <p:ext uri="{BB962C8B-B14F-4D97-AF65-F5344CB8AC3E}">
        <p14:creationId xmlns:p14="http://schemas.microsoft.com/office/powerpoint/2010/main" val="4158352463"/>
      </p:ext>
    </p:extLst>
  </p:cSld>
  <p:clrMapOvr>
    <a:masterClrMapping/>
  </p:clrMapOvr>
  <p:timing>
    <p:tnLst>
      <p:par>
        <p:cTn id="1" dur="indefinite" restart="never" nodeType="tmRoot"/>
      </p:par>
    </p:tnLst>
  </p:timing>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7" name="Rectangle 3"/>
          <p:cNvSpPr>
            <a:spLocks noGrp="1" noChangeArrowheads="1"/>
          </p:cNvSpPr>
          <p:nvPr>
            <p:ph type="body" sz="quarter" idx="11"/>
          </p:nvPr>
        </p:nvSpPr>
        <p:spPr>
          <a:xfrm>
            <a:off x="460376" y="145140"/>
            <a:ext cx="8229600" cy="480131"/>
          </a:xfrm>
        </p:spPr>
        <p:txBody>
          <a:bodyPr/>
          <a:lstStyle/>
          <a:p>
            <a:pPr>
              <a:lnSpc>
                <a:spcPct val="90000"/>
              </a:lnSpc>
            </a:pPr>
            <a:r>
              <a:rPr lang="en-US" sz="2800" dirty="0"/>
              <a:t>Downloading </a:t>
            </a:r>
            <a:r>
              <a:rPr lang="en-US" sz="2800" dirty="0" err="1"/>
              <a:t>jQuery</a:t>
            </a:r>
            <a:r>
              <a:rPr lang="en-US" sz="2800" dirty="0"/>
              <a:t> Library</a:t>
            </a:r>
            <a:endParaRPr lang="en-US" sz="2800" dirty="0">
              <a:solidFill>
                <a:srgbClr val="000080"/>
              </a:solidFill>
            </a:endParaRPr>
          </a:p>
        </p:txBody>
      </p:sp>
      <p:sp>
        <p:nvSpPr>
          <p:cNvPr id="2" name="Text Placeholder 1"/>
          <p:cNvSpPr>
            <a:spLocks noGrp="1"/>
          </p:cNvSpPr>
          <p:nvPr>
            <p:ph type="body" sz="quarter" idx="16"/>
          </p:nvPr>
        </p:nvSpPr>
        <p:spPr/>
        <p:txBody>
          <a:bodyPr>
            <a:normAutofit lnSpcReduction="10000"/>
          </a:bodyPr>
          <a:lstStyle/>
          <a:p>
            <a:pPr>
              <a:lnSpc>
                <a:spcPct val="90000"/>
              </a:lnSpc>
            </a:pPr>
            <a:r>
              <a:rPr lang="en-US" dirty="0">
                <a:solidFill>
                  <a:schemeClr val="tx1"/>
                </a:solidFill>
              </a:rPr>
              <a:t>Download the latest release of the library from </a:t>
            </a:r>
            <a:r>
              <a:rPr lang="en-US" b="1" dirty="0">
                <a:solidFill>
                  <a:schemeClr val="tx1"/>
                </a:solidFill>
              </a:rPr>
              <a:t>jQuery.com</a:t>
            </a:r>
          </a:p>
          <a:p>
            <a:pPr>
              <a:lnSpc>
                <a:spcPct val="90000"/>
              </a:lnSpc>
            </a:pPr>
            <a:r>
              <a:rPr lang="en-US" dirty="0">
                <a:solidFill>
                  <a:schemeClr val="tx1"/>
                </a:solidFill>
              </a:rPr>
              <a:t>2 versions are available – minified &amp; uncompressed</a:t>
            </a:r>
          </a:p>
          <a:p>
            <a:pPr>
              <a:lnSpc>
                <a:spcPct val="90000"/>
              </a:lnSpc>
            </a:pPr>
            <a:endParaRPr lang="en-US" dirty="0">
              <a:solidFill>
                <a:schemeClr val="tx1"/>
              </a:solidFill>
            </a:endParaRPr>
          </a:p>
          <a:p>
            <a:pPr>
              <a:lnSpc>
                <a:spcPct val="90000"/>
              </a:lnSpc>
            </a:pPr>
            <a:r>
              <a:rPr lang="en-US" dirty="0">
                <a:solidFill>
                  <a:schemeClr val="tx1"/>
                </a:solidFill>
              </a:rPr>
              <a:t>Alternatives to downloading:</a:t>
            </a:r>
          </a:p>
          <a:p>
            <a:pPr lvl="1">
              <a:lnSpc>
                <a:spcPct val="90000"/>
              </a:lnSpc>
            </a:pPr>
            <a:r>
              <a:rPr lang="en-US" dirty="0">
                <a:solidFill>
                  <a:schemeClr val="tx1"/>
                </a:solidFill>
              </a:rPr>
              <a:t>Google CDN: </a:t>
            </a:r>
          </a:p>
          <a:p>
            <a:pPr>
              <a:lnSpc>
                <a:spcPct val="90000"/>
              </a:lnSpc>
              <a:buFontTx/>
              <a:buNone/>
            </a:pPr>
            <a:r>
              <a:rPr lang="en-US" sz="1600" dirty="0">
                <a:solidFill>
                  <a:schemeClr val="tx1"/>
                </a:solidFill>
              </a:rPr>
              <a:t>	&lt;head&gt;</a:t>
            </a:r>
          </a:p>
          <a:p>
            <a:pPr>
              <a:lnSpc>
                <a:spcPct val="90000"/>
              </a:lnSpc>
              <a:buFontTx/>
              <a:buNone/>
            </a:pPr>
            <a:r>
              <a:rPr lang="en-US" sz="1600" dirty="0">
                <a:solidFill>
                  <a:schemeClr val="tx1"/>
                </a:solidFill>
              </a:rPr>
              <a:t>	&lt;script type="text/</a:t>
            </a:r>
            <a:r>
              <a:rPr lang="en-US" sz="1600" dirty="0" err="1">
                <a:solidFill>
                  <a:schemeClr val="tx1"/>
                </a:solidFill>
              </a:rPr>
              <a:t>javascript</a:t>
            </a:r>
            <a:r>
              <a:rPr lang="en-US" sz="1600" dirty="0">
                <a:solidFill>
                  <a:schemeClr val="tx1"/>
                </a:solidFill>
              </a:rPr>
              <a:t>" </a:t>
            </a:r>
            <a:r>
              <a:rPr lang="en-US" sz="1600" dirty="0" err="1">
                <a:solidFill>
                  <a:schemeClr val="tx1"/>
                </a:solidFill>
              </a:rPr>
              <a:t>src</a:t>
            </a:r>
            <a:r>
              <a:rPr lang="en-US" sz="1600" dirty="0">
                <a:solidFill>
                  <a:schemeClr val="tx1"/>
                </a:solidFill>
              </a:rPr>
              <a:t>="http://ajax.googleapis.com/</a:t>
            </a:r>
            <a:r>
              <a:rPr lang="en-US" sz="1600" dirty="0" err="1">
                <a:solidFill>
                  <a:schemeClr val="tx1"/>
                </a:solidFill>
              </a:rPr>
              <a:t>ajax</a:t>
            </a:r>
            <a:r>
              <a:rPr lang="en-US" sz="1600" dirty="0">
                <a:solidFill>
                  <a:schemeClr val="tx1"/>
                </a:solidFill>
              </a:rPr>
              <a:t>/libs/</a:t>
            </a:r>
            <a:r>
              <a:rPr lang="en-US" sz="1600" dirty="0" err="1">
                <a:solidFill>
                  <a:schemeClr val="tx1"/>
                </a:solidFill>
              </a:rPr>
              <a:t>jquery</a:t>
            </a:r>
            <a:r>
              <a:rPr lang="en-US" sz="1600" dirty="0">
                <a:solidFill>
                  <a:schemeClr val="tx1"/>
                </a:solidFill>
              </a:rPr>
              <a:t>/1.4.2/jquery.min.js"&gt;&lt;/script&gt;</a:t>
            </a:r>
          </a:p>
          <a:p>
            <a:pPr>
              <a:lnSpc>
                <a:spcPct val="90000"/>
              </a:lnSpc>
              <a:buFontTx/>
              <a:buNone/>
            </a:pPr>
            <a:r>
              <a:rPr lang="en-US" sz="1600" dirty="0">
                <a:solidFill>
                  <a:schemeClr val="tx1"/>
                </a:solidFill>
              </a:rPr>
              <a:t>	&lt;/head&gt;</a:t>
            </a:r>
          </a:p>
          <a:p>
            <a:pPr lvl="1">
              <a:lnSpc>
                <a:spcPct val="90000"/>
              </a:lnSpc>
            </a:pPr>
            <a:r>
              <a:rPr lang="en-US" dirty="0">
                <a:solidFill>
                  <a:schemeClr val="tx1"/>
                </a:solidFill>
              </a:rPr>
              <a:t>Microsoft CDN:</a:t>
            </a:r>
          </a:p>
          <a:p>
            <a:pPr>
              <a:lnSpc>
                <a:spcPct val="90000"/>
              </a:lnSpc>
              <a:buFontTx/>
              <a:buNone/>
            </a:pPr>
            <a:r>
              <a:rPr lang="en-US" sz="1600" dirty="0">
                <a:solidFill>
                  <a:schemeClr val="tx1"/>
                </a:solidFill>
              </a:rPr>
              <a:t>	&lt;head&gt;</a:t>
            </a:r>
          </a:p>
          <a:p>
            <a:pPr>
              <a:lnSpc>
                <a:spcPct val="90000"/>
              </a:lnSpc>
              <a:buFontTx/>
              <a:buNone/>
            </a:pPr>
            <a:r>
              <a:rPr lang="en-US" sz="1600" dirty="0">
                <a:solidFill>
                  <a:schemeClr val="tx1"/>
                </a:solidFill>
              </a:rPr>
              <a:t>	&lt;script type="text/</a:t>
            </a:r>
            <a:r>
              <a:rPr lang="en-US" sz="1600" dirty="0" err="1">
                <a:solidFill>
                  <a:schemeClr val="tx1"/>
                </a:solidFill>
              </a:rPr>
              <a:t>javascript</a:t>
            </a:r>
            <a:r>
              <a:rPr lang="en-US" sz="1600" dirty="0">
                <a:solidFill>
                  <a:schemeClr val="tx1"/>
                </a:solidFill>
              </a:rPr>
              <a:t>" </a:t>
            </a:r>
            <a:r>
              <a:rPr lang="en-US" sz="1600" dirty="0" err="1">
                <a:solidFill>
                  <a:schemeClr val="tx1"/>
                </a:solidFill>
              </a:rPr>
              <a:t>src</a:t>
            </a:r>
            <a:r>
              <a:rPr lang="en-US" sz="1600" dirty="0">
                <a:solidFill>
                  <a:schemeClr val="tx1"/>
                </a:solidFill>
              </a:rPr>
              <a:t>="http://ajax.microsoft.com/</a:t>
            </a:r>
            <a:r>
              <a:rPr lang="en-US" sz="1600" dirty="0" err="1">
                <a:solidFill>
                  <a:schemeClr val="tx1"/>
                </a:solidFill>
              </a:rPr>
              <a:t>ajax</a:t>
            </a:r>
            <a:r>
              <a:rPr lang="en-US" sz="1600" dirty="0">
                <a:solidFill>
                  <a:schemeClr val="tx1"/>
                </a:solidFill>
              </a:rPr>
              <a:t>/</a:t>
            </a:r>
            <a:r>
              <a:rPr lang="en-US" sz="1600" dirty="0" err="1">
                <a:solidFill>
                  <a:schemeClr val="tx1"/>
                </a:solidFill>
              </a:rPr>
              <a:t>jquery</a:t>
            </a:r>
            <a:r>
              <a:rPr lang="en-US" sz="1600" dirty="0">
                <a:solidFill>
                  <a:schemeClr val="tx1"/>
                </a:solidFill>
              </a:rPr>
              <a:t>/jquery-1.4.2.min.js"&gt;&lt;/script&gt;</a:t>
            </a:r>
          </a:p>
          <a:p>
            <a:pPr>
              <a:lnSpc>
                <a:spcPct val="90000"/>
              </a:lnSpc>
              <a:buFontTx/>
              <a:buNone/>
            </a:pPr>
            <a:r>
              <a:rPr lang="en-US" sz="1600" dirty="0">
                <a:solidFill>
                  <a:schemeClr val="tx1"/>
                </a:solidFill>
              </a:rPr>
              <a:t>	&lt;/head&gt;</a:t>
            </a:r>
          </a:p>
          <a:p>
            <a:endParaRPr lang="en-US" dirty="0">
              <a:solidFill>
                <a:schemeClr val="tx1"/>
              </a:solidFill>
            </a:endParaRPr>
          </a:p>
        </p:txBody>
      </p:sp>
    </p:spTree>
    <p:extLst>
      <p:ext uri="{BB962C8B-B14F-4D97-AF65-F5344CB8AC3E}">
        <p14:creationId xmlns:p14="http://schemas.microsoft.com/office/powerpoint/2010/main" val="959195954"/>
      </p:ext>
    </p:extLst>
  </p:cSld>
  <p:clrMapOvr>
    <a:masterClrMapping/>
  </p:clrMapOvr>
  <p:timing>
    <p:tnLst>
      <p:par>
        <p:cTn id="1" dur="indefinite" restart="never" nodeType="tmRoot"/>
      </p:par>
    </p:tnLst>
  </p:timing>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3" name="Rectangle 3"/>
          <p:cNvSpPr>
            <a:spLocks noGrp="1" noChangeArrowheads="1"/>
          </p:cNvSpPr>
          <p:nvPr>
            <p:ph type="body" sz="quarter" idx="11"/>
          </p:nvPr>
        </p:nvSpPr>
        <p:spPr>
          <a:xfrm>
            <a:off x="460376" y="145140"/>
            <a:ext cx="8229600" cy="437043"/>
          </a:xfrm>
        </p:spPr>
        <p:txBody>
          <a:bodyPr/>
          <a:lstStyle/>
          <a:p>
            <a:pPr>
              <a:lnSpc>
                <a:spcPct val="80000"/>
              </a:lnSpc>
            </a:pPr>
            <a:r>
              <a:rPr lang="en-US" sz="2800" dirty="0"/>
              <a:t>Basic </a:t>
            </a:r>
            <a:r>
              <a:rPr lang="en-US" sz="2800" dirty="0" err="1"/>
              <a:t>jQuery</a:t>
            </a:r>
            <a:r>
              <a:rPr lang="en-US" sz="2800" dirty="0"/>
              <a:t> Usage Example</a:t>
            </a:r>
          </a:p>
        </p:txBody>
      </p:sp>
      <p:sp>
        <p:nvSpPr>
          <p:cNvPr id="2" name="Text Placeholder 1"/>
          <p:cNvSpPr>
            <a:spLocks noGrp="1"/>
          </p:cNvSpPr>
          <p:nvPr>
            <p:ph type="body" sz="quarter" idx="16"/>
          </p:nvPr>
        </p:nvSpPr>
        <p:spPr/>
        <p:txBody>
          <a:bodyPr>
            <a:normAutofit fontScale="62500" lnSpcReduction="20000"/>
          </a:bodyPr>
          <a:lstStyle/>
          <a:p>
            <a:pPr>
              <a:lnSpc>
                <a:spcPct val="80000"/>
              </a:lnSpc>
              <a:buFontTx/>
              <a:buNone/>
            </a:pPr>
            <a:r>
              <a:rPr lang="en-US" sz="2600" dirty="0">
                <a:solidFill>
                  <a:schemeClr val="tx1"/>
                </a:solidFill>
              </a:rPr>
              <a:t>&lt;html&gt;</a:t>
            </a:r>
          </a:p>
          <a:p>
            <a:pPr>
              <a:lnSpc>
                <a:spcPct val="80000"/>
              </a:lnSpc>
              <a:buFontTx/>
              <a:buNone/>
            </a:pPr>
            <a:r>
              <a:rPr lang="en-US" sz="2600" dirty="0">
                <a:solidFill>
                  <a:schemeClr val="tx1"/>
                </a:solidFill>
              </a:rPr>
              <a:t>&lt;head&gt;</a:t>
            </a:r>
          </a:p>
          <a:p>
            <a:pPr>
              <a:lnSpc>
                <a:spcPct val="80000"/>
              </a:lnSpc>
              <a:buFontTx/>
              <a:buNone/>
            </a:pPr>
            <a:r>
              <a:rPr lang="en-US" sz="2600" dirty="0">
                <a:solidFill>
                  <a:schemeClr val="tx1"/>
                </a:solidFill>
              </a:rPr>
              <a:t>&lt;script type="text/</a:t>
            </a:r>
            <a:r>
              <a:rPr lang="en-US" sz="2600" dirty="0" err="1">
                <a:solidFill>
                  <a:schemeClr val="tx1"/>
                </a:solidFill>
              </a:rPr>
              <a:t>javascript</a:t>
            </a:r>
            <a:r>
              <a:rPr lang="en-US" sz="2600" dirty="0">
                <a:solidFill>
                  <a:schemeClr val="tx1"/>
                </a:solidFill>
              </a:rPr>
              <a:t>" </a:t>
            </a:r>
            <a:r>
              <a:rPr lang="en-US" sz="2600" dirty="0" err="1">
                <a:solidFill>
                  <a:schemeClr val="tx1"/>
                </a:solidFill>
              </a:rPr>
              <a:t>src</a:t>
            </a:r>
            <a:r>
              <a:rPr lang="en-US" sz="2600" dirty="0">
                <a:solidFill>
                  <a:schemeClr val="tx1"/>
                </a:solidFill>
              </a:rPr>
              <a:t>="</a:t>
            </a:r>
            <a:r>
              <a:rPr lang="en-US" sz="2600" dirty="0" err="1">
                <a:solidFill>
                  <a:schemeClr val="tx1"/>
                </a:solidFill>
              </a:rPr>
              <a:t>myJsPath</a:t>
            </a:r>
            <a:r>
              <a:rPr lang="en-US" sz="2600" dirty="0">
                <a:solidFill>
                  <a:schemeClr val="tx1"/>
                </a:solidFill>
              </a:rPr>
              <a:t>/jquery.js"&gt;&lt;/script&gt;</a:t>
            </a:r>
          </a:p>
          <a:p>
            <a:pPr>
              <a:lnSpc>
                <a:spcPct val="80000"/>
              </a:lnSpc>
              <a:buFontTx/>
              <a:buNone/>
            </a:pPr>
            <a:r>
              <a:rPr lang="en-US" sz="2600" dirty="0">
                <a:solidFill>
                  <a:schemeClr val="tx1"/>
                </a:solidFill>
              </a:rPr>
              <a:t>&lt;script type="text/</a:t>
            </a:r>
            <a:r>
              <a:rPr lang="en-US" sz="2600" dirty="0" err="1">
                <a:solidFill>
                  <a:schemeClr val="tx1"/>
                </a:solidFill>
              </a:rPr>
              <a:t>javascript</a:t>
            </a:r>
            <a:r>
              <a:rPr lang="en-US" sz="2600" dirty="0">
                <a:solidFill>
                  <a:schemeClr val="tx1"/>
                </a:solidFill>
              </a:rPr>
              <a:t>"&gt;</a:t>
            </a:r>
          </a:p>
          <a:p>
            <a:pPr>
              <a:lnSpc>
                <a:spcPct val="80000"/>
              </a:lnSpc>
              <a:buFontTx/>
              <a:buNone/>
            </a:pPr>
            <a:r>
              <a:rPr lang="en-US" sz="2600" dirty="0">
                <a:solidFill>
                  <a:schemeClr val="tx1"/>
                </a:solidFill>
              </a:rPr>
              <a:t>$</a:t>
            </a:r>
            <a:r>
              <a:rPr lang="en-US" sz="2600" b="1" dirty="0">
                <a:solidFill>
                  <a:schemeClr val="tx1"/>
                </a:solidFill>
              </a:rPr>
              <a:t>(</a:t>
            </a:r>
            <a:r>
              <a:rPr lang="en-US" sz="2600" dirty="0">
                <a:solidFill>
                  <a:schemeClr val="tx1"/>
                </a:solidFill>
              </a:rPr>
              <a:t>document</a:t>
            </a:r>
            <a:r>
              <a:rPr lang="en-US" sz="2600" b="1" dirty="0">
                <a:solidFill>
                  <a:schemeClr val="tx1"/>
                </a:solidFill>
              </a:rPr>
              <a:t>).</a:t>
            </a:r>
            <a:r>
              <a:rPr lang="en-US" sz="2600" dirty="0">
                <a:solidFill>
                  <a:schemeClr val="tx1"/>
                </a:solidFill>
              </a:rPr>
              <a:t>ready</a:t>
            </a:r>
            <a:r>
              <a:rPr lang="en-US" sz="2600" b="1" dirty="0">
                <a:solidFill>
                  <a:schemeClr val="tx1"/>
                </a:solidFill>
              </a:rPr>
              <a:t>(function(){</a:t>
            </a:r>
            <a:endParaRPr lang="en-US" sz="2600" dirty="0">
              <a:solidFill>
                <a:schemeClr val="tx1"/>
              </a:solidFill>
            </a:endParaRPr>
          </a:p>
          <a:p>
            <a:pPr>
              <a:lnSpc>
                <a:spcPct val="80000"/>
              </a:lnSpc>
              <a:buFontTx/>
              <a:buNone/>
            </a:pPr>
            <a:r>
              <a:rPr lang="en-US" sz="2600" dirty="0">
                <a:solidFill>
                  <a:schemeClr val="tx1"/>
                </a:solidFill>
              </a:rPr>
              <a:t>    $</a:t>
            </a:r>
            <a:r>
              <a:rPr lang="en-US" sz="2600" b="1" dirty="0">
                <a:solidFill>
                  <a:schemeClr val="tx1"/>
                </a:solidFill>
              </a:rPr>
              <a:t>(</a:t>
            </a:r>
            <a:r>
              <a:rPr lang="en-US" sz="2600" dirty="0">
                <a:solidFill>
                  <a:schemeClr val="tx1"/>
                </a:solidFill>
              </a:rPr>
              <a:t>"button"</a:t>
            </a:r>
            <a:r>
              <a:rPr lang="en-US" sz="2600" b="1" dirty="0">
                <a:solidFill>
                  <a:schemeClr val="tx1"/>
                </a:solidFill>
              </a:rPr>
              <a:t>).</a:t>
            </a:r>
            <a:r>
              <a:rPr lang="en-US" sz="2600" dirty="0">
                <a:solidFill>
                  <a:schemeClr val="tx1"/>
                </a:solidFill>
              </a:rPr>
              <a:t>click</a:t>
            </a:r>
            <a:r>
              <a:rPr lang="en-US" sz="2600" b="1" dirty="0">
                <a:solidFill>
                  <a:schemeClr val="tx1"/>
                </a:solidFill>
              </a:rPr>
              <a:t>(function(){</a:t>
            </a:r>
            <a:endParaRPr lang="en-US" sz="2600" dirty="0">
              <a:solidFill>
                <a:schemeClr val="tx1"/>
              </a:solidFill>
            </a:endParaRPr>
          </a:p>
          <a:p>
            <a:pPr>
              <a:lnSpc>
                <a:spcPct val="80000"/>
              </a:lnSpc>
              <a:buFontTx/>
              <a:buNone/>
            </a:pPr>
            <a:r>
              <a:rPr lang="en-US" sz="2600" dirty="0">
                <a:solidFill>
                  <a:schemeClr val="tx1"/>
                </a:solidFill>
              </a:rPr>
              <a:t>        $</a:t>
            </a:r>
            <a:r>
              <a:rPr lang="en-US" sz="2600" b="1" dirty="0">
                <a:solidFill>
                  <a:schemeClr val="tx1"/>
                </a:solidFill>
              </a:rPr>
              <a:t>(</a:t>
            </a:r>
            <a:r>
              <a:rPr lang="en-US" sz="2600" dirty="0">
                <a:solidFill>
                  <a:schemeClr val="tx1"/>
                </a:solidFill>
              </a:rPr>
              <a:t>"p"</a:t>
            </a:r>
            <a:r>
              <a:rPr lang="en-US" sz="2600" b="1" dirty="0">
                <a:solidFill>
                  <a:schemeClr val="tx1"/>
                </a:solidFill>
              </a:rPr>
              <a:t>).</a:t>
            </a:r>
            <a:r>
              <a:rPr lang="en-US" sz="2600" dirty="0">
                <a:solidFill>
                  <a:schemeClr val="tx1"/>
                </a:solidFill>
              </a:rPr>
              <a:t>hide</a:t>
            </a:r>
            <a:r>
              <a:rPr lang="en-US" sz="2600" b="1" dirty="0">
                <a:solidFill>
                  <a:schemeClr val="tx1"/>
                </a:solidFill>
              </a:rPr>
              <a:t>();</a:t>
            </a:r>
            <a:endParaRPr lang="en-US" sz="2600" dirty="0">
              <a:solidFill>
                <a:schemeClr val="tx1"/>
              </a:solidFill>
            </a:endParaRPr>
          </a:p>
          <a:p>
            <a:pPr>
              <a:lnSpc>
                <a:spcPct val="80000"/>
              </a:lnSpc>
              <a:buFontTx/>
              <a:buNone/>
            </a:pPr>
            <a:r>
              <a:rPr lang="en-US" sz="2600" dirty="0">
                <a:solidFill>
                  <a:schemeClr val="tx1"/>
                </a:solidFill>
              </a:rPr>
              <a:t>    </a:t>
            </a:r>
            <a:r>
              <a:rPr lang="en-US" sz="2600" b="1" dirty="0">
                <a:solidFill>
                  <a:schemeClr val="tx1"/>
                </a:solidFill>
              </a:rPr>
              <a:t>});</a:t>
            </a:r>
            <a:endParaRPr lang="en-US" sz="2600" dirty="0">
              <a:solidFill>
                <a:schemeClr val="tx1"/>
              </a:solidFill>
            </a:endParaRPr>
          </a:p>
          <a:p>
            <a:pPr>
              <a:lnSpc>
                <a:spcPct val="80000"/>
              </a:lnSpc>
              <a:buFontTx/>
              <a:buNone/>
            </a:pPr>
            <a:r>
              <a:rPr lang="en-US" sz="2600" b="1" dirty="0">
                <a:solidFill>
                  <a:schemeClr val="tx1"/>
                </a:solidFill>
              </a:rPr>
              <a:t>});</a:t>
            </a:r>
            <a:endParaRPr lang="en-US" sz="2600" dirty="0">
              <a:solidFill>
                <a:schemeClr val="tx1"/>
              </a:solidFill>
            </a:endParaRPr>
          </a:p>
          <a:p>
            <a:pPr>
              <a:lnSpc>
                <a:spcPct val="80000"/>
              </a:lnSpc>
              <a:buFontTx/>
              <a:buNone/>
            </a:pPr>
            <a:r>
              <a:rPr lang="en-US" sz="2600" dirty="0">
                <a:solidFill>
                  <a:schemeClr val="tx1"/>
                </a:solidFill>
              </a:rPr>
              <a:t>&lt;/script&gt;</a:t>
            </a:r>
          </a:p>
          <a:p>
            <a:pPr>
              <a:lnSpc>
                <a:spcPct val="80000"/>
              </a:lnSpc>
              <a:buFontTx/>
              <a:buNone/>
            </a:pPr>
            <a:r>
              <a:rPr lang="en-US" sz="2600" dirty="0">
                <a:solidFill>
                  <a:schemeClr val="tx1"/>
                </a:solidFill>
              </a:rPr>
              <a:t>&lt;/head&gt;</a:t>
            </a:r>
          </a:p>
          <a:p>
            <a:pPr>
              <a:lnSpc>
                <a:spcPct val="80000"/>
              </a:lnSpc>
              <a:buFontTx/>
              <a:buNone/>
            </a:pPr>
            <a:endParaRPr lang="en-US" sz="2600" dirty="0">
              <a:solidFill>
                <a:schemeClr val="tx1"/>
              </a:solidFill>
            </a:endParaRPr>
          </a:p>
          <a:p>
            <a:pPr>
              <a:lnSpc>
                <a:spcPct val="80000"/>
              </a:lnSpc>
              <a:buFontTx/>
              <a:buNone/>
            </a:pPr>
            <a:r>
              <a:rPr lang="en-US" sz="2600" dirty="0">
                <a:solidFill>
                  <a:schemeClr val="tx1"/>
                </a:solidFill>
              </a:rPr>
              <a:t>&lt;body&gt;</a:t>
            </a:r>
          </a:p>
          <a:p>
            <a:pPr>
              <a:lnSpc>
                <a:spcPct val="80000"/>
              </a:lnSpc>
              <a:buFontTx/>
              <a:buNone/>
            </a:pPr>
            <a:r>
              <a:rPr lang="en-US" sz="2600" dirty="0">
                <a:solidFill>
                  <a:schemeClr val="tx1"/>
                </a:solidFill>
              </a:rPr>
              <a:t>&lt;h2&gt;This is a heading&lt;/h2&gt;</a:t>
            </a:r>
          </a:p>
          <a:p>
            <a:pPr>
              <a:lnSpc>
                <a:spcPct val="80000"/>
              </a:lnSpc>
              <a:buFontTx/>
              <a:buNone/>
            </a:pPr>
            <a:r>
              <a:rPr lang="en-US" sz="2600" dirty="0">
                <a:solidFill>
                  <a:schemeClr val="tx1"/>
                </a:solidFill>
              </a:rPr>
              <a:t>&lt;p&gt;This is a paragraph.&lt;/p&gt;</a:t>
            </a:r>
          </a:p>
          <a:p>
            <a:pPr>
              <a:lnSpc>
                <a:spcPct val="80000"/>
              </a:lnSpc>
              <a:buFontTx/>
              <a:buNone/>
            </a:pPr>
            <a:r>
              <a:rPr lang="en-US" sz="2600" dirty="0">
                <a:solidFill>
                  <a:schemeClr val="tx1"/>
                </a:solidFill>
              </a:rPr>
              <a:t>&lt;p&gt;This is another paragraph.&lt;/p&gt;</a:t>
            </a:r>
          </a:p>
          <a:p>
            <a:pPr>
              <a:lnSpc>
                <a:spcPct val="80000"/>
              </a:lnSpc>
              <a:buFontTx/>
              <a:buNone/>
            </a:pPr>
            <a:r>
              <a:rPr lang="en-US" sz="2600" dirty="0">
                <a:solidFill>
                  <a:schemeClr val="tx1"/>
                </a:solidFill>
              </a:rPr>
              <a:t>&lt;button&gt;Click me&lt;/button&gt;</a:t>
            </a:r>
          </a:p>
          <a:p>
            <a:pPr>
              <a:lnSpc>
                <a:spcPct val="80000"/>
              </a:lnSpc>
              <a:buFontTx/>
              <a:buNone/>
            </a:pPr>
            <a:r>
              <a:rPr lang="en-US" sz="2600" dirty="0">
                <a:solidFill>
                  <a:schemeClr val="tx1"/>
                </a:solidFill>
              </a:rPr>
              <a:t>&lt;/body&gt;</a:t>
            </a:r>
          </a:p>
          <a:p>
            <a:pPr>
              <a:lnSpc>
                <a:spcPct val="80000"/>
              </a:lnSpc>
              <a:buFontTx/>
              <a:buNone/>
            </a:pPr>
            <a:r>
              <a:rPr lang="en-US" sz="2600" dirty="0">
                <a:solidFill>
                  <a:schemeClr val="tx1"/>
                </a:solidFill>
              </a:rPr>
              <a:t>&lt;/html&gt;</a:t>
            </a:r>
          </a:p>
          <a:p>
            <a:endParaRPr lang="en-US" dirty="0">
              <a:solidFill>
                <a:schemeClr val="tx1"/>
              </a:solidFill>
            </a:endParaRPr>
          </a:p>
        </p:txBody>
      </p:sp>
      <p:sp>
        <p:nvSpPr>
          <p:cNvPr id="35844" name="Line 4"/>
          <p:cNvSpPr>
            <a:spLocks noChangeShapeType="1"/>
          </p:cNvSpPr>
          <p:nvPr/>
        </p:nvSpPr>
        <p:spPr bwMode="auto">
          <a:xfrm flipH="1" flipV="1">
            <a:off x="4495800" y="2057400"/>
            <a:ext cx="1524000" cy="1143000"/>
          </a:xfrm>
          <a:prstGeom prst="line">
            <a:avLst/>
          </a:prstGeom>
          <a:ln>
            <a:headEnd/>
            <a:tailEnd type="triangle" w="med" len="med"/>
          </a:ln>
        </p:spPr>
        <p:style>
          <a:lnRef idx="1">
            <a:schemeClr val="dk1"/>
          </a:lnRef>
          <a:fillRef idx="0">
            <a:schemeClr val="dk1"/>
          </a:fillRef>
          <a:effectRef idx="0">
            <a:schemeClr val="dk1"/>
          </a:effectRef>
          <a:fontRef idx="minor">
            <a:schemeClr val="tx1"/>
          </a:fontRef>
        </p:style>
        <p:txBody>
          <a:bodyPr/>
          <a:lstStyle/>
          <a:p>
            <a:endParaRPr lang="en-US"/>
          </a:p>
        </p:txBody>
      </p:sp>
      <p:sp>
        <p:nvSpPr>
          <p:cNvPr id="35845" name="Text Box 5"/>
          <p:cNvSpPr txBox="1">
            <a:spLocks noChangeArrowheads="1"/>
          </p:cNvSpPr>
          <p:nvPr/>
        </p:nvSpPr>
        <p:spPr bwMode="auto">
          <a:xfrm>
            <a:off x="6019800" y="3200400"/>
            <a:ext cx="2322513" cy="517525"/>
          </a:xfrm>
          <a:prstGeom prst="rect">
            <a:avLst/>
          </a:prstGeom>
          <a:noFill/>
          <a:ln w="9525">
            <a:noFill/>
            <a:miter lim="800000"/>
            <a:headEnd/>
            <a:tailEnd/>
          </a:ln>
          <a:effectLst/>
        </p:spPr>
        <p:txBody>
          <a:bodyPr wrap="none">
            <a:spAutoFit/>
          </a:bodyPr>
          <a:lstStyle/>
          <a:p>
            <a:pPr algn="l"/>
            <a:r>
              <a:rPr lang="en-US" sz="1400" b="1" dirty="0">
                <a:solidFill>
                  <a:srgbClr val="FF0000"/>
                </a:solidFill>
              </a:rPr>
              <a:t>Add the </a:t>
            </a:r>
            <a:r>
              <a:rPr lang="en-US" sz="1400" b="1" dirty="0" err="1">
                <a:solidFill>
                  <a:srgbClr val="FF0000"/>
                </a:solidFill>
              </a:rPr>
              <a:t>jQuery</a:t>
            </a:r>
            <a:r>
              <a:rPr lang="en-US" sz="1400" b="1" dirty="0">
                <a:solidFill>
                  <a:srgbClr val="FF0000"/>
                </a:solidFill>
              </a:rPr>
              <a:t> library file in </a:t>
            </a:r>
          </a:p>
          <a:p>
            <a:pPr algn="l"/>
            <a:r>
              <a:rPr lang="en-US" sz="1400" b="1" dirty="0">
                <a:solidFill>
                  <a:srgbClr val="FF0000"/>
                </a:solidFill>
              </a:rPr>
              <a:t>the head section</a:t>
            </a:r>
          </a:p>
        </p:txBody>
      </p:sp>
    </p:spTree>
    <p:extLst>
      <p:ext uri="{BB962C8B-B14F-4D97-AF65-F5344CB8AC3E}">
        <p14:creationId xmlns:p14="http://schemas.microsoft.com/office/powerpoint/2010/main" val="1296935685"/>
      </p:ext>
    </p:extLst>
  </p:cSld>
  <p:clrMapOvr>
    <a:masterClrMapping/>
  </p:clrMapOvr>
  <p:timing>
    <p:tnLst>
      <p:par>
        <p:cTn id="1" dur="indefinite" restart="never" nodeType="tmRoot"/>
      </p:par>
    </p:tnLst>
  </p:timing>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a:t>How does jQuery work?</a:t>
            </a:r>
          </a:p>
        </p:txBody>
      </p:sp>
      <p:sp>
        <p:nvSpPr>
          <p:cNvPr id="20483" name="Rectangle 3"/>
          <p:cNvSpPr>
            <a:spLocks noGrp="1" noChangeArrowheads="1"/>
          </p:cNvSpPr>
          <p:nvPr>
            <p:ph type="body" idx="1"/>
          </p:nvPr>
        </p:nvSpPr>
        <p:spPr/>
        <p:txBody>
          <a:bodyPr/>
          <a:lstStyle/>
          <a:p>
            <a:r>
              <a:rPr lang="en-US" dirty="0" err="1">
                <a:solidFill>
                  <a:schemeClr val="tx1"/>
                </a:solidFill>
              </a:rPr>
              <a:t>jQuery</a:t>
            </a:r>
            <a:r>
              <a:rPr lang="en-US" dirty="0">
                <a:solidFill>
                  <a:schemeClr val="tx1"/>
                </a:solidFill>
              </a:rPr>
              <a:t> works first by “Selecting” the HTML element(s) and then applying your “Action” on it</a:t>
            </a:r>
          </a:p>
          <a:p>
            <a:r>
              <a:rPr lang="en-US" dirty="0">
                <a:solidFill>
                  <a:schemeClr val="tx1"/>
                </a:solidFill>
              </a:rPr>
              <a:t>To select and apply action, use the </a:t>
            </a:r>
            <a:r>
              <a:rPr lang="en-US" b="1" dirty="0" err="1">
                <a:solidFill>
                  <a:schemeClr val="tx1"/>
                </a:solidFill>
              </a:rPr>
              <a:t>jQuery</a:t>
            </a:r>
            <a:r>
              <a:rPr lang="en-US" dirty="0">
                <a:solidFill>
                  <a:schemeClr val="tx1"/>
                </a:solidFill>
              </a:rPr>
              <a:t> object</a:t>
            </a:r>
          </a:p>
          <a:p>
            <a:r>
              <a:rPr lang="en-US" dirty="0">
                <a:solidFill>
                  <a:schemeClr val="tx1"/>
                </a:solidFill>
              </a:rPr>
              <a:t>The </a:t>
            </a:r>
            <a:r>
              <a:rPr lang="en-US" dirty="0" err="1">
                <a:solidFill>
                  <a:schemeClr val="tx1"/>
                </a:solidFill>
              </a:rPr>
              <a:t>jQuery</a:t>
            </a:r>
            <a:r>
              <a:rPr lang="en-US" dirty="0">
                <a:solidFill>
                  <a:schemeClr val="tx1"/>
                </a:solidFill>
              </a:rPr>
              <a:t> object can also be called using $</a:t>
            </a:r>
          </a:p>
          <a:p>
            <a:r>
              <a:rPr lang="en-US" dirty="0">
                <a:solidFill>
                  <a:schemeClr val="tx1"/>
                </a:solidFill>
              </a:rPr>
              <a:t>Example:</a:t>
            </a:r>
          </a:p>
          <a:p>
            <a:pPr lvl="2">
              <a:buFontTx/>
              <a:buNone/>
            </a:pPr>
            <a:r>
              <a:rPr lang="en-US" sz="1600" dirty="0">
                <a:solidFill>
                  <a:schemeClr val="tx1"/>
                </a:solidFill>
              </a:rPr>
              <a:t>// Select all elements of class: "</a:t>
            </a:r>
            <a:r>
              <a:rPr lang="en-US" sz="1600" dirty="0" err="1">
                <a:solidFill>
                  <a:schemeClr val="tx1"/>
                </a:solidFill>
              </a:rPr>
              <a:t>someClass</a:t>
            </a:r>
            <a:r>
              <a:rPr lang="en-US" sz="1600" dirty="0">
                <a:solidFill>
                  <a:schemeClr val="tx1"/>
                </a:solidFill>
              </a:rPr>
              <a:t>" and</a:t>
            </a:r>
          </a:p>
          <a:p>
            <a:pPr lvl="2">
              <a:buFontTx/>
              <a:buNone/>
            </a:pPr>
            <a:r>
              <a:rPr lang="en-US" sz="1600" dirty="0">
                <a:solidFill>
                  <a:schemeClr val="tx1"/>
                </a:solidFill>
              </a:rPr>
              <a:t>// apply a red border to all of them</a:t>
            </a:r>
          </a:p>
          <a:p>
            <a:pPr lvl="2">
              <a:buFontTx/>
              <a:buNone/>
            </a:pPr>
            <a:r>
              <a:rPr lang="en-US" sz="1600" dirty="0" err="1">
                <a:solidFill>
                  <a:schemeClr val="tx1"/>
                </a:solidFill>
              </a:rPr>
              <a:t>jQuery</a:t>
            </a:r>
            <a:r>
              <a:rPr lang="en-US" sz="1600" b="1" dirty="0">
                <a:solidFill>
                  <a:schemeClr val="tx1"/>
                </a:solidFill>
              </a:rPr>
              <a:t>(</a:t>
            </a:r>
            <a:r>
              <a:rPr lang="en-US" sz="1600" dirty="0">
                <a:solidFill>
                  <a:schemeClr val="tx1"/>
                </a:solidFill>
              </a:rPr>
              <a:t>".</a:t>
            </a:r>
            <a:r>
              <a:rPr lang="en-US" sz="1600" dirty="0" err="1">
                <a:solidFill>
                  <a:schemeClr val="tx1"/>
                </a:solidFill>
              </a:rPr>
              <a:t>someClass</a:t>
            </a:r>
            <a:r>
              <a:rPr lang="en-US" sz="1600" dirty="0">
                <a:solidFill>
                  <a:schemeClr val="tx1"/>
                </a:solidFill>
              </a:rPr>
              <a:t>"</a:t>
            </a:r>
            <a:r>
              <a:rPr lang="en-US" sz="1600" b="1" dirty="0">
                <a:solidFill>
                  <a:schemeClr val="tx1"/>
                </a:solidFill>
              </a:rPr>
              <a:t>).</a:t>
            </a:r>
            <a:r>
              <a:rPr lang="en-US" sz="1600" dirty="0" err="1">
                <a:solidFill>
                  <a:schemeClr val="tx1"/>
                </a:solidFill>
              </a:rPr>
              <a:t>css</a:t>
            </a:r>
            <a:r>
              <a:rPr lang="en-US" sz="1600" b="1" dirty="0">
                <a:solidFill>
                  <a:schemeClr val="tx1"/>
                </a:solidFill>
              </a:rPr>
              <a:t>(</a:t>
            </a:r>
            <a:r>
              <a:rPr lang="en-US" sz="1600" dirty="0">
                <a:solidFill>
                  <a:schemeClr val="tx1"/>
                </a:solidFill>
              </a:rPr>
              <a:t>"border"</a:t>
            </a:r>
            <a:r>
              <a:rPr lang="en-US" sz="1600" b="1" dirty="0">
                <a:solidFill>
                  <a:schemeClr val="tx1"/>
                </a:solidFill>
              </a:rPr>
              <a:t>,</a:t>
            </a:r>
            <a:r>
              <a:rPr lang="en-US" sz="1600" dirty="0">
                <a:solidFill>
                  <a:schemeClr val="tx1"/>
                </a:solidFill>
              </a:rPr>
              <a:t> "1px solid red"</a:t>
            </a:r>
            <a:r>
              <a:rPr lang="en-US" sz="1600" b="1" dirty="0">
                <a:solidFill>
                  <a:schemeClr val="tx1"/>
                </a:solidFill>
              </a:rPr>
              <a:t>);</a:t>
            </a:r>
            <a:endParaRPr lang="en-US" sz="1600" dirty="0">
              <a:solidFill>
                <a:schemeClr val="tx1"/>
              </a:solidFill>
            </a:endParaRPr>
          </a:p>
          <a:p>
            <a:pPr lvl="2">
              <a:buFontTx/>
              <a:buNone/>
            </a:pPr>
            <a:endParaRPr lang="en-US" sz="1600" dirty="0">
              <a:solidFill>
                <a:schemeClr val="tx1"/>
              </a:solidFill>
            </a:endParaRPr>
          </a:p>
          <a:p>
            <a:pPr lvl="2">
              <a:buFontTx/>
              <a:buNone/>
            </a:pPr>
            <a:r>
              <a:rPr lang="en-US" sz="1600" dirty="0">
                <a:solidFill>
                  <a:schemeClr val="tx1"/>
                </a:solidFill>
              </a:rPr>
              <a:t>// Exactly the same as above, but using $</a:t>
            </a:r>
          </a:p>
          <a:p>
            <a:pPr lvl="2">
              <a:buFontTx/>
              <a:buNone/>
            </a:pPr>
            <a:r>
              <a:rPr lang="en-US" sz="1600" dirty="0">
                <a:solidFill>
                  <a:schemeClr val="tx1"/>
                </a:solidFill>
              </a:rPr>
              <a:t>$</a:t>
            </a:r>
            <a:r>
              <a:rPr lang="en-US" sz="1600" b="1" dirty="0">
                <a:solidFill>
                  <a:schemeClr val="tx1"/>
                </a:solidFill>
              </a:rPr>
              <a:t>(</a:t>
            </a:r>
            <a:r>
              <a:rPr lang="en-US" sz="1600" dirty="0">
                <a:solidFill>
                  <a:schemeClr val="tx1"/>
                </a:solidFill>
              </a:rPr>
              <a:t>".</a:t>
            </a:r>
            <a:r>
              <a:rPr lang="en-US" sz="1600" dirty="0" err="1">
                <a:solidFill>
                  <a:schemeClr val="tx1"/>
                </a:solidFill>
              </a:rPr>
              <a:t>someClass</a:t>
            </a:r>
            <a:r>
              <a:rPr lang="en-US" sz="1600" dirty="0">
                <a:solidFill>
                  <a:schemeClr val="tx1"/>
                </a:solidFill>
              </a:rPr>
              <a:t>"</a:t>
            </a:r>
            <a:r>
              <a:rPr lang="en-US" sz="1600" b="1" dirty="0">
                <a:solidFill>
                  <a:schemeClr val="tx1"/>
                </a:solidFill>
              </a:rPr>
              <a:t>).</a:t>
            </a:r>
            <a:r>
              <a:rPr lang="en-US" sz="1600" dirty="0" err="1">
                <a:solidFill>
                  <a:schemeClr val="tx1"/>
                </a:solidFill>
              </a:rPr>
              <a:t>css</a:t>
            </a:r>
            <a:r>
              <a:rPr lang="en-US" sz="1600" b="1" dirty="0">
                <a:solidFill>
                  <a:schemeClr val="tx1"/>
                </a:solidFill>
              </a:rPr>
              <a:t>(</a:t>
            </a:r>
            <a:r>
              <a:rPr lang="en-US" sz="1600" dirty="0">
                <a:solidFill>
                  <a:schemeClr val="tx1"/>
                </a:solidFill>
              </a:rPr>
              <a:t>"border"</a:t>
            </a:r>
            <a:r>
              <a:rPr lang="en-US" sz="1600" b="1" dirty="0">
                <a:solidFill>
                  <a:schemeClr val="tx1"/>
                </a:solidFill>
              </a:rPr>
              <a:t>,</a:t>
            </a:r>
            <a:r>
              <a:rPr lang="en-US" sz="1600" dirty="0">
                <a:solidFill>
                  <a:schemeClr val="tx1"/>
                </a:solidFill>
              </a:rPr>
              <a:t> "1px solid red"</a:t>
            </a:r>
            <a:r>
              <a:rPr lang="en-US" sz="1600" b="1" dirty="0">
                <a:solidFill>
                  <a:schemeClr val="tx1"/>
                </a:solidFill>
              </a:rPr>
              <a:t>);</a:t>
            </a:r>
            <a:endParaRPr lang="en-US" sz="1600" dirty="0">
              <a:solidFill>
                <a:schemeClr val="tx1"/>
              </a:solidFill>
            </a:endParaRPr>
          </a:p>
        </p:txBody>
      </p:sp>
    </p:spTree>
    <p:extLst>
      <p:ext uri="{BB962C8B-B14F-4D97-AF65-F5344CB8AC3E}">
        <p14:creationId xmlns:p14="http://schemas.microsoft.com/office/powerpoint/2010/main" val="3049966972"/>
      </p:ext>
    </p:extLst>
  </p:cSld>
  <p:clrMapOvr>
    <a:masterClrMapping/>
  </p:clrMapOvr>
  <p:timing>
    <p:tnLst>
      <p:par>
        <p:cTn id="1" dur="indefinite" restart="never" nodeType="tmRoot"/>
      </p:par>
    </p:tnLst>
  </p:timing>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a:xfrm>
            <a:off x="457200" y="109154"/>
            <a:ext cx="8229600" cy="523220"/>
          </a:xfrm>
        </p:spPr>
        <p:txBody>
          <a:bodyPr/>
          <a:lstStyle/>
          <a:p>
            <a:r>
              <a:rPr lang="en-US" sz="2800" dirty="0" err="1"/>
              <a:t>jQuery</a:t>
            </a:r>
            <a:r>
              <a:rPr lang="en-US" sz="2800" dirty="0"/>
              <a:t> Syntax - $() Factory</a:t>
            </a:r>
          </a:p>
        </p:txBody>
      </p:sp>
      <p:sp>
        <p:nvSpPr>
          <p:cNvPr id="11267" name="Rectangle 3"/>
          <p:cNvSpPr>
            <a:spLocks noGrp="1" noChangeArrowheads="1"/>
          </p:cNvSpPr>
          <p:nvPr>
            <p:ph type="body" idx="1"/>
          </p:nvPr>
        </p:nvSpPr>
        <p:spPr/>
        <p:txBody>
          <a:bodyPr>
            <a:normAutofit lnSpcReduction="10000"/>
          </a:bodyPr>
          <a:lstStyle/>
          <a:p>
            <a:r>
              <a:rPr lang="en-US" dirty="0">
                <a:solidFill>
                  <a:schemeClr val="tx1"/>
                </a:solidFill>
              </a:rPr>
              <a:t>All types of selectors in </a:t>
            </a:r>
            <a:r>
              <a:rPr lang="en-US" dirty="0" err="1">
                <a:solidFill>
                  <a:schemeClr val="tx1"/>
                </a:solidFill>
              </a:rPr>
              <a:t>jQuery</a:t>
            </a:r>
            <a:r>
              <a:rPr lang="en-US" dirty="0">
                <a:solidFill>
                  <a:schemeClr val="tx1"/>
                </a:solidFill>
              </a:rPr>
              <a:t> start with $()</a:t>
            </a:r>
          </a:p>
          <a:p>
            <a:r>
              <a:rPr lang="en-US" dirty="0">
                <a:solidFill>
                  <a:schemeClr val="tx1"/>
                </a:solidFill>
              </a:rPr>
              <a:t>The syntax is </a:t>
            </a:r>
            <a:r>
              <a:rPr lang="en-US" b="1" dirty="0">
                <a:solidFill>
                  <a:schemeClr val="tx1"/>
                </a:solidFill>
              </a:rPr>
              <a:t>$</a:t>
            </a:r>
            <a:r>
              <a:rPr lang="en-US" dirty="0">
                <a:solidFill>
                  <a:schemeClr val="tx1"/>
                </a:solidFill>
              </a:rPr>
              <a:t>(</a:t>
            </a:r>
            <a:r>
              <a:rPr lang="en-US" b="1" dirty="0">
                <a:solidFill>
                  <a:schemeClr val="tx1"/>
                </a:solidFill>
              </a:rPr>
              <a:t>selector</a:t>
            </a:r>
            <a:r>
              <a:rPr lang="en-US" dirty="0">
                <a:solidFill>
                  <a:schemeClr val="tx1"/>
                </a:solidFill>
              </a:rPr>
              <a:t>).</a:t>
            </a:r>
            <a:r>
              <a:rPr lang="en-US" b="1" dirty="0">
                <a:solidFill>
                  <a:schemeClr val="tx1"/>
                </a:solidFill>
              </a:rPr>
              <a:t>action</a:t>
            </a:r>
            <a:r>
              <a:rPr lang="en-US" dirty="0">
                <a:solidFill>
                  <a:schemeClr val="tx1"/>
                </a:solidFill>
              </a:rPr>
              <a:t>()</a:t>
            </a:r>
          </a:p>
          <a:p>
            <a:pPr lvl="1"/>
            <a:r>
              <a:rPr lang="en-US" sz="2000" dirty="0">
                <a:solidFill>
                  <a:schemeClr val="tx1"/>
                </a:solidFill>
              </a:rPr>
              <a:t>The $ sign defines </a:t>
            </a:r>
            <a:r>
              <a:rPr lang="en-US" sz="2000" dirty="0" err="1">
                <a:solidFill>
                  <a:schemeClr val="tx1"/>
                </a:solidFill>
              </a:rPr>
              <a:t>jQuery</a:t>
            </a:r>
            <a:endParaRPr lang="en-US" sz="2000" dirty="0">
              <a:solidFill>
                <a:schemeClr val="tx1"/>
              </a:solidFill>
            </a:endParaRPr>
          </a:p>
          <a:p>
            <a:pPr lvl="1"/>
            <a:r>
              <a:rPr lang="en-US" sz="2000" dirty="0">
                <a:solidFill>
                  <a:schemeClr val="tx1"/>
                </a:solidFill>
              </a:rPr>
              <a:t>A selector to “query or find” HTML elements</a:t>
            </a:r>
          </a:p>
          <a:p>
            <a:pPr lvl="1"/>
            <a:r>
              <a:rPr lang="en-US" sz="2000" dirty="0">
                <a:solidFill>
                  <a:schemeClr val="tx1"/>
                </a:solidFill>
              </a:rPr>
              <a:t>A </a:t>
            </a:r>
            <a:r>
              <a:rPr lang="en-US" sz="2000" dirty="0" err="1">
                <a:solidFill>
                  <a:schemeClr val="tx1"/>
                </a:solidFill>
              </a:rPr>
              <a:t>jQuery</a:t>
            </a:r>
            <a:r>
              <a:rPr lang="en-US" sz="2000" dirty="0">
                <a:solidFill>
                  <a:schemeClr val="tx1"/>
                </a:solidFill>
              </a:rPr>
              <a:t> action() to perform on the HTML elements</a:t>
            </a:r>
          </a:p>
          <a:p>
            <a:pPr lvl="1"/>
            <a:endParaRPr lang="en-US" sz="2000" dirty="0">
              <a:solidFill>
                <a:schemeClr val="tx1"/>
              </a:solidFill>
            </a:endParaRPr>
          </a:p>
          <a:p>
            <a:r>
              <a:rPr lang="en-US" dirty="0">
                <a:solidFill>
                  <a:schemeClr val="tx1"/>
                </a:solidFill>
              </a:rPr>
              <a:t>Examples:</a:t>
            </a:r>
          </a:p>
          <a:p>
            <a:pPr lvl="1"/>
            <a:r>
              <a:rPr lang="en-US" sz="2000" dirty="0">
                <a:solidFill>
                  <a:schemeClr val="tx1"/>
                </a:solidFill>
                <a:sym typeface="Wingdings" pitchFamily="2" charset="2"/>
              </a:rPr>
              <a:t>$(this).hide</a:t>
            </a:r>
            <a:r>
              <a:rPr lang="en-US" sz="2000" dirty="0">
                <a:solidFill>
                  <a:schemeClr val="tx1"/>
                </a:solidFill>
              </a:rPr>
              <a:t>	</a:t>
            </a:r>
            <a:r>
              <a:rPr lang="en-US" sz="2000" dirty="0">
                <a:solidFill>
                  <a:schemeClr val="tx1"/>
                </a:solidFill>
                <a:sym typeface="Wingdings" pitchFamily="2" charset="2"/>
              </a:rPr>
              <a:t> hides current element</a:t>
            </a:r>
          </a:p>
          <a:p>
            <a:pPr lvl="1"/>
            <a:r>
              <a:rPr lang="en-US" sz="2000" dirty="0">
                <a:solidFill>
                  <a:schemeClr val="tx1"/>
                </a:solidFill>
                <a:sym typeface="Wingdings" pitchFamily="2" charset="2"/>
              </a:rPr>
              <a:t>$(“p”).hide	 hides all paragraphs</a:t>
            </a:r>
          </a:p>
          <a:p>
            <a:pPr lvl="1"/>
            <a:r>
              <a:rPr lang="en-US" sz="2000" dirty="0">
                <a:solidFill>
                  <a:schemeClr val="tx1"/>
                </a:solidFill>
                <a:sym typeface="Wingdings" pitchFamily="2" charset="2"/>
              </a:rPr>
              <a:t>$(“</a:t>
            </a:r>
            <a:r>
              <a:rPr lang="en-US" sz="2000" dirty="0" err="1">
                <a:solidFill>
                  <a:schemeClr val="tx1"/>
                </a:solidFill>
                <a:sym typeface="Wingdings" pitchFamily="2" charset="2"/>
              </a:rPr>
              <a:t>p.test</a:t>
            </a:r>
            <a:r>
              <a:rPr lang="en-US" sz="2000" dirty="0">
                <a:solidFill>
                  <a:schemeClr val="tx1"/>
                </a:solidFill>
                <a:sym typeface="Wingdings" pitchFamily="2" charset="2"/>
              </a:rPr>
              <a:t>”).hide	 hides all paragraphs with class=“test”</a:t>
            </a:r>
          </a:p>
          <a:p>
            <a:pPr lvl="1"/>
            <a:r>
              <a:rPr lang="en-US" sz="2000" dirty="0">
                <a:solidFill>
                  <a:schemeClr val="tx1"/>
                </a:solidFill>
                <a:sym typeface="Wingdings" pitchFamily="2" charset="2"/>
              </a:rPr>
              <a:t>$(“#test”).hide	 hides the element with id=“test”</a:t>
            </a:r>
          </a:p>
        </p:txBody>
      </p:sp>
    </p:spTree>
    <p:extLst>
      <p:ext uri="{BB962C8B-B14F-4D97-AF65-F5344CB8AC3E}">
        <p14:creationId xmlns:p14="http://schemas.microsoft.com/office/powerpoint/2010/main" val="1259780780"/>
      </p:ext>
    </p:extLst>
  </p:cSld>
  <p:clrMapOvr>
    <a:masterClrMapping/>
  </p:clrMapOvr>
  <p:timing>
    <p:tnLst>
      <p:par>
        <p:cTn id="1" dur="indefinite" restart="never" nodeType="tmRoot"/>
      </p:par>
    </p:tnLst>
  </p:timing>
</p:sld>
</file>

<file path=ppt/slides/slide2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3058" name="Rectangle 2"/>
          <p:cNvSpPr>
            <a:spLocks noGrp="1" noChangeArrowheads="1"/>
          </p:cNvSpPr>
          <p:nvPr>
            <p:ph type="title"/>
          </p:nvPr>
        </p:nvSpPr>
        <p:spPr>
          <a:xfrm>
            <a:off x="457200" y="109154"/>
            <a:ext cx="8229600" cy="523220"/>
          </a:xfrm>
        </p:spPr>
        <p:txBody>
          <a:bodyPr/>
          <a:lstStyle/>
          <a:p>
            <a:r>
              <a:rPr lang="en-US" sz="2800" dirty="0" err="1"/>
              <a:t>jQuery</a:t>
            </a:r>
            <a:r>
              <a:rPr lang="en-US" sz="2800" dirty="0"/>
              <a:t> Chaining</a:t>
            </a:r>
          </a:p>
        </p:txBody>
      </p:sp>
      <p:sp>
        <p:nvSpPr>
          <p:cNvPr id="173059" name="Rectangle 3"/>
          <p:cNvSpPr>
            <a:spLocks noGrp="1" noChangeArrowheads="1"/>
          </p:cNvSpPr>
          <p:nvPr>
            <p:ph type="body" idx="1"/>
          </p:nvPr>
        </p:nvSpPr>
        <p:spPr/>
        <p:txBody>
          <a:bodyPr/>
          <a:lstStyle/>
          <a:p>
            <a:r>
              <a:rPr lang="en-US" dirty="0">
                <a:solidFill>
                  <a:schemeClr val="tx1"/>
                </a:solidFill>
              </a:rPr>
              <a:t>To apply more than one action to a set of “selected” elements, you can chain it</a:t>
            </a:r>
          </a:p>
          <a:p>
            <a:r>
              <a:rPr lang="en-US" dirty="0">
                <a:solidFill>
                  <a:schemeClr val="tx1"/>
                </a:solidFill>
              </a:rPr>
              <a:t>Example:</a:t>
            </a:r>
          </a:p>
          <a:p>
            <a:pPr>
              <a:buFontTx/>
              <a:buNone/>
            </a:pPr>
            <a:r>
              <a:rPr lang="en-US" sz="2000" dirty="0">
                <a:solidFill>
                  <a:schemeClr val="tx1"/>
                </a:solidFill>
              </a:rPr>
              <a:t>	$</a:t>
            </a:r>
            <a:r>
              <a:rPr lang="en-US" sz="2000" b="1" dirty="0">
                <a:solidFill>
                  <a:schemeClr val="tx1"/>
                </a:solidFill>
              </a:rPr>
              <a:t>(</a:t>
            </a:r>
            <a:r>
              <a:rPr lang="en-US" sz="2000" dirty="0">
                <a:solidFill>
                  <a:schemeClr val="tx1"/>
                </a:solidFill>
              </a:rPr>
              <a:t>'</a:t>
            </a:r>
            <a:r>
              <a:rPr lang="en-US" sz="2000" dirty="0" err="1">
                <a:solidFill>
                  <a:schemeClr val="tx1"/>
                </a:solidFill>
              </a:rPr>
              <a:t>img</a:t>
            </a:r>
            <a:r>
              <a:rPr lang="en-US" sz="2000" dirty="0">
                <a:solidFill>
                  <a:schemeClr val="tx1"/>
                </a:solidFill>
              </a:rPr>
              <a:t>'</a:t>
            </a:r>
            <a:r>
              <a:rPr lang="en-US" sz="2000" b="1" dirty="0">
                <a:solidFill>
                  <a:schemeClr val="tx1"/>
                </a:solidFill>
              </a:rPr>
              <a:t>).</a:t>
            </a:r>
            <a:r>
              <a:rPr lang="en-US" sz="2000" dirty="0">
                <a:solidFill>
                  <a:schemeClr val="tx1"/>
                </a:solidFill>
              </a:rPr>
              <a:t>clone</a:t>
            </a:r>
            <a:r>
              <a:rPr lang="en-US" sz="2000" b="1" dirty="0">
                <a:solidFill>
                  <a:schemeClr val="tx1"/>
                </a:solidFill>
              </a:rPr>
              <a:t>().</a:t>
            </a:r>
            <a:r>
              <a:rPr lang="en-US" sz="2000" dirty="0" err="1">
                <a:solidFill>
                  <a:schemeClr val="tx1"/>
                </a:solidFill>
              </a:rPr>
              <a:t>appendTo</a:t>
            </a:r>
            <a:r>
              <a:rPr lang="en-US" sz="2000" b="1" dirty="0">
                <a:solidFill>
                  <a:schemeClr val="tx1"/>
                </a:solidFill>
              </a:rPr>
              <a:t>(</a:t>
            </a:r>
            <a:r>
              <a:rPr lang="en-US" sz="2000" dirty="0">
                <a:solidFill>
                  <a:schemeClr val="tx1"/>
                </a:solidFill>
              </a:rPr>
              <a:t>'#previews'</a:t>
            </a:r>
            <a:r>
              <a:rPr lang="en-US" sz="2000" b="1" dirty="0">
                <a:solidFill>
                  <a:schemeClr val="tx1"/>
                </a:solidFill>
              </a:rPr>
              <a:t>).</a:t>
            </a:r>
            <a:r>
              <a:rPr lang="en-US" sz="2000" dirty="0" err="1">
                <a:solidFill>
                  <a:schemeClr val="tx1"/>
                </a:solidFill>
              </a:rPr>
              <a:t>addClass</a:t>
            </a:r>
            <a:r>
              <a:rPr lang="en-US" sz="2000" b="1" dirty="0">
                <a:solidFill>
                  <a:schemeClr val="tx1"/>
                </a:solidFill>
              </a:rPr>
              <a:t>(</a:t>
            </a:r>
            <a:r>
              <a:rPr lang="en-US" sz="2000" dirty="0">
                <a:solidFill>
                  <a:schemeClr val="tx1"/>
                </a:solidFill>
              </a:rPr>
              <a:t>'</a:t>
            </a:r>
            <a:r>
              <a:rPr lang="en-US" sz="2000" dirty="0" err="1">
                <a:solidFill>
                  <a:schemeClr val="tx1"/>
                </a:solidFill>
              </a:rPr>
              <a:t>beenCloned</a:t>
            </a:r>
            <a:r>
              <a:rPr lang="en-US" sz="2000" dirty="0">
                <a:solidFill>
                  <a:schemeClr val="tx1"/>
                </a:solidFill>
              </a:rPr>
              <a:t>'</a:t>
            </a:r>
            <a:r>
              <a:rPr lang="en-US" sz="2000" b="1" dirty="0">
                <a:solidFill>
                  <a:schemeClr val="tx1"/>
                </a:solidFill>
              </a:rPr>
              <a:t>);</a:t>
            </a:r>
            <a:endParaRPr lang="en-US" sz="2000" dirty="0">
              <a:solidFill>
                <a:schemeClr val="tx1"/>
              </a:solidFill>
            </a:endParaRPr>
          </a:p>
          <a:p>
            <a:endParaRPr lang="en-US" sz="2000" dirty="0">
              <a:solidFill>
                <a:schemeClr val="tx1"/>
              </a:solidFill>
            </a:endParaRPr>
          </a:p>
          <a:p>
            <a:r>
              <a:rPr lang="en-US" dirty="0">
                <a:solidFill>
                  <a:schemeClr val="tx1"/>
                </a:solidFill>
              </a:rPr>
              <a:t>Note that while chaining, each action is performed only after the previous has completed</a:t>
            </a:r>
          </a:p>
        </p:txBody>
      </p:sp>
    </p:spTree>
    <p:extLst>
      <p:ext uri="{BB962C8B-B14F-4D97-AF65-F5344CB8AC3E}">
        <p14:creationId xmlns:p14="http://schemas.microsoft.com/office/powerpoint/2010/main" val="15860860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a:xfrm>
            <a:off x="457200" y="109154"/>
            <a:ext cx="8229600" cy="523220"/>
          </a:xfrm>
        </p:spPr>
        <p:txBody>
          <a:bodyPr/>
          <a:lstStyle/>
          <a:p>
            <a:r>
              <a:rPr lang="en-US" sz="2800" dirty="0"/>
              <a:t>The Document Ready Function</a:t>
            </a:r>
          </a:p>
        </p:txBody>
      </p:sp>
      <p:sp>
        <p:nvSpPr>
          <p:cNvPr id="12291" name="Rectangle 3"/>
          <p:cNvSpPr>
            <a:spLocks noGrp="1" noChangeArrowheads="1"/>
          </p:cNvSpPr>
          <p:nvPr>
            <p:ph type="body" idx="1"/>
          </p:nvPr>
        </p:nvSpPr>
        <p:spPr/>
        <p:txBody>
          <a:bodyPr/>
          <a:lstStyle/>
          <a:p>
            <a:pPr>
              <a:buFontTx/>
              <a:buNone/>
            </a:pPr>
            <a:endParaRPr lang="en-US" dirty="0">
              <a:solidFill>
                <a:schemeClr val="tx1"/>
              </a:solidFill>
            </a:endParaRPr>
          </a:p>
          <a:p>
            <a:pPr>
              <a:buFontTx/>
              <a:buNone/>
            </a:pPr>
            <a:r>
              <a:rPr lang="en-US" dirty="0">
                <a:solidFill>
                  <a:schemeClr val="tx1"/>
                </a:solidFill>
              </a:rPr>
              <a:t>	</a:t>
            </a:r>
            <a:r>
              <a:rPr lang="en-US" dirty="0">
                <a:solidFill>
                  <a:schemeClr val="tx1"/>
                </a:solidFill>
                <a:sym typeface="Wingdings" pitchFamily="2" charset="2"/>
              </a:rPr>
              <a:t>$</a:t>
            </a:r>
            <a:r>
              <a:rPr lang="en-US" dirty="0">
                <a:solidFill>
                  <a:schemeClr val="tx1"/>
                </a:solidFill>
              </a:rPr>
              <a:t>(document).</a:t>
            </a:r>
            <a:r>
              <a:rPr lang="en-US" b="1" dirty="0">
                <a:solidFill>
                  <a:schemeClr val="tx1"/>
                </a:solidFill>
              </a:rPr>
              <a:t>ready</a:t>
            </a:r>
            <a:r>
              <a:rPr lang="en-US" dirty="0">
                <a:solidFill>
                  <a:schemeClr val="tx1"/>
                </a:solidFill>
              </a:rPr>
              <a:t>(function(){</a:t>
            </a:r>
          </a:p>
          <a:p>
            <a:pPr lvl="1">
              <a:buFontTx/>
              <a:buNone/>
            </a:pPr>
            <a:r>
              <a:rPr lang="en-US" dirty="0">
                <a:solidFill>
                  <a:schemeClr val="tx1"/>
                </a:solidFill>
              </a:rPr>
              <a:t>	// </a:t>
            </a:r>
            <a:r>
              <a:rPr lang="en-US" dirty="0" err="1">
                <a:solidFill>
                  <a:schemeClr val="tx1"/>
                </a:solidFill>
              </a:rPr>
              <a:t>jquery</a:t>
            </a:r>
            <a:r>
              <a:rPr lang="en-US" dirty="0">
                <a:solidFill>
                  <a:schemeClr val="tx1"/>
                </a:solidFill>
              </a:rPr>
              <a:t> function go here…</a:t>
            </a:r>
          </a:p>
          <a:p>
            <a:pPr>
              <a:buFontTx/>
              <a:buNone/>
            </a:pPr>
            <a:r>
              <a:rPr lang="en-US" dirty="0">
                <a:solidFill>
                  <a:schemeClr val="tx1"/>
                </a:solidFill>
              </a:rPr>
              <a:t>	});</a:t>
            </a:r>
          </a:p>
          <a:p>
            <a:endParaRPr lang="en-US" dirty="0">
              <a:solidFill>
                <a:schemeClr val="tx1"/>
              </a:solidFill>
            </a:endParaRPr>
          </a:p>
          <a:p>
            <a:r>
              <a:rPr lang="en-US" dirty="0">
                <a:solidFill>
                  <a:schemeClr val="tx1"/>
                </a:solidFill>
              </a:rPr>
              <a:t>This method of writing function, prevents the </a:t>
            </a:r>
            <a:r>
              <a:rPr lang="en-US" dirty="0" err="1">
                <a:solidFill>
                  <a:schemeClr val="tx1"/>
                </a:solidFill>
              </a:rPr>
              <a:t>jQuery</a:t>
            </a:r>
            <a:r>
              <a:rPr lang="en-US" dirty="0">
                <a:solidFill>
                  <a:schemeClr val="tx1"/>
                </a:solidFill>
              </a:rPr>
              <a:t> function from running before the document is finished loading (is ready)</a:t>
            </a:r>
          </a:p>
          <a:p>
            <a:r>
              <a:rPr lang="en-US" sz="2000" dirty="0">
                <a:solidFill>
                  <a:schemeClr val="tx1"/>
                </a:solidFill>
              </a:rPr>
              <a:t>Note: It is not mandatory to write </a:t>
            </a:r>
            <a:r>
              <a:rPr lang="en-US" sz="2000" dirty="0" err="1">
                <a:solidFill>
                  <a:schemeClr val="tx1"/>
                </a:solidFill>
              </a:rPr>
              <a:t>jQuery</a:t>
            </a:r>
            <a:r>
              <a:rPr lang="en-US" sz="2000" dirty="0">
                <a:solidFill>
                  <a:schemeClr val="tx1"/>
                </a:solidFill>
              </a:rPr>
              <a:t> statements within this construct</a:t>
            </a:r>
          </a:p>
        </p:txBody>
      </p:sp>
    </p:spTree>
    <p:extLst>
      <p:ext uri="{BB962C8B-B14F-4D97-AF65-F5344CB8AC3E}">
        <p14:creationId xmlns:p14="http://schemas.microsoft.com/office/powerpoint/2010/main" val="1246829875"/>
      </p:ext>
    </p:extLst>
  </p:cSld>
  <p:clrMapOvr>
    <a:masterClrMapping/>
  </p:clrMapOvr>
  <p:timing>
    <p:tnLst>
      <p:par>
        <p:cTn id="1" dur="indefinite" restart="never" nodeType="tmRoot"/>
      </p:par>
    </p:tnLst>
  </p:timing>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5" name="Title 2"/>
          <p:cNvSpPr>
            <a:spLocks noGrp="1"/>
          </p:cNvSpPr>
          <p:nvPr>
            <p:ph type="title"/>
          </p:nvPr>
        </p:nvSpPr>
        <p:spPr/>
        <p:txBody>
          <a:bodyPr/>
          <a:lstStyle/>
          <a:p>
            <a:r>
              <a:rPr lang="en-US" smtClean="0"/>
              <a:t>$(document).ready() function </a:t>
            </a:r>
          </a:p>
        </p:txBody>
      </p:sp>
      <p:sp>
        <p:nvSpPr>
          <p:cNvPr id="33794" name="Content Placeholder 1"/>
          <p:cNvSpPr>
            <a:spLocks noGrp="1"/>
          </p:cNvSpPr>
          <p:nvPr>
            <p:ph idx="1"/>
          </p:nvPr>
        </p:nvSpPr>
        <p:spPr/>
        <p:txBody>
          <a:bodyPr>
            <a:normAutofit fontScale="77500" lnSpcReduction="20000"/>
          </a:bodyPr>
          <a:lstStyle/>
          <a:p>
            <a:r>
              <a:rPr lang="en-US" dirty="0" smtClean="0"/>
              <a:t>If you want an event to work on your page, you should call it inside the $(document).ready() function. </a:t>
            </a:r>
          </a:p>
          <a:p>
            <a:r>
              <a:rPr lang="en-US" dirty="0" smtClean="0"/>
              <a:t>This is to prevent any </a:t>
            </a:r>
            <a:r>
              <a:rPr lang="en-US" dirty="0" err="1" smtClean="0"/>
              <a:t>jQuery</a:t>
            </a:r>
            <a:r>
              <a:rPr lang="en-US" dirty="0" smtClean="0"/>
              <a:t> code from running before the document is finished loading (is ready).</a:t>
            </a:r>
          </a:p>
          <a:p>
            <a:r>
              <a:rPr lang="en-US" dirty="0" smtClean="0"/>
              <a:t>Everything inside it will load as soon as the DOM is loaded and before the page contents are loaded. </a:t>
            </a:r>
          </a:p>
          <a:p>
            <a:r>
              <a:rPr lang="en-US" dirty="0" smtClean="0"/>
              <a:t>The $(document).ready() function has some benefit for its own way to make its events to work. </a:t>
            </a:r>
          </a:p>
          <a:p>
            <a:endParaRPr lang="en-US" dirty="0" smtClean="0"/>
          </a:p>
          <a:p>
            <a:r>
              <a:rPr lang="en-US" dirty="0" smtClean="0"/>
              <a:t>First  no need for "behavioral" markup tag in the HTML.</a:t>
            </a:r>
          </a:p>
          <a:p>
            <a:r>
              <a:rPr lang="en-US" dirty="0" smtClean="0"/>
              <a:t>$(document).ready() helps your events to get load or fire before the window loads. </a:t>
            </a:r>
          </a:p>
          <a:p>
            <a:r>
              <a:rPr lang="en-US" dirty="0" smtClean="0"/>
              <a:t>Anything that you write inside its brackets is ready as soon as the DOM is registered by the browser.</a:t>
            </a:r>
          </a:p>
        </p:txBody>
      </p:sp>
    </p:spTree>
    <p:extLst>
      <p:ext uri="{BB962C8B-B14F-4D97-AF65-F5344CB8AC3E}">
        <p14:creationId xmlns:p14="http://schemas.microsoft.com/office/powerpoint/2010/main" val="1946104949"/>
      </p:ext>
    </p:extLst>
  </p:cSld>
  <p:clrMapOvr>
    <a:masterClrMapping/>
  </p:clrMapOvr>
  <p:timing>
    <p:tnLst>
      <p:par>
        <p:cTn id="1" dur="indefinite" restart="never" nodeType="tmRoot"/>
      </p:par>
    </p:tnLst>
  </p:timing>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p:txBody>
          <a:bodyPr/>
          <a:lstStyle/>
          <a:p>
            <a:r>
              <a:rPr lang="en-US"/>
              <a:t>How to write jQuery functions</a:t>
            </a:r>
          </a:p>
        </p:txBody>
      </p:sp>
      <p:sp>
        <p:nvSpPr>
          <p:cNvPr id="75779" name="Rectangle 3"/>
          <p:cNvSpPr>
            <a:spLocks noGrp="1" noChangeArrowheads="1"/>
          </p:cNvSpPr>
          <p:nvPr>
            <p:ph type="body" idx="1"/>
          </p:nvPr>
        </p:nvSpPr>
        <p:spPr/>
        <p:txBody>
          <a:bodyPr>
            <a:normAutofit fontScale="92500" lnSpcReduction="10000"/>
          </a:bodyPr>
          <a:lstStyle/>
          <a:p>
            <a:pPr>
              <a:lnSpc>
                <a:spcPct val="90000"/>
              </a:lnSpc>
            </a:pPr>
            <a:r>
              <a:rPr lang="en-US" dirty="0"/>
              <a:t>Simple function:</a:t>
            </a:r>
          </a:p>
          <a:p>
            <a:pPr lvl="2">
              <a:lnSpc>
                <a:spcPct val="90000"/>
              </a:lnSpc>
              <a:buFontTx/>
              <a:buNone/>
            </a:pPr>
            <a:r>
              <a:rPr lang="en-US" dirty="0"/>
              <a:t>$(document).ready(function(){</a:t>
            </a:r>
          </a:p>
          <a:p>
            <a:pPr lvl="2">
              <a:lnSpc>
                <a:spcPct val="90000"/>
              </a:lnSpc>
              <a:buFontTx/>
              <a:buNone/>
            </a:pPr>
            <a:r>
              <a:rPr lang="en-US" dirty="0"/>
              <a:t>       $(“p”).hide();</a:t>
            </a:r>
          </a:p>
          <a:p>
            <a:pPr lvl="2">
              <a:lnSpc>
                <a:spcPct val="90000"/>
              </a:lnSpc>
              <a:buFontTx/>
              <a:buNone/>
            </a:pPr>
            <a:r>
              <a:rPr lang="en-US" dirty="0"/>
              <a:t>}); // end </a:t>
            </a:r>
            <a:r>
              <a:rPr lang="en-US" dirty="0" err="1"/>
              <a:t>document.ready</a:t>
            </a:r>
            <a:endParaRPr lang="en-US" dirty="0"/>
          </a:p>
          <a:p>
            <a:pPr>
              <a:lnSpc>
                <a:spcPct val="90000"/>
              </a:lnSpc>
            </a:pPr>
            <a:r>
              <a:rPr lang="en-US" dirty="0"/>
              <a:t>Nested function:</a:t>
            </a:r>
          </a:p>
          <a:p>
            <a:pPr lvl="2">
              <a:lnSpc>
                <a:spcPct val="90000"/>
              </a:lnSpc>
              <a:buFontTx/>
              <a:buNone/>
            </a:pPr>
            <a:r>
              <a:rPr lang="en-US" dirty="0"/>
              <a:t>$(document).ready(function(){</a:t>
            </a:r>
          </a:p>
          <a:p>
            <a:pPr lvl="2">
              <a:lnSpc>
                <a:spcPct val="90000"/>
              </a:lnSpc>
              <a:buFontTx/>
              <a:buNone/>
            </a:pPr>
            <a:r>
              <a:rPr lang="en-US" dirty="0"/>
              <a:t>       $(“button”).click(function(){</a:t>
            </a:r>
          </a:p>
          <a:p>
            <a:pPr lvl="2">
              <a:lnSpc>
                <a:spcPct val="90000"/>
              </a:lnSpc>
              <a:buFontTx/>
              <a:buNone/>
            </a:pPr>
            <a:r>
              <a:rPr lang="en-US" dirty="0"/>
              <a:t>               </a:t>
            </a:r>
            <a:r>
              <a:rPr lang="pt-BR" dirty="0"/>
              <a:t>var num1 = 10;</a:t>
            </a:r>
          </a:p>
          <a:p>
            <a:pPr lvl="2">
              <a:lnSpc>
                <a:spcPct val="90000"/>
              </a:lnSpc>
              <a:buFontTx/>
              <a:buNone/>
            </a:pPr>
            <a:r>
              <a:rPr lang="pt-BR" dirty="0"/>
              <a:t>               var num2 = 5;</a:t>
            </a:r>
          </a:p>
          <a:p>
            <a:pPr lvl="2">
              <a:lnSpc>
                <a:spcPct val="90000"/>
              </a:lnSpc>
              <a:buFontTx/>
              <a:buNone/>
            </a:pPr>
            <a:r>
              <a:rPr lang="pt-BR" dirty="0"/>
              <a:t>               var numSum = num1 + num2;</a:t>
            </a:r>
          </a:p>
          <a:p>
            <a:pPr lvl="2">
              <a:lnSpc>
                <a:spcPct val="90000"/>
              </a:lnSpc>
              <a:buFontTx/>
              <a:buNone/>
            </a:pPr>
            <a:r>
              <a:rPr lang="pt-BR" dirty="0"/>
              <a:t>               </a:t>
            </a:r>
            <a:r>
              <a:rPr lang="en-US" dirty="0"/>
              <a:t>alert(“The sum is ” + </a:t>
            </a:r>
            <a:r>
              <a:rPr lang="en-US" dirty="0" err="1"/>
              <a:t>numSum</a:t>
            </a:r>
            <a:r>
              <a:rPr lang="en-US" dirty="0"/>
              <a:t>);</a:t>
            </a:r>
          </a:p>
          <a:p>
            <a:pPr lvl="2">
              <a:lnSpc>
                <a:spcPct val="90000"/>
              </a:lnSpc>
              <a:buFontTx/>
              <a:buNone/>
            </a:pPr>
            <a:r>
              <a:rPr lang="en-US" dirty="0"/>
              <a:t>       }); // end click</a:t>
            </a:r>
          </a:p>
          <a:p>
            <a:pPr lvl="2">
              <a:lnSpc>
                <a:spcPct val="90000"/>
              </a:lnSpc>
              <a:buFontTx/>
              <a:buNone/>
            </a:pPr>
            <a:r>
              <a:rPr lang="en-US" dirty="0"/>
              <a:t>}); // end </a:t>
            </a:r>
            <a:r>
              <a:rPr lang="en-US" dirty="0" err="1"/>
              <a:t>document.ready</a:t>
            </a:r>
            <a:endParaRPr lang="en-US" dirty="0"/>
          </a:p>
        </p:txBody>
      </p:sp>
    </p:spTree>
    <p:extLst>
      <p:ext uri="{BB962C8B-B14F-4D97-AF65-F5344CB8AC3E}">
        <p14:creationId xmlns:p14="http://schemas.microsoft.com/office/powerpoint/2010/main" val="408738758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How Did HTML5 Get Started?</a:t>
            </a:r>
            <a:endParaRPr lang="en-US" dirty="0"/>
          </a:p>
        </p:txBody>
      </p:sp>
      <p:sp>
        <p:nvSpPr>
          <p:cNvPr id="3" name="Content Placeholder 2"/>
          <p:cNvSpPr>
            <a:spLocks noGrp="1"/>
          </p:cNvSpPr>
          <p:nvPr>
            <p:ph sz="quarter" idx="1"/>
          </p:nvPr>
        </p:nvSpPr>
        <p:spPr/>
        <p:txBody>
          <a:bodyPr>
            <a:normAutofit fontScale="92500" lnSpcReduction="10000"/>
          </a:bodyPr>
          <a:lstStyle/>
          <a:p>
            <a:r>
              <a:rPr lang="en-US" dirty="0" smtClean="0"/>
              <a:t>As of May 2012, the specification is back to Working Draft state at the W3C. Ian </a:t>
            </a:r>
            <a:r>
              <a:rPr lang="en-US" dirty="0" err="1" smtClean="0"/>
              <a:t>Hickson</a:t>
            </a:r>
            <a:r>
              <a:rPr lang="en-US" dirty="0" smtClean="0"/>
              <a:t> of Google is the editor of HTML5. </a:t>
            </a:r>
          </a:p>
          <a:p>
            <a:r>
              <a:rPr lang="en-US" dirty="0" smtClean="0"/>
              <a:t>The criterion for the specification becoming a W3C Recommendation is "two 100% complete and fully interoperable implementations". Many parts of the specification are stable and may be implemented in products.</a:t>
            </a:r>
          </a:p>
          <a:p>
            <a:r>
              <a:rPr lang="en-US" dirty="0" smtClean="0"/>
              <a:t>In July 2012, WHATWG (Web Hypertext Application Technology Working Group )and W3C have decided on a degree of separation. </a:t>
            </a:r>
          </a:p>
          <a:p>
            <a:endParaRPr lang="en-US" dirty="0"/>
          </a:p>
        </p:txBody>
      </p:sp>
    </p:spTree>
  </p:cSld>
  <p:clrMapOvr>
    <a:masterClrMapping/>
  </p:clrMapOvr>
  <p:timing>
    <p:tnLst>
      <p:par>
        <p:cTn id="1" dur="indefinite" restart="never" nodeType="tmRoot"/>
      </p:par>
    </p:tnLst>
  </p:timing>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Title 2"/>
          <p:cNvSpPr>
            <a:spLocks noGrp="1"/>
          </p:cNvSpPr>
          <p:nvPr>
            <p:ph type="title"/>
          </p:nvPr>
        </p:nvSpPr>
        <p:spPr/>
        <p:txBody>
          <a:bodyPr/>
          <a:lstStyle/>
          <a:p>
            <a:r>
              <a:rPr lang="en-US" b="1" smtClean="0"/>
              <a:t>jQuery</a:t>
            </a:r>
            <a:endParaRPr lang="en-US" smtClean="0"/>
          </a:p>
        </p:txBody>
      </p:sp>
      <p:sp>
        <p:nvSpPr>
          <p:cNvPr id="2" name="Content Placeholder 1"/>
          <p:cNvSpPr>
            <a:spLocks noGrp="1"/>
          </p:cNvSpPr>
          <p:nvPr>
            <p:ph idx="1"/>
          </p:nvPr>
        </p:nvSpPr>
        <p:spPr/>
        <p:txBody>
          <a:bodyPr>
            <a:normAutofit fontScale="77500" lnSpcReduction="20000"/>
          </a:bodyPr>
          <a:lstStyle/>
          <a:p>
            <a:pPr marL="0" indent="0">
              <a:buFont typeface="Wingdings" pitchFamily="2" charset="2"/>
              <a:buNone/>
              <a:defRPr/>
            </a:pPr>
            <a:r>
              <a:rPr lang="en-US" b="1" dirty="0"/>
              <a:t>jQuery </a:t>
            </a:r>
            <a:r>
              <a:rPr lang="en-US" b="1" dirty="0" smtClean="0"/>
              <a:t>Syntax</a:t>
            </a:r>
          </a:p>
          <a:p>
            <a:pPr marL="0" indent="0">
              <a:buFont typeface="Wingdings" pitchFamily="2" charset="2"/>
              <a:buNone/>
              <a:defRPr/>
            </a:pPr>
            <a:endParaRPr lang="en-US" b="1" dirty="0"/>
          </a:p>
          <a:p>
            <a:pPr>
              <a:defRPr/>
            </a:pPr>
            <a:r>
              <a:rPr lang="en-US" dirty="0"/>
              <a:t>The jQuery syntax is </a:t>
            </a:r>
            <a:r>
              <a:rPr lang="en-US" dirty="0" smtClean="0"/>
              <a:t>made </a:t>
            </a:r>
            <a:r>
              <a:rPr lang="en-US" dirty="0"/>
              <a:t>for </a:t>
            </a:r>
            <a:r>
              <a:rPr lang="en-US" b="1" dirty="0"/>
              <a:t>selecting</a:t>
            </a:r>
            <a:r>
              <a:rPr lang="en-US" dirty="0"/>
              <a:t> HTML elements and perform some </a:t>
            </a:r>
            <a:r>
              <a:rPr lang="en-US" b="1" dirty="0"/>
              <a:t>action</a:t>
            </a:r>
            <a:r>
              <a:rPr lang="en-US" dirty="0"/>
              <a:t> on the element(s). </a:t>
            </a:r>
          </a:p>
          <a:p>
            <a:pPr>
              <a:defRPr/>
            </a:pPr>
            <a:endParaRPr lang="en-US" dirty="0" smtClean="0"/>
          </a:p>
          <a:p>
            <a:pPr>
              <a:defRPr/>
            </a:pPr>
            <a:r>
              <a:rPr lang="en-US" dirty="0" smtClean="0"/>
              <a:t>Syntax  </a:t>
            </a:r>
            <a:r>
              <a:rPr lang="en-US" b="1" dirty="0" smtClean="0"/>
              <a:t>$(</a:t>
            </a:r>
            <a:r>
              <a:rPr lang="en-US" b="1" dirty="0"/>
              <a:t>selector).action()</a:t>
            </a:r>
            <a:endParaRPr lang="en-US" dirty="0"/>
          </a:p>
          <a:p>
            <a:pPr>
              <a:defRPr/>
            </a:pPr>
            <a:endParaRPr lang="en-US" dirty="0" smtClean="0"/>
          </a:p>
          <a:p>
            <a:pPr>
              <a:defRPr/>
            </a:pPr>
            <a:r>
              <a:rPr lang="en-US" dirty="0" smtClean="0"/>
              <a:t>A </a:t>
            </a:r>
            <a:r>
              <a:rPr lang="en-US" dirty="0"/>
              <a:t>dollar sign to define jQuery </a:t>
            </a:r>
          </a:p>
          <a:p>
            <a:pPr>
              <a:defRPr/>
            </a:pPr>
            <a:endParaRPr lang="en-US" dirty="0" smtClean="0"/>
          </a:p>
          <a:p>
            <a:pPr>
              <a:defRPr/>
            </a:pPr>
            <a:r>
              <a:rPr lang="en-US" dirty="0" smtClean="0"/>
              <a:t>A </a:t>
            </a:r>
            <a:r>
              <a:rPr lang="en-US" dirty="0"/>
              <a:t>(selector) to "query (or find)" HTML elements </a:t>
            </a:r>
          </a:p>
          <a:p>
            <a:pPr>
              <a:defRPr/>
            </a:pPr>
            <a:endParaRPr lang="en-US" dirty="0" smtClean="0"/>
          </a:p>
          <a:p>
            <a:pPr>
              <a:defRPr/>
            </a:pPr>
            <a:r>
              <a:rPr lang="en-US" dirty="0" smtClean="0"/>
              <a:t>A </a:t>
            </a:r>
            <a:r>
              <a:rPr lang="en-US" dirty="0"/>
              <a:t>jQuery action() to be performed on the element(s) </a:t>
            </a:r>
          </a:p>
          <a:p>
            <a:pPr>
              <a:defRPr/>
            </a:pPr>
            <a:endParaRPr lang="en-US" dirty="0"/>
          </a:p>
        </p:txBody>
      </p:sp>
    </p:spTree>
    <p:extLst>
      <p:ext uri="{BB962C8B-B14F-4D97-AF65-F5344CB8AC3E}">
        <p14:creationId xmlns:p14="http://schemas.microsoft.com/office/powerpoint/2010/main" val="1357210955"/>
      </p:ext>
    </p:extLst>
  </p:cSld>
  <p:clrMapOvr>
    <a:masterClrMapping/>
  </p:clrMapOvr>
  <p:timing>
    <p:tnLst>
      <p:par>
        <p:cTn id="1" dur="indefinite" restart="never" nodeType="tmRoot"/>
      </p:par>
    </p:tnLst>
  </p:timing>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9" name="Rectangle 3"/>
          <p:cNvSpPr>
            <a:spLocks noGrp="1" noChangeArrowheads="1"/>
          </p:cNvSpPr>
          <p:nvPr>
            <p:ph type="body" sz="quarter" idx="11"/>
          </p:nvPr>
        </p:nvSpPr>
        <p:spPr>
          <a:xfrm>
            <a:off x="460376" y="145140"/>
            <a:ext cx="8229600" cy="523220"/>
          </a:xfrm>
        </p:spPr>
        <p:txBody>
          <a:bodyPr/>
          <a:lstStyle/>
          <a:p>
            <a:r>
              <a:rPr lang="en-US" sz="2800" dirty="0"/>
              <a:t>Summary</a:t>
            </a:r>
          </a:p>
        </p:txBody>
      </p:sp>
      <p:sp>
        <p:nvSpPr>
          <p:cNvPr id="2" name="Text Placeholder 1"/>
          <p:cNvSpPr>
            <a:spLocks noGrp="1"/>
          </p:cNvSpPr>
          <p:nvPr>
            <p:ph type="body" sz="quarter" idx="16"/>
          </p:nvPr>
        </p:nvSpPr>
        <p:spPr/>
        <p:txBody>
          <a:bodyPr/>
          <a:lstStyle/>
          <a:p>
            <a:r>
              <a:rPr lang="en-US" dirty="0"/>
              <a:t>At the end of this sub module </a:t>
            </a:r>
          </a:p>
          <a:p>
            <a:pPr lvl="1">
              <a:buClrTx/>
            </a:pPr>
            <a:r>
              <a:rPr lang="en-US" sz="2000" dirty="0" smtClean="0"/>
              <a:t>What </a:t>
            </a:r>
            <a:r>
              <a:rPr lang="en-US" sz="2000" dirty="0"/>
              <a:t>is </a:t>
            </a:r>
            <a:r>
              <a:rPr lang="en-US" sz="2000" dirty="0" err="1"/>
              <a:t>jQuery</a:t>
            </a:r>
            <a:endParaRPr lang="en-US" sz="2000" dirty="0"/>
          </a:p>
          <a:p>
            <a:pPr lvl="1">
              <a:buClrTx/>
            </a:pPr>
            <a:r>
              <a:rPr lang="en-US" sz="2000" dirty="0" err="1"/>
              <a:t>jQuery</a:t>
            </a:r>
            <a:r>
              <a:rPr lang="en-US" sz="2000" dirty="0"/>
              <a:t> features</a:t>
            </a:r>
          </a:p>
          <a:p>
            <a:pPr lvl="1">
              <a:buClrTx/>
            </a:pPr>
            <a:r>
              <a:rPr lang="en-US" sz="2000" dirty="0"/>
              <a:t>Downloading </a:t>
            </a:r>
            <a:r>
              <a:rPr lang="en-US" sz="2000" dirty="0" err="1"/>
              <a:t>jQuery</a:t>
            </a:r>
            <a:r>
              <a:rPr lang="en-US" sz="2000" dirty="0"/>
              <a:t> library</a:t>
            </a:r>
          </a:p>
          <a:p>
            <a:pPr lvl="1">
              <a:buClrTx/>
            </a:pPr>
            <a:r>
              <a:rPr lang="en-US" sz="2000" dirty="0"/>
              <a:t>Including </a:t>
            </a:r>
            <a:r>
              <a:rPr lang="en-US" sz="2000" dirty="0" err="1"/>
              <a:t>jQuery</a:t>
            </a:r>
            <a:r>
              <a:rPr lang="en-US" sz="2000" dirty="0"/>
              <a:t> in web </a:t>
            </a:r>
            <a:r>
              <a:rPr lang="en-US" sz="2000" dirty="0" smtClean="0"/>
              <a:t>pages</a:t>
            </a:r>
          </a:p>
          <a:p>
            <a:pPr lvl="1">
              <a:buClrTx/>
            </a:pPr>
            <a:r>
              <a:rPr lang="en-US" sz="2000" dirty="0"/>
              <a:t>How </a:t>
            </a:r>
            <a:r>
              <a:rPr lang="en-US" sz="2000" dirty="0" err="1"/>
              <a:t>jQuery</a:t>
            </a:r>
            <a:r>
              <a:rPr lang="en-US" sz="2000" dirty="0"/>
              <a:t> works</a:t>
            </a:r>
          </a:p>
          <a:p>
            <a:pPr lvl="1">
              <a:buClrTx/>
            </a:pPr>
            <a:r>
              <a:rPr lang="en-US" sz="2000" dirty="0"/>
              <a:t>The $() and </a:t>
            </a:r>
            <a:r>
              <a:rPr lang="en-US" sz="2000" dirty="0" err="1"/>
              <a:t>jQuery</a:t>
            </a:r>
            <a:r>
              <a:rPr lang="en-US" sz="2000" dirty="0"/>
              <a:t>() function</a:t>
            </a:r>
          </a:p>
          <a:p>
            <a:pPr lvl="1">
              <a:buClrTx/>
            </a:pPr>
            <a:r>
              <a:rPr lang="en-US" sz="2000" dirty="0" err="1"/>
              <a:t>jQuery</a:t>
            </a:r>
            <a:r>
              <a:rPr lang="en-US" sz="2000" dirty="0"/>
              <a:t> chaining</a:t>
            </a:r>
          </a:p>
          <a:p>
            <a:pPr lvl="1">
              <a:buClrTx/>
            </a:pPr>
            <a:r>
              <a:rPr lang="en-US" sz="2000" dirty="0"/>
              <a:t>The $(document).ready() function</a:t>
            </a:r>
          </a:p>
          <a:p>
            <a:pPr lvl="1">
              <a:buClrTx/>
            </a:pPr>
            <a:r>
              <a:rPr lang="en-US" sz="2000" dirty="0"/>
              <a:t>Writing </a:t>
            </a:r>
            <a:r>
              <a:rPr lang="en-US" sz="2000" dirty="0" err="1"/>
              <a:t>jQuery</a:t>
            </a:r>
            <a:r>
              <a:rPr lang="en-US" sz="2000" dirty="0"/>
              <a:t> functions</a:t>
            </a:r>
          </a:p>
          <a:p>
            <a:pPr lvl="1"/>
            <a:endParaRPr lang="en-US" sz="2000" dirty="0"/>
          </a:p>
          <a:p>
            <a:endParaRPr lang="en-US" dirty="0"/>
          </a:p>
        </p:txBody>
      </p:sp>
    </p:spTree>
    <p:extLst>
      <p:ext uri="{BB962C8B-B14F-4D97-AF65-F5344CB8AC3E}">
        <p14:creationId xmlns:p14="http://schemas.microsoft.com/office/powerpoint/2010/main" val="2748574635"/>
      </p:ext>
    </p:extLst>
  </p:cSld>
  <p:clrMapOvr>
    <a:masterClrMapping/>
  </p:clrMapOvr>
  <p:timing>
    <p:tnLst>
      <p:par>
        <p:cTn id="1" dur="indefinite" restart="never" nodeType="tmRoot"/>
      </p:par>
    </p:tnLst>
  </p:timing>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1"/>
          </p:nvPr>
        </p:nvSpPr>
        <p:spPr/>
        <p:txBody>
          <a:bodyPr/>
          <a:lstStyle/>
          <a:p>
            <a:r>
              <a:rPr lang="en-US" dirty="0" err="1"/>
              <a:t>jQuery</a:t>
            </a:r>
            <a:r>
              <a:rPr lang="en-US" dirty="0"/>
              <a:t> Selectors</a:t>
            </a:r>
          </a:p>
        </p:txBody>
      </p:sp>
      <p:sp>
        <p:nvSpPr>
          <p:cNvPr id="5" name="Text Placeholder 4"/>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3329902039"/>
      </p:ext>
    </p:extLst>
  </p:cSld>
  <p:clrMapOvr>
    <a:masterClrMapping/>
  </p:clrMapOvr>
  <p:timing>
    <p:tnLst>
      <p:par>
        <p:cTn id="1" dur="indefinite" restart="never" nodeType="tmRoot"/>
      </p:par>
    </p:tnLst>
  </p:timing>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2"/>
          <p:cNvSpPr>
            <a:spLocks noGrp="1" noChangeArrowheads="1"/>
          </p:cNvSpPr>
          <p:nvPr>
            <p:ph type="title"/>
          </p:nvPr>
        </p:nvSpPr>
        <p:spPr/>
        <p:txBody>
          <a:bodyPr/>
          <a:lstStyle/>
          <a:p>
            <a:r>
              <a:rPr lang="en-US" dirty="0" smtClean="0"/>
              <a:t>Objective</a:t>
            </a:r>
            <a:endParaRPr lang="en-US" dirty="0"/>
          </a:p>
        </p:txBody>
      </p:sp>
      <p:sp>
        <p:nvSpPr>
          <p:cNvPr id="150531" name="Rectangle 3"/>
          <p:cNvSpPr>
            <a:spLocks noGrp="1" noChangeArrowheads="1"/>
          </p:cNvSpPr>
          <p:nvPr>
            <p:ph type="body" idx="1"/>
          </p:nvPr>
        </p:nvSpPr>
        <p:spPr/>
        <p:txBody>
          <a:bodyPr/>
          <a:lstStyle/>
          <a:p>
            <a:r>
              <a:rPr lang="en-US" dirty="0" smtClean="0"/>
              <a:t>At the end of this sub module we will understand</a:t>
            </a:r>
          </a:p>
          <a:p>
            <a:endParaRPr lang="en-US" dirty="0"/>
          </a:p>
          <a:p>
            <a:pPr lvl="1">
              <a:buFont typeface="Arial" pitchFamily="34" charset="0"/>
              <a:buChar char="•"/>
            </a:pPr>
            <a:r>
              <a:rPr lang="en-US" sz="2000" dirty="0"/>
              <a:t>Element Selectors</a:t>
            </a:r>
          </a:p>
          <a:p>
            <a:pPr lvl="1">
              <a:buFont typeface="Arial" pitchFamily="34" charset="0"/>
              <a:buChar char="•"/>
            </a:pPr>
            <a:r>
              <a:rPr lang="en-US" sz="2000" dirty="0"/>
              <a:t>CSS Selectors</a:t>
            </a:r>
          </a:p>
          <a:p>
            <a:pPr lvl="1">
              <a:buFont typeface="Arial" pitchFamily="34" charset="0"/>
              <a:buChar char="•"/>
            </a:pPr>
            <a:r>
              <a:rPr lang="en-US" sz="2000" dirty="0"/>
              <a:t>Attribute Selectors</a:t>
            </a:r>
          </a:p>
          <a:p>
            <a:pPr lvl="1">
              <a:buFont typeface="Arial" pitchFamily="34" charset="0"/>
              <a:buChar char="•"/>
            </a:pPr>
            <a:r>
              <a:rPr lang="en-US" sz="2000" dirty="0"/>
              <a:t>Advanced Selectors</a:t>
            </a:r>
          </a:p>
        </p:txBody>
      </p:sp>
    </p:spTree>
    <p:extLst>
      <p:ext uri="{BB962C8B-B14F-4D97-AF65-F5344CB8AC3E}">
        <p14:creationId xmlns:p14="http://schemas.microsoft.com/office/powerpoint/2010/main" val="2349987574"/>
      </p:ext>
    </p:extLst>
  </p:cSld>
  <p:clrMapOvr>
    <a:masterClrMapping/>
  </p:clrMapOvr>
  <p:timing>
    <p:tnLst>
      <p:par>
        <p:cTn id="1" dur="indefinite" restart="never" nodeType="tmRoot"/>
      </p:par>
    </p:tnLst>
  </p:timing>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r>
              <a:rPr lang="en-US"/>
              <a:t>jQuery Selectors</a:t>
            </a:r>
          </a:p>
        </p:txBody>
      </p:sp>
      <p:sp>
        <p:nvSpPr>
          <p:cNvPr id="14339" name="Rectangle 3"/>
          <p:cNvSpPr>
            <a:spLocks noGrp="1" noChangeArrowheads="1"/>
          </p:cNvSpPr>
          <p:nvPr>
            <p:ph type="body" idx="1"/>
          </p:nvPr>
        </p:nvSpPr>
        <p:spPr/>
        <p:txBody>
          <a:bodyPr>
            <a:normAutofit fontScale="92500" lnSpcReduction="10000"/>
          </a:bodyPr>
          <a:lstStyle/>
          <a:p>
            <a:r>
              <a:rPr lang="en-US" dirty="0"/>
              <a:t>In HTML DOM, selectors allow you to manipulate DOM elements as a group or as a single node</a:t>
            </a:r>
          </a:p>
          <a:p>
            <a:endParaRPr lang="en-US" dirty="0" smtClean="0"/>
          </a:p>
          <a:p>
            <a:r>
              <a:rPr lang="en-US" dirty="0" err="1" smtClean="0"/>
              <a:t>jQuery</a:t>
            </a:r>
            <a:r>
              <a:rPr lang="en-US" dirty="0" smtClean="0"/>
              <a:t> </a:t>
            </a:r>
            <a:r>
              <a:rPr lang="en-US" dirty="0"/>
              <a:t>selectors allow you to select HTML elements (or groups of </a:t>
            </a:r>
            <a:r>
              <a:rPr lang="en-US" dirty="0" smtClean="0"/>
              <a:t>elements</a:t>
            </a:r>
            <a:r>
              <a:rPr lang="en-US" dirty="0"/>
              <a:t>) by element name, attribute name or by content</a:t>
            </a:r>
          </a:p>
          <a:p>
            <a:endParaRPr lang="en-US" dirty="0" smtClean="0"/>
          </a:p>
          <a:p>
            <a:r>
              <a:rPr lang="en-US" dirty="0" smtClean="0"/>
              <a:t>Types </a:t>
            </a:r>
            <a:r>
              <a:rPr lang="en-US" dirty="0"/>
              <a:t>of </a:t>
            </a:r>
            <a:r>
              <a:rPr lang="en-US" dirty="0" err="1"/>
              <a:t>jQuery</a:t>
            </a:r>
            <a:r>
              <a:rPr lang="en-US" dirty="0"/>
              <a:t> selectors:</a:t>
            </a:r>
          </a:p>
          <a:p>
            <a:pPr lvl="1"/>
            <a:r>
              <a:rPr lang="en-US" sz="2000" dirty="0"/>
              <a:t>Element Selectors</a:t>
            </a:r>
          </a:p>
          <a:p>
            <a:pPr lvl="1"/>
            <a:r>
              <a:rPr lang="en-US" sz="2000" dirty="0"/>
              <a:t>CSS Selectors</a:t>
            </a:r>
          </a:p>
          <a:p>
            <a:pPr lvl="1"/>
            <a:r>
              <a:rPr lang="en-US" sz="2000" dirty="0"/>
              <a:t>Attribute Selectors</a:t>
            </a:r>
          </a:p>
        </p:txBody>
      </p:sp>
    </p:spTree>
    <p:extLst>
      <p:ext uri="{BB962C8B-B14F-4D97-AF65-F5344CB8AC3E}">
        <p14:creationId xmlns:p14="http://schemas.microsoft.com/office/powerpoint/2010/main" val="2537665033"/>
      </p:ext>
    </p:extLst>
  </p:cSld>
  <p:clrMapOvr>
    <a:masterClrMapping/>
  </p:clrMapOvr>
  <p:timing>
    <p:tnLst>
      <p:par>
        <p:cTn id="1" dur="indefinite" restart="never" nodeType="tmRoot"/>
      </p:par>
    </p:tnLst>
  </p:timing>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a:xfrm>
            <a:off x="457200" y="109154"/>
            <a:ext cx="8229600" cy="523220"/>
          </a:xfrm>
        </p:spPr>
        <p:txBody>
          <a:bodyPr/>
          <a:lstStyle/>
          <a:p>
            <a:r>
              <a:rPr lang="en-US" sz="2800" dirty="0" err="1"/>
              <a:t>jQuery</a:t>
            </a:r>
            <a:r>
              <a:rPr lang="en-US" sz="2800" dirty="0"/>
              <a:t> Element Selectors</a:t>
            </a:r>
          </a:p>
        </p:txBody>
      </p:sp>
      <p:sp>
        <p:nvSpPr>
          <p:cNvPr id="17411" name="Rectangle 3"/>
          <p:cNvSpPr>
            <a:spLocks noGrp="1" noChangeArrowheads="1"/>
          </p:cNvSpPr>
          <p:nvPr>
            <p:ph type="body" idx="1"/>
          </p:nvPr>
        </p:nvSpPr>
        <p:spPr/>
        <p:txBody>
          <a:bodyPr/>
          <a:lstStyle/>
          <a:p>
            <a:r>
              <a:rPr lang="en-US" dirty="0"/>
              <a:t>Element Selectors</a:t>
            </a:r>
          </a:p>
          <a:p>
            <a:pPr lvl="1"/>
            <a:r>
              <a:rPr lang="en-US" sz="2000" dirty="0" err="1"/>
              <a:t>jQuery</a:t>
            </a:r>
            <a:r>
              <a:rPr lang="en-US" sz="2000" dirty="0"/>
              <a:t> uses the HTML tags to select HTML elements</a:t>
            </a:r>
          </a:p>
          <a:p>
            <a:pPr lvl="1"/>
            <a:r>
              <a:rPr lang="en-US" dirty="0"/>
              <a:t>Example:</a:t>
            </a:r>
          </a:p>
          <a:p>
            <a:pPr lvl="2"/>
            <a:r>
              <a:rPr lang="en-US" sz="2000" dirty="0">
                <a:solidFill>
                  <a:srgbClr val="808080"/>
                </a:solidFill>
                <a:sym typeface="Wingdings" pitchFamily="2" charset="2"/>
              </a:rPr>
              <a:t>$</a:t>
            </a:r>
            <a:r>
              <a:rPr lang="en-US" sz="2000" dirty="0">
                <a:solidFill>
                  <a:srgbClr val="660066"/>
                </a:solidFill>
              </a:rPr>
              <a:t>(“p”)</a:t>
            </a:r>
            <a:r>
              <a:rPr lang="en-US" sz="2000" dirty="0"/>
              <a:t> 	</a:t>
            </a:r>
            <a:r>
              <a:rPr lang="en-US" sz="2000" dirty="0">
                <a:sym typeface="Wingdings" pitchFamily="2" charset="2"/>
              </a:rPr>
              <a:t> </a:t>
            </a:r>
            <a:r>
              <a:rPr lang="en-US" sz="2000" dirty="0"/>
              <a:t>selects all &lt;p&gt; elements</a:t>
            </a:r>
          </a:p>
          <a:p>
            <a:pPr lvl="2"/>
            <a:r>
              <a:rPr lang="en-US" sz="2000" dirty="0">
                <a:solidFill>
                  <a:srgbClr val="808080"/>
                </a:solidFill>
                <a:sym typeface="Wingdings" pitchFamily="2" charset="2"/>
              </a:rPr>
              <a:t>$</a:t>
            </a:r>
            <a:r>
              <a:rPr lang="en-US" sz="2000" dirty="0">
                <a:solidFill>
                  <a:srgbClr val="660066"/>
                </a:solidFill>
              </a:rPr>
              <a:t>(“a”)</a:t>
            </a:r>
            <a:r>
              <a:rPr lang="en-US" sz="2000" dirty="0"/>
              <a:t>		</a:t>
            </a:r>
            <a:r>
              <a:rPr lang="en-US" sz="2000" dirty="0">
                <a:sym typeface="Wingdings" pitchFamily="2" charset="2"/>
              </a:rPr>
              <a:t> selects all &lt;a&gt; elements</a:t>
            </a:r>
          </a:p>
          <a:p>
            <a:pPr lvl="2"/>
            <a:r>
              <a:rPr lang="en-US" sz="2000" dirty="0">
                <a:solidFill>
                  <a:srgbClr val="808080"/>
                </a:solidFill>
                <a:sym typeface="Wingdings" pitchFamily="2" charset="2"/>
              </a:rPr>
              <a:t>$</a:t>
            </a:r>
            <a:r>
              <a:rPr lang="en-US" sz="2000" dirty="0">
                <a:solidFill>
                  <a:srgbClr val="660066"/>
                </a:solidFill>
                <a:sym typeface="Wingdings" pitchFamily="2" charset="2"/>
              </a:rPr>
              <a:t>(“</a:t>
            </a:r>
            <a:r>
              <a:rPr lang="en-US" sz="2000" dirty="0" err="1">
                <a:solidFill>
                  <a:srgbClr val="660066"/>
                </a:solidFill>
                <a:sym typeface="Wingdings" pitchFamily="2" charset="2"/>
              </a:rPr>
              <a:t>ul</a:t>
            </a:r>
            <a:r>
              <a:rPr lang="en-US" sz="2000" dirty="0">
                <a:solidFill>
                  <a:srgbClr val="660066"/>
                </a:solidFill>
                <a:sym typeface="Wingdings" pitchFamily="2" charset="2"/>
              </a:rPr>
              <a:t>”)</a:t>
            </a:r>
            <a:r>
              <a:rPr lang="en-US" sz="2000" dirty="0">
                <a:sym typeface="Wingdings" pitchFamily="2" charset="2"/>
              </a:rPr>
              <a:t>	 selects al &lt;</a:t>
            </a:r>
            <a:r>
              <a:rPr lang="en-US" sz="2000" dirty="0" err="1">
                <a:sym typeface="Wingdings" pitchFamily="2" charset="2"/>
              </a:rPr>
              <a:t>ul</a:t>
            </a:r>
            <a:r>
              <a:rPr lang="en-US" sz="2000" dirty="0">
                <a:sym typeface="Wingdings" pitchFamily="2" charset="2"/>
              </a:rPr>
              <a:t>&gt; elements</a:t>
            </a:r>
          </a:p>
          <a:p>
            <a:pPr lvl="2"/>
            <a:r>
              <a:rPr lang="en-US" sz="2000" dirty="0">
                <a:solidFill>
                  <a:srgbClr val="808080"/>
                </a:solidFill>
                <a:sym typeface="Wingdings" pitchFamily="2" charset="2"/>
              </a:rPr>
              <a:t>$</a:t>
            </a:r>
            <a:r>
              <a:rPr lang="en-US" sz="2000" dirty="0">
                <a:solidFill>
                  <a:srgbClr val="660066"/>
                </a:solidFill>
                <a:sym typeface="Wingdings" pitchFamily="2" charset="2"/>
              </a:rPr>
              <a:t>(“*”)</a:t>
            </a:r>
            <a:r>
              <a:rPr lang="en-US" sz="2000" dirty="0">
                <a:sym typeface="Wingdings" pitchFamily="2" charset="2"/>
              </a:rPr>
              <a:t>		 selects all elements within the document</a:t>
            </a:r>
          </a:p>
          <a:p>
            <a:pPr lvl="2"/>
            <a:r>
              <a:rPr lang="en-US" sz="2000" dirty="0">
                <a:solidFill>
                  <a:srgbClr val="808080"/>
                </a:solidFill>
                <a:sym typeface="Wingdings" pitchFamily="2" charset="2"/>
              </a:rPr>
              <a:t>$</a:t>
            </a:r>
            <a:r>
              <a:rPr lang="en-US" sz="2000" dirty="0">
                <a:solidFill>
                  <a:srgbClr val="660066"/>
                </a:solidFill>
                <a:sym typeface="Wingdings" pitchFamily="2" charset="2"/>
              </a:rPr>
              <a:t>(“</a:t>
            </a:r>
            <a:r>
              <a:rPr lang="en-US" sz="2000" dirty="0" err="1">
                <a:solidFill>
                  <a:srgbClr val="660066"/>
                </a:solidFill>
                <a:sym typeface="Wingdings" pitchFamily="2" charset="2"/>
              </a:rPr>
              <a:t>img</a:t>
            </a:r>
            <a:r>
              <a:rPr lang="en-US" sz="2000" dirty="0">
                <a:solidFill>
                  <a:srgbClr val="660066"/>
                </a:solidFill>
                <a:sym typeface="Wingdings" pitchFamily="2" charset="2"/>
              </a:rPr>
              <a:t>, span”)</a:t>
            </a:r>
            <a:r>
              <a:rPr lang="en-US" sz="2000" dirty="0">
                <a:sym typeface="Wingdings" pitchFamily="2" charset="2"/>
              </a:rPr>
              <a:t>	 selects &lt;</a:t>
            </a:r>
            <a:r>
              <a:rPr lang="en-US" sz="2000" dirty="0" err="1">
                <a:sym typeface="Wingdings" pitchFamily="2" charset="2"/>
              </a:rPr>
              <a:t>img</a:t>
            </a:r>
            <a:r>
              <a:rPr lang="en-US" sz="2000" dirty="0">
                <a:sym typeface="Wingdings" pitchFamily="2" charset="2"/>
              </a:rPr>
              <a:t>&gt; and &lt;span&gt; elements</a:t>
            </a:r>
          </a:p>
        </p:txBody>
      </p:sp>
    </p:spTree>
    <p:extLst>
      <p:ext uri="{BB962C8B-B14F-4D97-AF65-F5344CB8AC3E}">
        <p14:creationId xmlns:p14="http://schemas.microsoft.com/office/powerpoint/2010/main" val="4172103333"/>
      </p:ext>
    </p:extLst>
  </p:cSld>
  <p:clrMapOvr>
    <a:masterClrMapping/>
  </p:clrMapOvr>
  <p:timing>
    <p:tnLst>
      <p:par>
        <p:cTn id="1" dur="indefinite" restart="never" nodeType="tmRoot"/>
      </p:par>
    </p:tnLst>
  </p:timing>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r>
              <a:rPr lang="en-US"/>
              <a:t>jQuery CSS Selectors</a:t>
            </a:r>
          </a:p>
        </p:txBody>
      </p:sp>
      <p:sp>
        <p:nvSpPr>
          <p:cNvPr id="22531" name="Rectangle 3"/>
          <p:cNvSpPr>
            <a:spLocks noGrp="1" noChangeArrowheads="1"/>
          </p:cNvSpPr>
          <p:nvPr>
            <p:ph type="body" idx="1"/>
          </p:nvPr>
        </p:nvSpPr>
        <p:spPr/>
        <p:txBody>
          <a:bodyPr/>
          <a:lstStyle/>
          <a:p>
            <a:r>
              <a:rPr lang="en-US" dirty="0"/>
              <a:t>CSS Selectors</a:t>
            </a:r>
          </a:p>
          <a:p>
            <a:pPr lvl="1"/>
            <a:r>
              <a:rPr lang="en-US" sz="2000" dirty="0" err="1"/>
              <a:t>jQuery</a:t>
            </a:r>
            <a:r>
              <a:rPr lang="en-US" sz="2000" dirty="0"/>
              <a:t> uses CSS IDs &amp; </a:t>
            </a:r>
            <a:r>
              <a:rPr lang="en-US" sz="2000" dirty="0" err="1"/>
              <a:t>classnames</a:t>
            </a:r>
            <a:r>
              <a:rPr lang="en-US" sz="2000" dirty="0"/>
              <a:t> to select elements</a:t>
            </a:r>
          </a:p>
          <a:p>
            <a:pPr lvl="1"/>
            <a:r>
              <a:rPr lang="en-US" sz="2000" dirty="0"/>
              <a:t>A CSS ID is preceded with a ‘#’ &amp; a </a:t>
            </a:r>
            <a:r>
              <a:rPr lang="en-US" sz="2000" dirty="0" err="1"/>
              <a:t>classname</a:t>
            </a:r>
            <a:r>
              <a:rPr lang="en-US" sz="2000" dirty="0"/>
              <a:t> with a ‘.’</a:t>
            </a:r>
          </a:p>
          <a:p>
            <a:pPr lvl="1"/>
            <a:r>
              <a:rPr lang="en-US" sz="2000" dirty="0"/>
              <a:t>Examples:</a:t>
            </a:r>
          </a:p>
          <a:p>
            <a:pPr lvl="2"/>
            <a:r>
              <a:rPr lang="en-US" sz="2000" dirty="0">
                <a:solidFill>
                  <a:srgbClr val="808080"/>
                </a:solidFill>
                <a:sym typeface="Wingdings" pitchFamily="2" charset="2"/>
              </a:rPr>
              <a:t>$</a:t>
            </a:r>
            <a:r>
              <a:rPr lang="en-US" sz="2000" dirty="0">
                <a:solidFill>
                  <a:srgbClr val="660066"/>
                </a:solidFill>
              </a:rPr>
              <a:t>(“#intro”)</a:t>
            </a:r>
            <a:r>
              <a:rPr lang="en-US" sz="2000" dirty="0"/>
              <a:t> 	</a:t>
            </a:r>
            <a:r>
              <a:rPr lang="en-US" sz="2000" dirty="0">
                <a:sym typeface="Wingdings" pitchFamily="2" charset="2"/>
              </a:rPr>
              <a:t> </a:t>
            </a:r>
            <a:r>
              <a:rPr lang="en-US" sz="2000" dirty="0"/>
              <a:t>selects the first element with id=“intro”</a:t>
            </a:r>
          </a:p>
          <a:p>
            <a:pPr lvl="2"/>
            <a:r>
              <a:rPr lang="en-US" sz="2000" dirty="0">
                <a:solidFill>
                  <a:srgbClr val="808080"/>
                </a:solidFill>
                <a:sym typeface="Wingdings" pitchFamily="2" charset="2"/>
              </a:rPr>
              <a:t>$</a:t>
            </a:r>
            <a:r>
              <a:rPr lang="en-US" sz="2000" dirty="0">
                <a:solidFill>
                  <a:srgbClr val="660066"/>
                </a:solidFill>
              </a:rPr>
              <a:t>(“</a:t>
            </a:r>
            <a:r>
              <a:rPr lang="en-US" sz="2000" dirty="0" err="1">
                <a:solidFill>
                  <a:srgbClr val="660066"/>
                </a:solidFill>
              </a:rPr>
              <a:t>p.intro</a:t>
            </a:r>
            <a:r>
              <a:rPr lang="en-US" sz="2000" dirty="0">
                <a:solidFill>
                  <a:srgbClr val="660066"/>
                </a:solidFill>
              </a:rPr>
              <a:t>”)</a:t>
            </a:r>
            <a:r>
              <a:rPr lang="en-US" sz="2000" dirty="0"/>
              <a:t> 	</a:t>
            </a:r>
            <a:r>
              <a:rPr lang="en-US" sz="2000" dirty="0">
                <a:sym typeface="Wingdings" pitchFamily="2" charset="2"/>
              </a:rPr>
              <a:t> selects all &lt;p&gt; elements with class=“intro”</a:t>
            </a:r>
          </a:p>
          <a:p>
            <a:pPr lvl="2"/>
            <a:r>
              <a:rPr lang="en-US" sz="2000" dirty="0">
                <a:solidFill>
                  <a:srgbClr val="808080"/>
                </a:solidFill>
                <a:sym typeface="Wingdings" pitchFamily="2" charset="2"/>
              </a:rPr>
              <a:t>$</a:t>
            </a:r>
            <a:r>
              <a:rPr lang="en-US" sz="2000" dirty="0">
                <a:solidFill>
                  <a:srgbClr val="660066"/>
                </a:solidFill>
                <a:sym typeface="Wingdings" pitchFamily="2" charset="2"/>
              </a:rPr>
              <a:t>(“</a:t>
            </a:r>
            <a:r>
              <a:rPr lang="en-US" sz="2000" dirty="0" err="1">
                <a:solidFill>
                  <a:srgbClr val="660066"/>
                </a:solidFill>
                <a:sym typeface="Wingdings" pitchFamily="2" charset="2"/>
              </a:rPr>
              <a:t>a#myId.myClass</a:t>
            </a:r>
            <a:r>
              <a:rPr lang="en-US" sz="2000" dirty="0">
                <a:solidFill>
                  <a:srgbClr val="660066"/>
                </a:solidFill>
                <a:sym typeface="Wingdings" pitchFamily="2" charset="2"/>
              </a:rPr>
              <a:t>”)</a:t>
            </a:r>
            <a:r>
              <a:rPr lang="en-US" sz="2000" dirty="0">
                <a:sym typeface="Wingdings" pitchFamily="2" charset="2"/>
              </a:rPr>
              <a:t>  selects &lt;a&gt; with id=“</a:t>
            </a:r>
            <a:r>
              <a:rPr lang="en-US" sz="2000" dirty="0" err="1">
                <a:sym typeface="Wingdings" pitchFamily="2" charset="2"/>
              </a:rPr>
              <a:t>myId</a:t>
            </a:r>
            <a:r>
              <a:rPr lang="en-US" sz="2000" dirty="0">
                <a:sym typeface="Wingdings" pitchFamily="2" charset="2"/>
              </a:rPr>
              <a:t>” &amp; </a:t>
            </a:r>
            <a:r>
              <a:rPr lang="en-US" sz="2000" dirty="0" smtClean="0">
                <a:sym typeface="Wingdings" pitchFamily="2" charset="2"/>
              </a:rPr>
              <a:t>				  class</a:t>
            </a:r>
            <a:r>
              <a:rPr lang="en-US" sz="2000" dirty="0">
                <a:sym typeface="Wingdings" pitchFamily="2" charset="2"/>
              </a:rPr>
              <a:t>=“</a:t>
            </a:r>
            <a:r>
              <a:rPr lang="en-US" sz="2000" dirty="0" err="1">
                <a:sym typeface="Wingdings" pitchFamily="2" charset="2"/>
              </a:rPr>
              <a:t>myClass</a:t>
            </a:r>
            <a:r>
              <a:rPr lang="en-US" sz="2000" dirty="0">
                <a:sym typeface="Wingdings" pitchFamily="2" charset="2"/>
              </a:rPr>
              <a:t>”</a:t>
            </a:r>
          </a:p>
          <a:p>
            <a:pPr lvl="2"/>
            <a:r>
              <a:rPr lang="en-US" sz="2000" dirty="0">
                <a:solidFill>
                  <a:srgbClr val="808080"/>
                </a:solidFill>
                <a:sym typeface="Wingdings" pitchFamily="2" charset="2"/>
              </a:rPr>
              <a:t>$</a:t>
            </a:r>
            <a:r>
              <a:rPr lang="en-US" sz="2000" dirty="0">
                <a:solidFill>
                  <a:srgbClr val="660066"/>
                </a:solidFill>
                <a:sym typeface="Wingdings" pitchFamily="2" charset="2"/>
              </a:rPr>
              <a:t>("p </a:t>
            </a:r>
            <a:r>
              <a:rPr lang="en-US" sz="2000" dirty="0" err="1">
                <a:solidFill>
                  <a:srgbClr val="660066"/>
                </a:solidFill>
                <a:sym typeface="Wingdings" pitchFamily="2" charset="2"/>
              </a:rPr>
              <a:t>a.specialClass</a:t>
            </a:r>
            <a:r>
              <a:rPr lang="en-US" sz="2000" dirty="0">
                <a:solidFill>
                  <a:srgbClr val="660066"/>
                </a:solidFill>
                <a:sym typeface="Wingdings" pitchFamily="2" charset="2"/>
              </a:rPr>
              <a:t>")</a:t>
            </a:r>
            <a:r>
              <a:rPr lang="en-US" sz="2000" dirty="0">
                <a:sym typeface="Wingdings" pitchFamily="2" charset="2"/>
              </a:rPr>
              <a:t>  selects &lt;a&gt; with class=“</a:t>
            </a:r>
            <a:r>
              <a:rPr lang="en-US" sz="2000" dirty="0" err="1">
                <a:sym typeface="Wingdings" pitchFamily="2" charset="2"/>
              </a:rPr>
              <a:t>specialClass</a:t>
            </a:r>
            <a:r>
              <a:rPr lang="en-US" sz="2000" dirty="0">
                <a:sym typeface="Wingdings" pitchFamily="2" charset="2"/>
              </a:rPr>
              <a:t>” </a:t>
            </a:r>
            <a:r>
              <a:rPr lang="en-US" sz="2000" dirty="0" smtClean="0">
                <a:sym typeface="Wingdings" pitchFamily="2" charset="2"/>
              </a:rPr>
              <a:t>			declared </a:t>
            </a:r>
            <a:r>
              <a:rPr lang="en-US" sz="2000" dirty="0">
                <a:sym typeface="Wingdings" pitchFamily="2" charset="2"/>
              </a:rPr>
              <a:t>within &lt;p&gt; elements</a:t>
            </a:r>
          </a:p>
        </p:txBody>
      </p:sp>
    </p:spTree>
    <p:extLst>
      <p:ext uri="{BB962C8B-B14F-4D97-AF65-F5344CB8AC3E}">
        <p14:creationId xmlns:p14="http://schemas.microsoft.com/office/powerpoint/2010/main" val="3931584434"/>
      </p:ext>
    </p:extLst>
  </p:cSld>
  <p:clrMapOvr>
    <a:masterClrMapping/>
  </p:clrMapOvr>
  <p:timing>
    <p:tnLst>
      <p:par>
        <p:cTn id="1" dur="indefinite" restart="never" nodeType="tmRoot"/>
      </p:par>
    </p:tnLst>
  </p:timing>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r>
              <a:rPr lang="en-US"/>
              <a:t>jQuery Attribute Selectors</a:t>
            </a:r>
          </a:p>
        </p:txBody>
      </p:sp>
      <p:sp>
        <p:nvSpPr>
          <p:cNvPr id="19459" name="Rectangle 3"/>
          <p:cNvSpPr>
            <a:spLocks noGrp="1" noChangeArrowheads="1"/>
          </p:cNvSpPr>
          <p:nvPr>
            <p:ph type="body" idx="1"/>
          </p:nvPr>
        </p:nvSpPr>
        <p:spPr/>
        <p:txBody>
          <a:bodyPr/>
          <a:lstStyle/>
          <a:p>
            <a:r>
              <a:rPr lang="en-US" dirty="0"/>
              <a:t>Attribute Selectors</a:t>
            </a:r>
          </a:p>
          <a:p>
            <a:pPr lvl="1"/>
            <a:r>
              <a:rPr lang="en-US" sz="2000" dirty="0" err="1"/>
              <a:t>jQuery</a:t>
            </a:r>
            <a:r>
              <a:rPr lang="en-US" sz="2000" dirty="0"/>
              <a:t> uses </a:t>
            </a:r>
            <a:r>
              <a:rPr lang="en-US" sz="2000" dirty="0" err="1"/>
              <a:t>XPath</a:t>
            </a:r>
            <a:r>
              <a:rPr lang="en-US" sz="2000" dirty="0"/>
              <a:t> expressions to select elements with given attributes</a:t>
            </a:r>
          </a:p>
          <a:p>
            <a:pPr lvl="1"/>
            <a:r>
              <a:rPr lang="en-US" sz="2000" dirty="0"/>
              <a:t>To select, put the attribute with in [ ]</a:t>
            </a:r>
          </a:p>
          <a:p>
            <a:pPr lvl="1"/>
            <a:r>
              <a:rPr lang="en-US" sz="2000" dirty="0"/>
              <a:t>Examples:</a:t>
            </a:r>
          </a:p>
          <a:p>
            <a:pPr lvl="2"/>
            <a:r>
              <a:rPr lang="en-US" sz="2000" dirty="0">
                <a:solidFill>
                  <a:srgbClr val="808080"/>
                </a:solidFill>
                <a:sym typeface="Wingdings" pitchFamily="2" charset="2"/>
              </a:rPr>
              <a:t>$</a:t>
            </a:r>
            <a:r>
              <a:rPr lang="en-US" sz="2000" dirty="0">
                <a:solidFill>
                  <a:srgbClr val="660066"/>
                </a:solidFill>
              </a:rPr>
              <a:t>(“[</a:t>
            </a:r>
            <a:r>
              <a:rPr lang="en-US" sz="2000" dirty="0" err="1">
                <a:solidFill>
                  <a:srgbClr val="660066"/>
                </a:solidFill>
              </a:rPr>
              <a:t>href</a:t>
            </a:r>
            <a:r>
              <a:rPr lang="en-US" sz="2000" dirty="0">
                <a:solidFill>
                  <a:srgbClr val="660066"/>
                </a:solidFill>
              </a:rPr>
              <a:t>]”)</a:t>
            </a:r>
            <a:r>
              <a:rPr lang="en-US" sz="2000" dirty="0"/>
              <a:t> 	           </a:t>
            </a:r>
            <a:r>
              <a:rPr lang="en-US" sz="2000" dirty="0">
                <a:sym typeface="Wingdings" pitchFamily="2" charset="2"/>
              </a:rPr>
              <a:t> </a:t>
            </a:r>
            <a:r>
              <a:rPr lang="en-US" sz="2000" dirty="0"/>
              <a:t>selects all elements with </a:t>
            </a:r>
            <a:r>
              <a:rPr lang="en-US" sz="2000" dirty="0" err="1"/>
              <a:t>href</a:t>
            </a:r>
            <a:r>
              <a:rPr lang="en-US" sz="2000" dirty="0"/>
              <a:t> attributes</a:t>
            </a:r>
          </a:p>
          <a:p>
            <a:pPr lvl="2"/>
            <a:r>
              <a:rPr lang="en-US" sz="2000" dirty="0">
                <a:solidFill>
                  <a:srgbClr val="808080"/>
                </a:solidFill>
                <a:sym typeface="Wingdings" pitchFamily="2" charset="2"/>
              </a:rPr>
              <a:t>$</a:t>
            </a:r>
            <a:r>
              <a:rPr lang="en-US" sz="2000" dirty="0">
                <a:solidFill>
                  <a:srgbClr val="660066"/>
                </a:solidFill>
              </a:rPr>
              <a:t>(“input[type=text]”)</a:t>
            </a:r>
            <a:r>
              <a:rPr lang="en-US" sz="2000" dirty="0"/>
              <a:t> </a:t>
            </a:r>
            <a:r>
              <a:rPr lang="en-US" sz="2000" dirty="0">
                <a:sym typeface="Wingdings" pitchFamily="2" charset="2"/>
              </a:rPr>
              <a:t> selects all &lt;input&gt; elements with a type </a:t>
            </a:r>
            <a:r>
              <a:rPr lang="en-US" sz="2000" dirty="0" smtClean="0">
                <a:sym typeface="Wingdings" pitchFamily="2" charset="2"/>
              </a:rPr>
              <a:t>				of </a:t>
            </a:r>
            <a:r>
              <a:rPr lang="en-US" sz="2000" dirty="0">
                <a:sym typeface="Wingdings" pitchFamily="2" charset="2"/>
              </a:rPr>
              <a:t>text</a:t>
            </a:r>
          </a:p>
        </p:txBody>
      </p:sp>
    </p:spTree>
    <p:extLst>
      <p:ext uri="{BB962C8B-B14F-4D97-AF65-F5344CB8AC3E}">
        <p14:creationId xmlns:p14="http://schemas.microsoft.com/office/powerpoint/2010/main" val="1343823297"/>
      </p:ext>
    </p:extLst>
  </p:cSld>
  <p:clrMapOvr>
    <a:masterClrMapping/>
  </p:clrMapOvr>
  <p:timing>
    <p:tnLst>
      <p:par>
        <p:cTn id="1" dur="indefinite" restart="never" nodeType="tmRoot"/>
      </p:par>
    </p:tnLst>
  </p:timing>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r>
              <a:rPr lang="en-US"/>
              <a:t>jQuery Advanced Selectors</a:t>
            </a:r>
          </a:p>
        </p:txBody>
      </p:sp>
      <p:sp>
        <p:nvSpPr>
          <p:cNvPr id="24579" name="Rectangle 3"/>
          <p:cNvSpPr>
            <a:spLocks noGrp="1" noChangeArrowheads="1"/>
          </p:cNvSpPr>
          <p:nvPr>
            <p:ph type="body" idx="1"/>
          </p:nvPr>
        </p:nvSpPr>
        <p:spPr/>
        <p:txBody>
          <a:bodyPr>
            <a:normAutofit lnSpcReduction="10000"/>
          </a:bodyPr>
          <a:lstStyle/>
          <a:p>
            <a:pPr>
              <a:lnSpc>
                <a:spcPct val="80000"/>
              </a:lnSpc>
            </a:pPr>
            <a:r>
              <a:rPr lang="en-US" sz="1600" dirty="0" err="1"/>
              <a:t>jQuery</a:t>
            </a:r>
            <a:r>
              <a:rPr lang="en-US" sz="1600" dirty="0"/>
              <a:t> advanced selector uses the next generation of CSS supported by Mozilla Firefox, IE 7, Chrome, Safari, etc</a:t>
            </a:r>
          </a:p>
          <a:p>
            <a:pPr>
              <a:lnSpc>
                <a:spcPct val="80000"/>
              </a:lnSpc>
            </a:pPr>
            <a:r>
              <a:rPr lang="en-US" sz="1600" dirty="0"/>
              <a:t>Examples:</a:t>
            </a:r>
          </a:p>
          <a:p>
            <a:pPr>
              <a:lnSpc>
                <a:spcPct val="80000"/>
              </a:lnSpc>
            </a:pPr>
            <a:r>
              <a:rPr lang="en-US" sz="1600" dirty="0">
                <a:solidFill>
                  <a:srgbClr val="808080"/>
                </a:solidFill>
                <a:sym typeface="Wingdings" pitchFamily="2" charset="2"/>
              </a:rPr>
              <a:t>$</a:t>
            </a:r>
            <a:r>
              <a:rPr lang="en-US" sz="1600" dirty="0">
                <a:solidFill>
                  <a:srgbClr val="660066"/>
                </a:solidFill>
              </a:rPr>
              <a:t>('*')</a:t>
            </a:r>
            <a:r>
              <a:rPr lang="en-US" sz="1600" dirty="0"/>
              <a:t>			</a:t>
            </a:r>
            <a:r>
              <a:rPr lang="en-US" sz="1600" dirty="0">
                <a:sym typeface="Wingdings" pitchFamily="2" charset="2"/>
              </a:rPr>
              <a:t> </a:t>
            </a:r>
            <a:r>
              <a:rPr lang="en-US" sz="1600" dirty="0"/>
              <a:t>Selects all elements in the document</a:t>
            </a:r>
          </a:p>
          <a:p>
            <a:pPr>
              <a:lnSpc>
                <a:spcPct val="80000"/>
              </a:lnSpc>
            </a:pPr>
            <a:r>
              <a:rPr lang="en-US" sz="1600" dirty="0">
                <a:solidFill>
                  <a:srgbClr val="808080"/>
                </a:solidFill>
                <a:sym typeface="Wingdings" pitchFamily="2" charset="2"/>
              </a:rPr>
              <a:t>$</a:t>
            </a:r>
            <a:r>
              <a:rPr lang="en-US" sz="1600" dirty="0">
                <a:solidFill>
                  <a:srgbClr val="660066"/>
                </a:solidFill>
              </a:rPr>
              <a:t>(this)</a:t>
            </a:r>
            <a:r>
              <a:rPr lang="en-US" sz="1600" dirty="0"/>
              <a:t>			</a:t>
            </a:r>
            <a:r>
              <a:rPr lang="en-US" sz="1600" dirty="0">
                <a:sym typeface="Wingdings" pitchFamily="2" charset="2"/>
              </a:rPr>
              <a:t> </a:t>
            </a:r>
            <a:r>
              <a:rPr lang="en-US" sz="1600" dirty="0"/>
              <a:t>Selects the current element</a:t>
            </a:r>
          </a:p>
          <a:p>
            <a:pPr>
              <a:lnSpc>
                <a:spcPct val="80000"/>
              </a:lnSpc>
            </a:pPr>
            <a:r>
              <a:rPr lang="en-US" sz="1600" dirty="0">
                <a:solidFill>
                  <a:srgbClr val="808080"/>
                </a:solidFill>
                <a:sym typeface="Wingdings" pitchFamily="2" charset="2"/>
              </a:rPr>
              <a:t>$</a:t>
            </a:r>
            <a:r>
              <a:rPr lang="en-US" sz="1600" dirty="0">
                <a:solidFill>
                  <a:srgbClr val="660066"/>
                </a:solidFill>
              </a:rPr>
              <a:t>("p &gt; *")</a:t>
            </a:r>
            <a:r>
              <a:rPr lang="en-US" sz="1600" dirty="0"/>
              <a:t>		</a:t>
            </a:r>
            <a:r>
              <a:rPr lang="en-US" sz="1600" dirty="0">
                <a:sym typeface="Wingdings" pitchFamily="2" charset="2"/>
              </a:rPr>
              <a:t> </a:t>
            </a:r>
            <a:r>
              <a:rPr lang="en-US" sz="1600" dirty="0"/>
              <a:t>Selects all elements that are children of &lt;p&gt; element</a:t>
            </a:r>
          </a:p>
          <a:p>
            <a:pPr>
              <a:lnSpc>
                <a:spcPct val="80000"/>
              </a:lnSpc>
            </a:pPr>
            <a:r>
              <a:rPr lang="en-US" sz="1600" dirty="0">
                <a:solidFill>
                  <a:srgbClr val="808080"/>
                </a:solidFill>
                <a:sym typeface="Wingdings" pitchFamily="2" charset="2"/>
              </a:rPr>
              <a:t>$</a:t>
            </a:r>
            <a:r>
              <a:rPr lang="en-US" sz="1600" dirty="0">
                <a:solidFill>
                  <a:srgbClr val="660066"/>
                </a:solidFill>
              </a:rPr>
              <a:t>("</a:t>
            </a:r>
            <a:r>
              <a:rPr lang="en-US" sz="1600" dirty="0" err="1">
                <a:solidFill>
                  <a:srgbClr val="660066"/>
                </a:solidFill>
              </a:rPr>
              <a:t>li:not</a:t>
            </a:r>
            <a:r>
              <a:rPr lang="en-US" sz="1600" dirty="0">
                <a:solidFill>
                  <a:srgbClr val="660066"/>
                </a:solidFill>
              </a:rPr>
              <a:t>(.</a:t>
            </a:r>
            <a:r>
              <a:rPr lang="en-US" sz="1600" dirty="0" err="1">
                <a:solidFill>
                  <a:srgbClr val="660066"/>
                </a:solidFill>
              </a:rPr>
              <a:t>myclass</a:t>
            </a:r>
            <a:r>
              <a:rPr lang="en-US" sz="1600" dirty="0">
                <a:solidFill>
                  <a:srgbClr val="660066"/>
                </a:solidFill>
              </a:rPr>
              <a:t>)")</a:t>
            </a:r>
            <a:r>
              <a:rPr lang="en-US" sz="1600" dirty="0"/>
              <a:t> 	</a:t>
            </a:r>
            <a:r>
              <a:rPr lang="en-US" sz="1600" dirty="0">
                <a:sym typeface="Wingdings" pitchFamily="2" charset="2"/>
              </a:rPr>
              <a:t></a:t>
            </a:r>
            <a:r>
              <a:rPr lang="en-US" sz="1600" dirty="0"/>
              <a:t>Selects all elements matched by &lt;</a:t>
            </a:r>
            <a:r>
              <a:rPr lang="en-US" sz="1600" dirty="0" err="1"/>
              <a:t>li</a:t>
            </a:r>
            <a:r>
              <a:rPr lang="en-US" sz="1600" dirty="0"/>
              <a:t>&gt; that do not have 			    class="</a:t>
            </a:r>
            <a:r>
              <a:rPr lang="en-US" sz="1600" dirty="0" err="1"/>
              <a:t>myclass</a:t>
            </a:r>
            <a:r>
              <a:rPr lang="en-US" sz="1600" dirty="0"/>
              <a:t>"</a:t>
            </a:r>
          </a:p>
          <a:p>
            <a:pPr>
              <a:lnSpc>
                <a:spcPct val="80000"/>
              </a:lnSpc>
            </a:pPr>
            <a:r>
              <a:rPr lang="en-US" sz="1600" dirty="0">
                <a:solidFill>
                  <a:srgbClr val="808080"/>
                </a:solidFill>
                <a:sym typeface="Wingdings" pitchFamily="2" charset="2"/>
              </a:rPr>
              <a:t>$</a:t>
            </a:r>
            <a:r>
              <a:rPr lang="en-US" sz="1600" dirty="0">
                <a:solidFill>
                  <a:srgbClr val="660066"/>
                </a:solidFill>
              </a:rPr>
              <a:t>("</a:t>
            </a:r>
            <a:r>
              <a:rPr lang="en-US" sz="1600" dirty="0" err="1">
                <a:solidFill>
                  <a:srgbClr val="660066"/>
                </a:solidFill>
              </a:rPr>
              <a:t>li</a:t>
            </a:r>
            <a:r>
              <a:rPr lang="en-US" sz="1600" dirty="0">
                <a:solidFill>
                  <a:srgbClr val="660066"/>
                </a:solidFill>
              </a:rPr>
              <a:t> &gt; </a:t>
            </a:r>
            <a:r>
              <a:rPr lang="en-US" sz="1600" dirty="0" err="1">
                <a:solidFill>
                  <a:srgbClr val="660066"/>
                </a:solidFill>
              </a:rPr>
              <a:t>ul</a:t>
            </a:r>
            <a:r>
              <a:rPr lang="en-US" sz="1600" dirty="0">
                <a:solidFill>
                  <a:srgbClr val="660066"/>
                </a:solidFill>
              </a:rPr>
              <a:t>")</a:t>
            </a:r>
            <a:r>
              <a:rPr lang="en-US" sz="1600" dirty="0"/>
              <a:t> 		</a:t>
            </a:r>
            <a:r>
              <a:rPr lang="en-US" sz="1600" dirty="0">
                <a:sym typeface="Wingdings" pitchFamily="2" charset="2"/>
              </a:rPr>
              <a:t> </a:t>
            </a:r>
            <a:r>
              <a:rPr lang="en-US" sz="1600" dirty="0"/>
              <a:t>Selects all elements matched by &lt;</a:t>
            </a:r>
            <a:r>
              <a:rPr lang="en-US" sz="1600" dirty="0" err="1"/>
              <a:t>ul</a:t>
            </a:r>
            <a:r>
              <a:rPr lang="en-US" sz="1600" dirty="0"/>
              <a:t>&gt; that are children of an 			     element matched by &lt;</a:t>
            </a:r>
            <a:r>
              <a:rPr lang="en-US" sz="1600" dirty="0" err="1"/>
              <a:t>li</a:t>
            </a:r>
            <a:r>
              <a:rPr lang="en-US" sz="1600" dirty="0"/>
              <a:t>&gt;</a:t>
            </a:r>
          </a:p>
          <a:p>
            <a:pPr>
              <a:lnSpc>
                <a:spcPct val="80000"/>
              </a:lnSpc>
            </a:pPr>
            <a:r>
              <a:rPr lang="en-US" sz="1600" dirty="0">
                <a:solidFill>
                  <a:srgbClr val="808080"/>
                </a:solidFill>
                <a:sym typeface="Wingdings" pitchFamily="2" charset="2"/>
              </a:rPr>
              <a:t>$</a:t>
            </a:r>
            <a:r>
              <a:rPr lang="en-US" sz="1600" dirty="0">
                <a:solidFill>
                  <a:srgbClr val="660066"/>
                </a:solidFill>
              </a:rPr>
              <a:t>("code, </a:t>
            </a:r>
            <a:r>
              <a:rPr lang="en-US" sz="1600" dirty="0" err="1">
                <a:solidFill>
                  <a:srgbClr val="660066"/>
                </a:solidFill>
              </a:rPr>
              <a:t>em</a:t>
            </a:r>
            <a:r>
              <a:rPr lang="en-US" sz="1600" dirty="0">
                <a:solidFill>
                  <a:srgbClr val="660066"/>
                </a:solidFill>
              </a:rPr>
              <a:t>, strong")</a:t>
            </a:r>
            <a:r>
              <a:rPr lang="en-US" sz="1600" dirty="0"/>
              <a:t> 	</a:t>
            </a:r>
            <a:r>
              <a:rPr lang="en-US" sz="1600" dirty="0">
                <a:sym typeface="Wingdings" pitchFamily="2" charset="2"/>
              </a:rPr>
              <a:t> </a:t>
            </a:r>
            <a:r>
              <a:rPr lang="en-US" sz="1600" dirty="0"/>
              <a:t>Selects all elements matched by &lt;code&gt; or &lt;</a:t>
            </a:r>
            <a:r>
              <a:rPr lang="en-US" sz="1600" dirty="0" err="1"/>
              <a:t>em</a:t>
            </a:r>
            <a:r>
              <a:rPr lang="en-US" sz="1600" dirty="0"/>
              <a:t>&gt; or </a:t>
            </a:r>
            <a:r>
              <a:rPr lang="en-US" sz="1600" dirty="0" smtClean="0"/>
              <a:t>				&lt;</a:t>
            </a:r>
            <a:r>
              <a:rPr lang="en-US" sz="1600" dirty="0"/>
              <a:t>strong&gt;</a:t>
            </a:r>
          </a:p>
          <a:p>
            <a:pPr>
              <a:lnSpc>
                <a:spcPct val="80000"/>
              </a:lnSpc>
            </a:pPr>
            <a:r>
              <a:rPr lang="en-US" sz="1600" dirty="0">
                <a:solidFill>
                  <a:srgbClr val="808080"/>
                </a:solidFill>
                <a:sym typeface="Wingdings" pitchFamily="2" charset="2"/>
              </a:rPr>
              <a:t>$</a:t>
            </a:r>
            <a:r>
              <a:rPr lang="en-US" sz="1600" dirty="0">
                <a:solidFill>
                  <a:srgbClr val="660066"/>
                </a:solidFill>
              </a:rPr>
              <a:t>("p:empty")</a:t>
            </a:r>
            <a:r>
              <a:rPr lang="en-US" sz="1600" dirty="0"/>
              <a:t> 		</a:t>
            </a:r>
            <a:r>
              <a:rPr lang="en-US" sz="1600" dirty="0">
                <a:sym typeface="Wingdings" pitchFamily="2" charset="2"/>
              </a:rPr>
              <a:t> </a:t>
            </a:r>
            <a:r>
              <a:rPr lang="en-US" sz="1600" dirty="0"/>
              <a:t>Selects all elements matched by &lt;p&gt; that have no children</a:t>
            </a:r>
          </a:p>
          <a:p>
            <a:pPr>
              <a:lnSpc>
                <a:spcPct val="80000"/>
              </a:lnSpc>
            </a:pPr>
            <a:r>
              <a:rPr lang="en-US" sz="1600" dirty="0">
                <a:solidFill>
                  <a:srgbClr val="808080"/>
                </a:solidFill>
                <a:sym typeface="Wingdings" pitchFamily="2" charset="2"/>
              </a:rPr>
              <a:t>$</a:t>
            </a:r>
            <a:r>
              <a:rPr lang="en-US" sz="1600" dirty="0">
                <a:solidFill>
                  <a:srgbClr val="660066"/>
                </a:solidFill>
              </a:rPr>
              <a:t>(":radio")</a:t>
            </a:r>
            <a:r>
              <a:rPr lang="en-US" sz="1600" dirty="0"/>
              <a:t> 		</a:t>
            </a:r>
            <a:r>
              <a:rPr lang="en-US" sz="1600" dirty="0">
                <a:sym typeface="Wingdings" pitchFamily="2" charset="2"/>
              </a:rPr>
              <a:t> </a:t>
            </a:r>
            <a:r>
              <a:rPr lang="en-US" sz="1600" dirty="0"/>
              <a:t>Selects all radio buttons in the form</a:t>
            </a:r>
          </a:p>
          <a:p>
            <a:pPr>
              <a:lnSpc>
                <a:spcPct val="80000"/>
              </a:lnSpc>
            </a:pPr>
            <a:r>
              <a:rPr lang="en-US" sz="1600" dirty="0">
                <a:solidFill>
                  <a:srgbClr val="808080"/>
                </a:solidFill>
                <a:sym typeface="Wingdings" pitchFamily="2" charset="2"/>
              </a:rPr>
              <a:t>$</a:t>
            </a:r>
            <a:r>
              <a:rPr lang="en-US" sz="1600" dirty="0">
                <a:solidFill>
                  <a:srgbClr val="660066"/>
                </a:solidFill>
              </a:rPr>
              <a:t>(":checked")</a:t>
            </a:r>
            <a:r>
              <a:rPr lang="en-US" sz="1600" dirty="0"/>
              <a:t> 		</a:t>
            </a:r>
            <a:r>
              <a:rPr lang="en-US" sz="1600" dirty="0">
                <a:sym typeface="Wingdings" pitchFamily="2" charset="2"/>
              </a:rPr>
              <a:t> </a:t>
            </a:r>
            <a:r>
              <a:rPr lang="en-US" sz="1600" dirty="0"/>
              <a:t>Selects all checked boxes in the form</a:t>
            </a:r>
          </a:p>
          <a:p>
            <a:pPr>
              <a:lnSpc>
                <a:spcPct val="80000"/>
              </a:lnSpc>
            </a:pPr>
            <a:r>
              <a:rPr lang="en-US" sz="1600" dirty="0">
                <a:solidFill>
                  <a:srgbClr val="808080"/>
                </a:solidFill>
                <a:sym typeface="Wingdings" pitchFamily="2" charset="2"/>
              </a:rPr>
              <a:t>$</a:t>
            </a:r>
            <a:r>
              <a:rPr lang="en-US" sz="1600" dirty="0">
                <a:solidFill>
                  <a:srgbClr val="660066"/>
                </a:solidFill>
              </a:rPr>
              <a:t>("[</a:t>
            </a:r>
            <a:r>
              <a:rPr lang="en-US" sz="1600" dirty="0" err="1">
                <a:solidFill>
                  <a:srgbClr val="660066"/>
                </a:solidFill>
              </a:rPr>
              <a:t>href</a:t>
            </a:r>
            <a:r>
              <a:rPr lang="en-US" sz="1600" dirty="0">
                <a:solidFill>
                  <a:srgbClr val="660066"/>
                </a:solidFill>
              </a:rPr>
              <a:t>!=‘#’]")</a:t>
            </a:r>
            <a:r>
              <a:rPr lang="en-US" sz="1600" dirty="0"/>
              <a:t>		</a:t>
            </a:r>
            <a:r>
              <a:rPr lang="en-US" sz="1600" dirty="0">
                <a:sym typeface="Wingdings" pitchFamily="2" charset="2"/>
              </a:rPr>
              <a:t> Selects all elements with </a:t>
            </a:r>
            <a:r>
              <a:rPr lang="en-US" sz="1600" dirty="0" err="1">
                <a:sym typeface="Wingdings" pitchFamily="2" charset="2"/>
              </a:rPr>
              <a:t>href</a:t>
            </a:r>
            <a:r>
              <a:rPr lang="en-US" sz="1600" dirty="0">
                <a:sym typeface="Wingdings" pitchFamily="2" charset="2"/>
              </a:rPr>
              <a:t> value NOT equal to “#”</a:t>
            </a:r>
          </a:p>
          <a:p>
            <a:pPr>
              <a:lnSpc>
                <a:spcPct val="80000"/>
              </a:lnSpc>
            </a:pPr>
            <a:r>
              <a:rPr lang="en-US" sz="1600" dirty="0">
                <a:solidFill>
                  <a:srgbClr val="808080"/>
                </a:solidFill>
                <a:sym typeface="Wingdings" pitchFamily="2" charset="2"/>
              </a:rPr>
              <a:t>$</a:t>
            </a:r>
            <a:r>
              <a:rPr lang="en-US" sz="1600" dirty="0">
                <a:solidFill>
                  <a:srgbClr val="660066"/>
                </a:solidFill>
              </a:rPr>
              <a:t>("[</a:t>
            </a:r>
            <a:r>
              <a:rPr lang="en-US" sz="1600" dirty="0" err="1">
                <a:solidFill>
                  <a:srgbClr val="660066"/>
                </a:solidFill>
              </a:rPr>
              <a:t>href</a:t>
            </a:r>
            <a:r>
              <a:rPr lang="en-US" sz="1600" dirty="0">
                <a:solidFill>
                  <a:srgbClr val="660066"/>
                </a:solidFill>
              </a:rPr>
              <a:t>^=‘http://’]")</a:t>
            </a:r>
            <a:r>
              <a:rPr lang="en-US" sz="1600" dirty="0"/>
              <a:t> 	</a:t>
            </a:r>
            <a:r>
              <a:rPr lang="en-US" sz="1600" dirty="0">
                <a:sym typeface="Wingdings" pitchFamily="2" charset="2"/>
              </a:rPr>
              <a:t> Selects all elements with </a:t>
            </a:r>
            <a:r>
              <a:rPr lang="en-US" sz="1600" dirty="0" err="1">
                <a:sym typeface="Wingdings" pitchFamily="2" charset="2"/>
              </a:rPr>
              <a:t>href</a:t>
            </a:r>
            <a:r>
              <a:rPr lang="en-US" sz="1600" dirty="0">
                <a:sym typeface="Wingdings" pitchFamily="2" charset="2"/>
              </a:rPr>
              <a:t> value that starts with ‘http://’</a:t>
            </a:r>
            <a:endParaRPr lang="en-US" sz="1600" dirty="0"/>
          </a:p>
          <a:p>
            <a:pPr>
              <a:lnSpc>
                <a:spcPct val="80000"/>
              </a:lnSpc>
            </a:pPr>
            <a:r>
              <a:rPr lang="en-US" sz="1600" dirty="0">
                <a:solidFill>
                  <a:srgbClr val="808080"/>
                </a:solidFill>
                <a:sym typeface="Wingdings" pitchFamily="2" charset="2"/>
              </a:rPr>
              <a:t>$</a:t>
            </a:r>
            <a:r>
              <a:rPr lang="en-US" sz="1600" dirty="0">
                <a:solidFill>
                  <a:srgbClr val="660066"/>
                </a:solidFill>
              </a:rPr>
              <a:t>("[</a:t>
            </a:r>
            <a:r>
              <a:rPr lang="en-US" sz="1600" dirty="0" err="1">
                <a:solidFill>
                  <a:srgbClr val="660066"/>
                </a:solidFill>
              </a:rPr>
              <a:t>href</a:t>
            </a:r>
            <a:r>
              <a:rPr lang="en-US" sz="1600" dirty="0">
                <a:solidFill>
                  <a:srgbClr val="660066"/>
                </a:solidFill>
              </a:rPr>
              <a:t>$=‘.</a:t>
            </a:r>
            <a:r>
              <a:rPr lang="en-US" sz="1600" dirty="0" err="1">
                <a:solidFill>
                  <a:srgbClr val="660066"/>
                </a:solidFill>
              </a:rPr>
              <a:t>pdf</a:t>
            </a:r>
            <a:r>
              <a:rPr lang="en-US" sz="1600" dirty="0">
                <a:solidFill>
                  <a:srgbClr val="660066"/>
                </a:solidFill>
              </a:rPr>
              <a:t>’]")</a:t>
            </a:r>
            <a:r>
              <a:rPr lang="en-US" sz="1600" dirty="0"/>
              <a:t> 	</a:t>
            </a:r>
            <a:r>
              <a:rPr lang="en-US" sz="1600" dirty="0">
                <a:sym typeface="Wingdings" pitchFamily="2" charset="2"/>
              </a:rPr>
              <a:t> Selects all elements with </a:t>
            </a:r>
            <a:r>
              <a:rPr lang="en-US" sz="1600" dirty="0" err="1">
                <a:sym typeface="Wingdings" pitchFamily="2" charset="2"/>
              </a:rPr>
              <a:t>href</a:t>
            </a:r>
            <a:r>
              <a:rPr lang="en-US" sz="1600" dirty="0">
                <a:sym typeface="Wingdings" pitchFamily="2" charset="2"/>
              </a:rPr>
              <a:t> value that ends with ‘.</a:t>
            </a:r>
            <a:r>
              <a:rPr lang="en-US" sz="1600" dirty="0" err="1">
                <a:sym typeface="Wingdings" pitchFamily="2" charset="2"/>
              </a:rPr>
              <a:t>pdf</a:t>
            </a:r>
            <a:r>
              <a:rPr lang="en-US" sz="1600" dirty="0">
                <a:sym typeface="Wingdings" pitchFamily="2" charset="2"/>
              </a:rPr>
              <a:t>’</a:t>
            </a:r>
          </a:p>
        </p:txBody>
      </p:sp>
    </p:spTree>
    <p:extLst>
      <p:ext uri="{BB962C8B-B14F-4D97-AF65-F5344CB8AC3E}">
        <p14:creationId xmlns:p14="http://schemas.microsoft.com/office/powerpoint/2010/main" val="3827172062"/>
      </p:ext>
    </p:extLst>
  </p:cSld>
  <p:clrMapOvr>
    <a:masterClrMapping/>
  </p:clrMapOvr>
  <p:timing>
    <p:tnLst>
      <p:par>
        <p:cTn id="1" dur="indefinite" restart="never" nodeType="tmRoot"/>
      </p:par>
    </p:tnLst>
  </p:timing>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en-US"/>
              <a:t>jQuery Advanced Selectors</a:t>
            </a:r>
          </a:p>
        </p:txBody>
      </p:sp>
      <p:sp>
        <p:nvSpPr>
          <p:cNvPr id="25603" name="Rectangle 3"/>
          <p:cNvSpPr>
            <a:spLocks noGrp="1" noChangeArrowheads="1"/>
          </p:cNvSpPr>
          <p:nvPr>
            <p:ph type="body" idx="1"/>
          </p:nvPr>
        </p:nvSpPr>
        <p:spPr/>
        <p:txBody>
          <a:bodyPr>
            <a:normAutofit fontScale="92500" lnSpcReduction="10000"/>
          </a:bodyPr>
          <a:lstStyle/>
          <a:p>
            <a:pPr>
              <a:lnSpc>
                <a:spcPct val="80000"/>
              </a:lnSpc>
            </a:pPr>
            <a:r>
              <a:rPr lang="en-US" sz="1600" dirty="0">
                <a:solidFill>
                  <a:srgbClr val="808080"/>
                </a:solidFill>
                <a:sym typeface="Wingdings" pitchFamily="2" charset="2"/>
              </a:rPr>
              <a:t>$</a:t>
            </a:r>
            <a:r>
              <a:rPr lang="en-US" sz="1600" dirty="0">
                <a:solidFill>
                  <a:srgbClr val="660066"/>
                </a:solidFill>
              </a:rPr>
              <a:t>("</a:t>
            </a:r>
            <a:r>
              <a:rPr lang="en-US" sz="1600" dirty="0" err="1">
                <a:solidFill>
                  <a:srgbClr val="660066"/>
                </a:solidFill>
              </a:rPr>
              <a:t>li:even</a:t>
            </a:r>
            <a:r>
              <a:rPr lang="en-US" sz="1600" dirty="0">
                <a:solidFill>
                  <a:srgbClr val="660066"/>
                </a:solidFill>
              </a:rPr>
              <a:t>")</a:t>
            </a:r>
            <a:r>
              <a:rPr lang="en-US" sz="1600" dirty="0"/>
              <a:t>	</a:t>
            </a:r>
            <a:r>
              <a:rPr lang="en-US" sz="1600" dirty="0">
                <a:sym typeface="Wingdings" pitchFamily="2" charset="2"/>
              </a:rPr>
              <a:t> </a:t>
            </a:r>
            <a:r>
              <a:rPr lang="en-US" sz="1600" dirty="0"/>
              <a:t>Selects all elements matched by &lt;li&gt; that have an even index value</a:t>
            </a:r>
          </a:p>
          <a:p>
            <a:pPr>
              <a:lnSpc>
                <a:spcPct val="80000"/>
              </a:lnSpc>
            </a:pPr>
            <a:r>
              <a:rPr lang="en-US" sz="1600" dirty="0">
                <a:solidFill>
                  <a:srgbClr val="808080"/>
                </a:solidFill>
                <a:sym typeface="Wingdings" pitchFamily="2" charset="2"/>
              </a:rPr>
              <a:t>$</a:t>
            </a:r>
            <a:r>
              <a:rPr lang="en-US" sz="1600" dirty="0">
                <a:solidFill>
                  <a:srgbClr val="660066"/>
                </a:solidFill>
              </a:rPr>
              <a:t>("</a:t>
            </a:r>
            <a:r>
              <a:rPr lang="en-US" sz="1600" dirty="0" err="1">
                <a:solidFill>
                  <a:srgbClr val="660066"/>
                </a:solidFill>
              </a:rPr>
              <a:t>tr:odd</a:t>
            </a:r>
            <a:r>
              <a:rPr lang="en-US" sz="1600" dirty="0">
                <a:solidFill>
                  <a:srgbClr val="660066"/>
                </a:solidFill>
              </a:rPr>
              <a:t>")</a:t>
            </a:r>
            <a:r>
              <a:rPr lang="en-US" sz="1600" dirty="0"/>
              <a:t> 	</a:t>
            </a:r>
            <a:r>
              <a:rPr lang="en-US" sz="1600" dirty="0">
                <a:sym typeface="Wingdings" pitchFamily="2" charset="2"/>
              </a:rPr>
              <a:t> </a:t>
            </a:r>
            <a:r>
              <a:rPr lang="en-US" sz="1600" dirty="0"/>
              <a:t>Selects all elements matched by &lt;</a:t>
            </a:r>
            <a:r>
              <a:rPr lang="en-US" sz="1600" dirty="0" err="1"/>
              <a:t>tr</a:t>
            </a:r>
            <a:r>
              <a:rPr lang="en-US" sz="1600" dirty="0"/>
              <a:t>&gt; that have an odd index value</a:t>
            </a:r>
          </a:p>
          <a:p>
            <a:pPr>
              <a:lnSpc>
                <a:spcPct val="80000"/>
              </a:lnSpc>
            </a:pPr>
            <a:r>
              <a:rPr lang="en-US" sz="1600" dirty="0">
                <a:solidFill>
                  <a:srgbClr val="808080"/>
                </a:solidFill>
                <a:sym typeface="Wingdings" pitchFamily="2" charset="2"/>
              </a:rPr>
              <a:t>$</a:t>
            </a:r>
            <a:r>
              <a:rPr lang="en-US" sz="1600" dirty="0">
                <a:solidFill>
                  <a:srgbClr val="660066"/>
                </a:solidFill>
              </a:rPr>
              <a:t>("</a:t>
            </a:r>
            <a:r>
              <a:rPr lang="en-US" sz="1600" dirty="0" err="1">
                <a:solidFill>
                  <a:srgbClr val="660066"/>
                </a:solidFill>
              </a:rPr>
              <a:t>li:first</a:t>
            </a:r>
            <a:r>
              <a:rPr lang="en-US" sz="1600" dirty="0">
                <a:solidFill>
                  <a:srgbClr val="660066"/>
                </a:solidFill>
              </a:rPr>
              <a:t>")</a:t>
            </a:r>
            <a:r>
              <a:rPr lang="en-US" sz="1600" dirty="0"/>
              <a:t> 	</a:t>
            </a:r>
            <a:r>
              <a:rPr lang="en-US" sz="1600" dirty="0">
                <a:sym typeface="Wingdings" pitchFamily="2" charset="2"/>
              </a:rPr>
              <a:t> </a:t>
            </a:r>
            <a:r>
              <a:rPr lang="en-US" sz="1600" dirty="0"/>
              <a:t>Selects the first &lt;li&gt; element</a:t>
            </a:r>
          </a:p>
          <a:p>
            <a:pPr>
              <a:lnSpc>
                <a:spcPct val="80000"/>
              </a:lnSpc>
            </a:pPr>
            <a:r>
              <a:rPr lang="en-US" sz="1600" dirty="0">
                <a:solidFill>
                  <a:srgbClr val="808080"/>
                </a:solidFill>
                <a:sym typeface="Wingdings" pitchFamily="2" charset="2"/>
              </a:rPr>
              <a:t>$</a:t>
            </a:r>
            <a:r>
              <a:rPr lang="en-US" sz="1600" dirty="0">
                <a:solidFill>
                  <a:srgbClr val="660066"/>
                </a:solidFill>
              </a:rPr>
              <a:t>("</a:t>
            </a:r>
            <a:r>
              <a:rPr lang="en-US" sz="1600" dirty="0" err="1">
                <a:solidFill>
                  <a:srgbClr val="660066"/>
                </a:solidFill>
              </a:rPr>
              <a:t>li:last</a:t>
            </a:r>
            <a:r>
              <a:rPr lang="en-US" sz="1600" dirty="0">
                <a:solidFill>
                  <a:srgbClr val="660066"/>
                </a:solidFill>
              </a:rPr>
              <a:t>")</a:t>
            </a:r>
            <a:r>
              <a:rPr lang="en-US" sz="1600" dirty="0"/>
              <a:t> 	</a:t>
            </a:r>
            <a:r>
              <a:rPr lang="en-US" sz="1600" dirty="0">
                <a:sym typeface="Wingdings" pitchFamily="2" charset="2"/>
              </a:rPr>
              <a:t> </a:t>
            </a:r>
            <a:r>
              <a:rPr lang="en-US" sz="1600" dirty="0"/>
              <a:t>Selects the last &lt;li&gt; element</a:t>
            </a:r>
          </a:p>
          <a:p>
            <a:pPr>
              <a:lnSpc>
                <a:spcPct val="80000"/>
              </a:lnSpc>
            </a:pPr>
            <a:r>
              <a:rPr lang="en-US" sz="1600" dirty="0">
                <a:solidFill>
                  <a:srgbClr val="808080"/>
                </a:solidFill>
                <a:sym typeface="Wingdings" pitchFamily="2" charset="2"/>
              </a:rPr>
              <a:t>$</a:t>
            </a:r>
            <a:r>
              <a:rPr lang="en-US" sz="1600" dirty="0">
                <a:solidFill>
                  <a:srgbClr val="660066"/>
                </a:solidFill>
              </a:rPr>
              <a:t>("</a:t>
            </a:r>
            <a:r>
              <a:rPr lang="en-US" sz="1600" dirty="0" err="1">
                <a:solidFill>
                  <a:srgbClr val="660066"/>
                </a:solidFill>
              </a:rPr>
              <a:t>li:eq</a:t>
            </a:r>
            <a:r>
              <a:rPr lang="en-US" sz="1600" dirty="0">
                <a:solidFill>
                  <a:srgbClr val="660066"/>
                </a:solidFill>
              </a:rPr>
              <a:t>(2)")</a:t>
            </a:r>
            <a:r>
              <a:rPr lang="en-US" sz="1600" dirty="0"/>
              <a:t> 	</a:t>
            </a:r>
            <a:r>
              <a:rPr lang="en-US" sz="1600" dirty="0">
                <a:sym typeface="Wingdings" pitchFamily="2" charset="2"/>
              </a:rPr>
              <a:t> </a:t>
            </a:r>
            <a:r>
              <a:rPr lang="en-US" sz="1600" dirty="0"/>
              <a:t>Selects the third &lt;li&gt; element. Index starts at 0</a:t>
            </a:r>
          </a:p>
          <a:p>
            <a:pPr>
              <a:lnSpc>
                <a:spcPct val="80000"/>
              </a:lnSpc>
            </a:pPr>
            <a:r>
              <a:rPr lang="en-US" sz="1600" dirty="0">
                <a:solidFill>
                  <a:srgbClr val="808080"/>
                </a:solidFill>
                <a:sym typeface="Wingdings" pitchFamily="2" charset="2"/>
              </a:rPr>
              <a:t>$</a:t>
            </a:r>
            <a:r>
              <a:rPr lang="en-US" sz="1600" dirty="0">
                <a:solidFill>
                  <a:srgbClr val="660066"/>
                </a:solidFill>
              </a:rPr>
              <a:t>("</a:t>
            </a:r>
            <a:r>
              <a:rPr lang="en-US" sz="1600" dirty="0" err="1">
                <a:solidFill>
                  <a:srgbClr val="660066"/>
                </a:solidFill>
              </a:rPr>
              <a:t>li:lt</a:t>
            </a:r>
            <a:r>
              <a:rPr lang="en-US" sz="1600" dirty="0">
                <a:solidFill>
                  <a:srgbClr val="660066"/>
                </a:solidFill>
              </a:rPr>
              <a:t>(2)")</a:t>
            </a:r>
            <a:r>
              <a:rPr lang="en-US" sz="1600" dirty="0"/>
              <a:t>	</a:t>
            </a:r>
            <a:r>
              <a:rPr lang="en-US" sz="1600" dirty="0">
                <a:sym typeface="Wingdings" pitchFamily="2" charset="2"/>
              </a:rPr>
              <a:t> </a:t>
            </a:r>
            <a:r>
              <a:rPr lang="en-US" sz="1600" dirty="0"/>
              <a:t>Selects all elements matched by &lt;li&gt; element before the third one; in 		    other words, the first two &lt;li&gt; elements</a:t>
            </a:r>
          </a:p>
          <a:p>
            <a:pPr>
              <a:lnSpc>
                <a:spcPct val="80000"/>
              </a:lnSpc>
            </a:pPr>
            <a:r>
              <a:rPr lang="en-US" sz="1600" dirty="0">
                <a:solidFill>
                  <a:srgbClr val="808080"/>
                </a:solidFill>
                <a:sym typeface="Wingdings" pitchFamily="2" charset="2"/>
              </a:rPr>
              <a:t>$</a:t>
            </a:r>
            <a:r>
              <a:rPr lang="en-US" sz="1600" dirty="0">
                <a:solidFill>
                  <a:srgbClr val="660066"/>
                </a:solidFill>
              </a:rPr>
              <a:t>("</a:t>
            </a:r>
            <a:r>
              <a:rPr lang="en-US" sz="1600" dirty="0" err="1">
                <a:solidFill>
                  <a:srgbClr val="660066"/>
                </a:solidFill>
              </a:rPr>
              <a:t>li:gt</a:t>
            </a:r>
            <a:r>
              <a:rPr lang="en-US" sz="1600" dirty="0">
                <a:solidFill>
                  <a:srgbClr val="660066"/>
                </a:solidFill>
              </a:rPr>
              <a:t>(1)")</a:t>
            </a:r>
            <a:r>
              <a:rPr lang="en-US" sz="1600" dirty="0"/>
              <a:t> 	</a:t>
            </a:r>
            <a:r>
              <a:rPr lang="en-US" sz="1600" dirty="0">
                <a:sym typeface="Wingdings" pitchFamily="2" charset="2"/>
              </a:rPr>
              <a:t> </a:t>
            </a:r>
            <a:r>
              <a:rPr lang="en-US" sz="1600" dirty="0"/>
              <a:t>Selects all elements matched by &lt;li&gt; after the second one</a:t>
            </a:r>
          </a:p>
          <a:p>
            <a:pPr>
              <a:lnSpc>
                <a:spcPct val="80000"/>
              </a:lnSpc>
            </a:pPr>
            <a:r>
              <a:rPr lang="en-US" sz="1600" dirty="0">
                <a:solidFill>
                  <a:srgbClr val="808080"/>
                </a:solidFill>
                <a:sym typeface="Wingdings" pitchFamily="2" charset="2"/>
              </a:rPr>
              <a:t>$</a:t>
            </a:r>
            <a:r>
              <a:rPr lang="en-US" sz="1600" dirty="0">
                <a:solidFill>
                  <a:srgbClr val="660066"/>
                </a:solidFill>
              </a:rPr>
              <a:t>("</a:t>
            </a:r>
            <a:r>
              <a:rPr lang="en-US" sz="1600" dirty="0" err="1">
                <a:solidFill>
                  <a:srgbClr val="660066"/>
                </a:solidFill>
              </a:rPr>
              <a:t>li:first-child</a:t>
            </a:r>
            <a:r>
              <a:rPr lang="en-US" sz="1600" dirty="0">
                <a:solidFill>
                  <a:srgbClr val="660066"/>
                </a:solidFill>
              </a:rPr>
              <a:t>")</a:t>
            </a:r>
            <a:r>
              <a:rPr lang="en-US" sz="1600" dirty="0"/>
              <a:t> 	</a:t>
            </a:r>
            <a:r>
              <a:rPr lang="en-US" sz="1600" dirty="0">
                <a:sym typeface="Wingdings" pitchFamily="2" charset="2"/>
              </a:rPr>
              <a:t> </a:t>
            </a:r>
            <a:r>
              <a:rPr lang="en-US" sz="1600" dirty="0"/>
              <a:t>Selects all elements matched by &lt;li&gt; that are the first child of their 		     parent</a:t>
            </a:r>
          </a:p>
          <a:p>
            <a:pPr>
              <a:lnSpc>
                <a:spcPct val="80000"/>
              </a:lnSpc>
            </a:pPr>
            <a:r>
              <a:rPr lang="en-US" sz="1600" dirty="0">
                <a:solidFill>
                  <a:srgbClr val="808080"/>
                </a:solidFill>
                <a:sym typeface="Wingdings" pitchFamily="2" charset="2"/>
              </a:rPr>
              <a:t>$</a:t>
            </a:r>
            <a:r>
              <a:rPr lang="en-US" sz="1600" dirty="0">
                <a:solidFill>
                  <a:srgbClr val="660066"/>
                </a:solidFill>
              </a:rPr>
              <a:t>("</a:t>
            </a:r>
            <a:r>
              <a:rPr lang="en-US" sz="1600" dirty="0" err="1">
                <a:solidFill>
                  <a:srgbClr val="660066"/>
                </a:solidFill>
              </a:rPr>
              <a:t>li:last-child</a:t>
            </a:r>
            <a:r>
              <a:rPr lang="en-US" sz="1600" dirty="0">
                <a:solidFill>
                  <a:srgbClr val="660066"/>
                </a:solidFill>
              </a:rPr>
              <a:t>")</a:t>
            </a:r>
            <a:r>
              <a:rPr lang="en-US" sz="1600" dirty="0"/>
              <a:t> 	</a:t>
            </a:r>
            <a:r>
              <a:rPr lang="en-US" sz="1600" dirty="0">
                <a:sym typeface="Wingdings" pitchFamily="2" charset="2"/>
              </a:rPr>
              <a:t> </a:t>
            </a:r>
            <a:r>
              <a:rPr lang="en-US" sz="1600" dirty="0"/>
              <a:t>Selects all elements matched by &lt;li&gt; that are the last child of their 		     parent</a:t>
            </a:r>
          </a:p>
          <a:p>
            <a:pPr>
              <a:lnSpc>
                <a:spcPct val="80000"/>
              </a:lnSpc>
            </a:pPr>
            <a:r>
              <a:rPr lang="en-US" sz="1600" dirty="0">
                <a:solidFill>
                  <a:srgbClr val="808080"/>
                </a:solidFill>
                <a:sym typeface="Wingdings" pitchFamily="2" charset="2"/>
              </a:rPr>
              <a:t>$</a:t>
            </a:r>
            <a:r>
              <a:rPr lang="en-US" sz="1600" dirty="0">
                <a:solidFill>
                  <a:srgbClr val="660066"/>
                </a:solidFill>
              </a:rPr>
              <a:t>(":parent")</a:t>
            </a:r>
            <a:r>
              <a:rPr lang="en-US" sz="1600" dirty="0"/>
              <a:t> 	</a:t>
            </a:r>
            <a:r>
              <a:rPr lang="en-US" sz="1600" dirty="0">
                <a:sym typeface="Wingdings" pitchFamily="2" charset="2"/>
              </a:rPr>
              <a:t> </a:t>
            </a:r>
            <a:r>
              <a:rPr lang="en-US" sz="1600" dirty="0"/>
              <a:t>Selects all elements that are the parent of another element, including 		      text</a:t>
            </a:r>
          </a:p>
          <a:p>
            <a:pPr>
              <a:lnSpc>
                <a:spcPct val="80000"/>
              </a:lnSpc>
            </a:pPr>
            <a:r>
              <a:rPr lang="en-US" sz="1600" dirty="0">
                <a:solidFill>
                  <a:srgbClr val="808080"/>
                </a:solidFill>
                <a:sym typeface="Wingdings" pitchFamily="2" charset="2"/>
              </a:rPr>
              <a:t>$</a:t>
            </a:r>
            <a:r>
              <a:rPr lang="en-US" sz="1600" dirty="0">
                <a:solidFill>
                  <a:srgbClr val="660066"/>
                </a:solidFill>
              </a:rPr>
              <a:t>("</a:t>
            </a:r>
            <a:r>
              <a:rPr lang="en-US" sz="1600" dirty="0" err="1">
                <a:solidFill>
                  <a:srgbClr val="660066"/>
                </a:solidFill>
              </a:rPr>
              <a:t>li:contains</a:t>
            </a:r>
            <a:r>
              <a:rPr lang="en-US" sz="1600" dirty="0">
                <a:solidFill>
                  <a:srgbClr val="660066"/>
                </a:solidFill>
              </a:rPr>
              <a:t>(second)")</a:t>
            </a:r>
            <a:r>
              <a:rPr lang="en-US" sz="1600" dirty="0"/>
              <a:t> </a:t>
            </a:r>
            <a:r>
              <a:rPr lang="en-US" sz="1600" dirty="0">
                <a:sym typeface="Wingdings" pitchFamily="2" charset="2"/>
              </a:rPr>
              <a:t> </a:t>
            </a:r>
            <a:r>
              <a:rPr lang="en-US" sz="1600" dirty="0"/>
              <a:t>Selects all elements matched by &lt;li&gt; that contain the text second</a:t>
            </a:r>
          </a:p>
          <a:p>
            <a:pPr>
              <a:lnSpc>
                <a:spcPct val="80000"/>
              </a:lnSpc>
            </a:pPr>
            <a:r>
              <a:rPr lang="en-US" sz="1600" dirty="0">
                <a:solidFill>
                  <a:srgbClr val="808080"/>
                </a:solidFill>
                <a:sym typeface="Wingdings" pitchFamily="2" charset="2"/>
              </a:rPr>
              <a:t>$</a:t>
            </a:r>
            <a:r>
              <a:rPr lang="en-US" sz="1600" dirty="0">
                <a:solidFill>
                  <a:srgbClr val="660066"/>
                </a:solidFill>
              </a:rPr>
              <a:t>("</a:t>
            </a:r>
            <a:r>
              <a:rPr lang="en-US" sz="1600" dirty="0" err="1">
                <a:solidFill>
                  <a:srgbClr val="660066"/>
                </a:solidFill>
              </a:rPr>
              <a:t>li:visible</a:t>
            </a:r>
            <a:r>
              <a:rPr lang="en-US" sz="1600" dirty="0">
                <a:solidFill>
                  <a:srgbClr val="660066"/>
                </a:solidFill>
              </a:rPr>
              <a:t>")</a:t>
            </a:r>
            <a:r>
              <a:rPr lang="en-US" sz="1600" dirty="0"/>
              <a:t>	</a:t>
            </a:r>
            <a:r>
              <a:rPr lang="en-US" sz="1600" dirty="0">
                <a:sym typeface="Wingdings" pitchFamily="2" charset="2"/>
              </a:rPr>
              <a:t> </a:t>
            </a:r>
            <a:r>
              <a:rPr lang="en-US" sz="1600" dirty="0"/>
              <a:t>Selects all elements matched by &lt;li&gt; that are visible</a:t>
            </a:r>
          </a:p>
          <a:p>
            <a:pPr>
              <a:lnSpc>
                <a:spcPct val="80000"/>
              </a:lnSpc>
            </a:pPr>
            <a:r>
              <a:rPr lang="en-US" sz="1600" dirty="0">
                <a:solidFill>
                  <a:srgbClr val="808080"/>
                </a:solidFill>
                <a:sym typeface="Wingdings" pitchFamily="2" charset="2"/>
              </a:rPr>
              <a:t>$</a:t>
            </a:r>
            <a:r>
              <a:rPr lang="en-US" sz="1600" dirty="0">
                <a:solidFill>
                  <a:srgbClr val="660066"/>
                </a:solidFill>
              </a:rPr>
              <a:t>("</a:t>
            </a:r>
            <a:r>
              <a:rPr lang="en-US" sz="1600" dirty="0" err="1">
                <a:solidFill>
                  <a:srgbClr val="660066"/>
                </a:solidFill>
              </a:rPr>
              <a:t>li:hidden</a:t>
            </a:r>
            <a:r>
              <a:rPr lang="en-US" sz="1600" dirty="0">
                <a:solidFill>
                  <a:srgbClr val="660066"/>
                </a:solidFill>
              </a:rPr>
              <a:t>")</a:t>
            </a:r>
            <a:r>
              <a:rPr lang="en-US" sz="1600" dirty="0"/>
              <a:t> 	</a:t>
            </a:r>
            <a:r>
              <a:rPr lang="en-US" sz="1600" dirty="0">
                <a:sym typeface="Wingdings" pitchFamily="2" charset="2"/>
              </a:rPr>
              <a:t> </a:t>
            </a:r>
            <a:r>
              <a:rPr lang="en-US" sz="1600" dirty="0"/>
              <a:t>Selects all elements matched by &lt;li&gt; that are hidden</a:t>
            </a:r>
          </a:p>
          <a:p>
            <a:pPr>
              <a:lnSpc>
                <a:spcPct val="80000"/>
              </a:lnSpc>
              <a:buFontTx/>
              <a:buNone/>
            </a:pPr>
            <a:endParaRPr lang="en-US" sz="1600" i="1" dirty="0"/>
          </a:p>
          <a:p>
            <a:pPr>
              <a:lnSpc>
                <a:spcPct val="80000"/>
              </a:lnSpc>
              <a:buFontTx/>
              <a:buNone/>
            </a:pPr>
            <a:r>
              <a:rPr lang="en-US" sz="1600" i="1" dirty="0"/>
              <a:t>* The above examples are not limited to &lt;li&gt; &amp; also apply to other elements like &lt;p&gt;, &lt;</a:t>
            </a:r>
            <a:r>
              <a:rPr lang="en-US" sz="1600" i="1" dirty="0" err="1"/>
              <a:t>img</a:t>
            </a:r>
            <a:r>
              <a:rPr lang="en-US" sz="1600" i="1" dirty="0"/>
              <a:t>&gt;, </a:t>
            </a:r>
            <a:r>
              <a:rPr lang="en-US" sz="1600" i="1" dirty="0" err="1"/>
              <a:t>etc</a:t>
            </a:r>
            <a:endParaRPr lang="en-US" sz="1600" i="1" dirty="0"/>
          </a:p>
        </p:txBody>
      </p:sp>
    </p:spTree>
    <p:extLst>
      <p:ext uri="{BB962C8B-B14F-4D97-AF65-F5344CB8AC3E}">
        <p14:creationId xmlns:p14="http://schemas.microsoft.com/office/powerpoint/2010/main" val="28497615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JavaScript Logging and Debugging</a:t>
            </a:r>
          </a:p>
        </p:txBody>
      </p:sp>
      <p:sp>
        <p:nvSpPr>
          <p:cNvPr id="3" name="Content Placeholder 2"/>
          <p:cNvSpPr>
            <a:spLocks noGrp="1"/>
          </p:cNvSpPr>
          <p:nvPr>
            <p:ph sz="quarter" idx="1"/>
          </p:nvPr>
        </p:nvSpPr>
        <p:spPr/>
        <p:txBody>
          <a:bodyPr>
            <a:normAutofit fontScale="92500" lnSpcReduction="10000"/>
          </a:bodyPr>
          <a:lstStyle/>
          <a:p>
            <a:r>
              <a:rPr lang="en-IN" dirty="0"/>
              <a:t>The first great tool for </a:t>
            </a:r>
            <a:r>
              <a:rPr lang="en-IN" dirty="0" err="1"/>
              <a:t>analyzing</a:t>
            </a:r>
            <a:r>
              <a:rPr lang="en-IN" dirty="0"/>
              <a:t> web pages and </a:t>
            </a:r>
            <a:r>
              <a:rPr lang="en-IN" dirty="0" smtClean="0"/>
              <a:t>the code </a:t>
            </a:r>
            <a:r>
              <a:rPr lang="en-IN" dirty="0"/>
              <a:t>running in them was the Firefox add-on, Firebug</a:t>
            </a:r>
            <a:r>
              <a:rPr lang="en-IN" dirty="0" smtClean="0"/>
              <a:t>.</a:t>
            </a:r>
          </a:p>
          <a:p>
            <a:r>
              <a:rPr lang="en-IN" dirty="0" smtClean="0"/>
              <a:t>Safari’s Web </a:t>
            </a:r>
            <a:r>
              <a:rPr lang="en-IN" dirty="0"/>
              <a:t>Inspector, Google’s Chrome Developer Tools, Internet Explorer’s Developer Tools, and </a:t>
            </a:r>
            <a:r>
              <a:rPr lang="en-IN" dirty="0" smtClean="0"/>
              <a:t>Opera’s Dragonfly.</a:t>
            </a:r>
          </a:p>
          <a:p>
            <a:r>
              <a:rPr lang="en-IN" dirty="0"/>
              <a:t>Many of the debugging tools offer a way to set breakpoints to halt code execution and </a:t>
            </a:r>
            <a:r>
              <a:rPr lang="en-IN" dirty="0" err="1"/>
              <a:t>analyze</a:t>
            </a:r>
            <a:r>
              <a:rPr lang="en-IN" dirty="0"/>
              <a:t> </a:t>
            </a:r>
            <a:r>
              <a:rPr lang="en-IN" dirty="0" smtClean="0"/>
              <a:t>the state </a:t>
            </a:r>
            <a:r>
              <a:rPr lang="en-IN" dirty="0"/>
              <a:t>of the program and the current state of the variables. </a:t>
            </a:r>
            <a:endParaRPr lang="en-IN" dirty="0" smtClean="0"/>
          </a:p>
          <a:p>
            <a:r>
              <a:rPr lang="en-IN" dirty="0" smtClean="0"/>
              <a:t>The </a:t>
            </a:r>
            <a:r>
              <a:rPr lang="en-IN" dirty="0"/>
              <a:t>console.log API has become the de </a:t>
            </a:r>
            <a:r>
              <a:rPr lang="en-IN" dirty="0" smtClean="0"/>
              <a:t>facto logging </a:t>
            </a:r>
            <a:r>
              <a:rPr lang="en-IN" dirty="0"/>
              <a:t>standard for JavaScript developers.</a:t>
            </a:r>
          </a:p>
        </p:txBody>
      </p:sp>
    </p:spTree>
    <p:extLst>
      <p:ext uri="{BB962C8B-B14F-4D97-AF65-F5344CB8AC3E}">
        <p14:creationId xmlns:p14="http://schemas.microsoft.com/office/powerpoint/2010/main" val="3365306619"/>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6" name="Rectangle 2"/>
          <p:cNvSpPr>
            <a:spLocks noGrp="1" noChangeArrowheads="1"/>
          </p:cNvSpPr>
          <p:nvPr>
            <p:ph type="title"/>
          </p:nvPr>
        </p:nvSpPr>
        <p:spPr/>
        <p:txBody>
          <a:bodyPr/>
          <a:lstStyle/>
          <a:p>
            <a:r>
              <a:rPr lang="en-US"/>
              <a:t>jQuery Selector Usage</a:t>
            </a:r>
          </a:p>
        </p:txBody>
      </p:sp>
      <p:sp>
        <p:nvSpPr>
          <p:cNvPr id="210947" name="Rectangle 3"/>
          <p:cNvSpPr>
            <a:spLocks noGrp="1" noChangeArrowheads="1"/>
          </p:cNvSpPr>
          <p:nvPr>
            <p:ph type="body" idx="1"/>
          </p:nvPr>
        </p:nvSpPr>
        <p:spPr/>
        <p:txBody>
          <a:bodyPr>
            <a:normAutofit fontScale="92500" lnSpcReduction="10000"/>
          </a:bodyPr>
          <a:lstStyle/>
          <a:p>
            <a:pPr>
              <a:lnSpc>
                <a:spcPct val="80000"/>
              </a:lnSpc>
              <a:buFontTx/>
              <a:buNone/>
            </a:pPr>
            <a:r>
              <a:rPr lang="en-US" sz="1600" dirty="0">
                <a:solidFill>
                  <a:schemeClr val="tx1"/>
                </a:solidFill>
              </a:rPr>
              <a:t>&lt;html&gt;</a:t>
            </a:r>
          </a:p>
          <a:p>
            <a:pPr>
              <a:lnSpc>
                <a:spcPct val="80000"/>
              </a:lnSpc>
              <a:buFontTx/>
              <a:buNone/>
            </a:pPr>
            <a:r>
              <a:rPr lang="en-US" sz="1600" dirty="0">
                <a:solidFill>
                  <a:schemeClr val="tx1"/>
                </a:solidFill>
              </a:rPr>
              <a:t>&lt;head&gt;</a:t>
            </a:r>
          </a:p>
          <a:p>
            <a:pPr>
              <a:lnSpc>
                <a:spcPct val="80000"/>
              </a:lnSpc>
              <a:buFontTx/>
              <a:buNone/>
            </a:pPr>
            <a:r>
              <a:rPr lang="en-US" sz="1600" dirty="0">
                <a:solidFill>
                  <a:schemeClr val="tx1"/>
                </a:solidFill>
              </a:rPr>
              <a:t>&lt;title&gt;</a:t>
            </a:r>
            <a:r>
              <a:rPr lang="en-US" sz="1600" dirty="0" err="1">
                <a:solidFill>
                  <a:schemeClr val="tx1"/>
                </a:solidFill>
              </a:rPr>
              <a:t>jQuery</a:t>
            </a:r>
            <a:r>
              <a:rPr lang="en-US" sz="1600" dirty="0">
                <a:solidFill>
                  <a:schemeClr val="tx1"/>
                </a:solidFill>
              </a:rPr>
              <a:t> - Selectors&lt;/title&gt;</a:t>
            </a:r>
          </a:p>
          <a:p>
            <a:pPr>
              <a:lnSpc>
                <a:spcPct val="80000"/>
              </a:lnSpc>
              <a:buFontTx/>
              <a:buNone/>
            </a:pPr>
            <a:r>
              <a:rPr lang="en-US" sz="1600" dirty="0">
                <a:solidFill>
                  <a:schemeClr val="tx1"/>
                </a:solidFill>
              </a:rPr>
              <a:t>&lt;script type="text/</a:t>
            </a:r>
            <a:r>
              <a:rPr lang="en-US" sz="1600" dirty="0" err="1">
                <a:solidFill>
                  <a:schemeClr val="tx1"/>
                </a:solidFill>
              </a:rPr>
              <a:t>javascript</a:t>
            </a:r>
            <a:r>
              <a:rPr lang="en-US" sz="1600" dirty="0">
                <a:solidFill>
                  <a:schemeClr val="tx1"/>
                </a:solidFill>
              </a:rPr>
              <a:t>" </a:t>
            </a:r>
            <a:r>
              <a:rPr lang="en-US" sz="1600" dirty="0" err="1">
                <a:solidFill>
                  <a:schemeClr val="tx1"/>
                </a:solidFill>
              </a:rPr>
              <a:t>src</a:t>
            </a:r>
            <a:r>
              <a:rPr lang="en-US" sz="1600" dirty="0">
                <a:solidFill>
                  <a:schemeClr val="tx1"/>
                </a:solidFill>
              </a:rPr>
              <a:t>="</a:t>
            </a:r>
            <a:r>
              <a:rPr lang="en-US" sz="1600" dirty="0" err="1">
                <a:solidFill>
                  <a:schemeClr val="tx1"/>
                </a:solidFill>
              </a:rPr>
              <a:t>jsLib</a:t>
            </a:r>
            <a:r>
              <a:rPr lang="en-US" sz="1600" dirty="0">
                <a:solidFill>
                  <a:schemeClr val="tx1"/>
                </a:solidFill>
              </a:rPr>
              <a:t>/jquery-1.4.2.min.js"&gt;&lt;/script&gt;</a:t>
            </a:r>
          </a:p>
          <a:p>
            <a:pPr>
              <a:lnSpc>
                <a:spcPct val="80000"/>
              </a:lnSpc>
              <a:buFontTx/>
              <a:buNone/>
            </a:pPr>
            <a:r>
              <a:rPr lang="en-US" sz="1600" dirty="0">
                <a:solidFill>
                  <a:schemeClr val="tx1"/>
                </a:solidFill>
              </a:rPr>
              <a:t>&lt;/script&gt;</a:t>
            </a:r>
          </a:p>
          <a:p>
            <a:pPr>
              <a:lnSpc>
                <a:spcPct val="80000"/>
              </a:lnSpc>
              <a:buFontTx/>
              <a:buNone/>
            </a:pPr>
            <a:r>
              <a:rPr lang="en-US" sz="1600" dirty="0">
                <a:solidFill>
                  <a:schemeClr val="tx1"/>
                </a:solidFill>
              </a:rPr>
              <a:t>&lt;/head&gt;</a:t>
            </a:r>
          </a:p>
          <a:p>
            <a:pPr>
              <a:lnSpc>
                <a:spcPct val="80000"/>
              </a:lnSpc>
              <a:buFontTx/>
              <a:buNone/>
            </a:pPr>
            <a:endParaRPr lang="en-US" sz="1600" dirty="0">
              <a:solidFill>
                <a:schemeClr val="tx1"/>
              </a:solidFill>
            </a:endParaRPr>
          </a:p>
          <a:p>
            <a:pPr>
              <a:lnSpc>
                <a:spcPct val="80000"/>
              </a:lnSpc>
              <a:buFontTx/>
              <a:buNone/>
            </a:pPr>
            <a:r>
              <a:rPr lang="en-US" sz="1600" dirty="0">
                <a:solidFill>
                  <a:schemeClr val="tx1"/>
                </a:solidFill>
              </a:rPr>
              <a:t>&lt;body&gt;</a:t>
            </a:r>
          </a:p>
          <a:p>
            <a:pPr>
              <a:lnSpc>
                <a:spcPct val="80000"/>
              </a:lnSpc>
              <a:buFontTx/>
              <a:buNone/>
            </a:pPr>
            <a:r>
              <a:rPr lang="en-US" sz="1600" dirty="0">
                <a:solidFill>
                  <a:schemeClr val="tx1"/>
                </a:solidFill>
              </a:rPr>
              <a:t>&lt;p id="intro</a:t>
            </a:r>
            <a:r>
              <a:rPr lang="en-US" sz="1600" dirty="0" smtClean="0">
                <a:solidFill>
                  <a:schemeClr val="tx1"/>
                </a:solidFill>
              </a:rPr>
              <a:t>"&gt;This is  just a test of </a:t>
            </a:r>
            <a:r>
              <a:rPr lang="en-US" sz="1600" dirty="0" err="1" smtClean="0">
                <a:solidFill>
                  <a:schemeClr val="tx1"/>
                </a:solidFill>
              </a:rPr>
              <a:t>JQuery</a:t>
            </a:r>
            <a:r>
              <a:rPr lang="fr-FR" sz="1600" dirty="0" smtClean="0">
                <a:solidFill>
                  <a:schemeClr val="tx1"/>
                </a:solidFill>
              </a:rPr>
              <a:t>.&lt;/</a:t>
            </a:r>
            <a:r>
              <a:rPr lang="fr-FR" sz="1600" dirty="0">
                <a:solidFill>
                  <a:schemeClr val="tx1"/>
                </a:solidFill>
              </a:rPr>
              <a:t>p&gt;</a:t>
            </a:r>
          </a:p>
          <a:p>
            <a:pPr>
              <a:lnSpc>
                <a:spcPct val="80000"/>
              </a:lnSpc>
              <a:buFontTx/>
              <a:buNone/>
            </a:pPr>
            <a:r>
              <a:rPr lang="it-IT" sz="1600" dirty="0">
                <a:solidFill>
                  <a:schemeClr val="tx1"/>
                </a:solidFill>
              </a:rPr>
              <a:t>&lt;ol&gt;</a:t>
            </a:r>
          </a:p>
          <a:p>
            <a:pPr>
              <a:lnSpc>
                <a:spcPct val="80000"/>
              </a:lnSpc>
              <a:buFontTx/>
              <a:buNone/>
            </a:pPr>
            <a:r>
              <a:rPr lang="it-IT" sz="1600" dirty="0">
                <a:solidFill>
                  <a:schemeClr val="tx1"/>
                </a:solidFill>
              </a:rPr>
              <a:t>       &lt;</a:t>
            </a:r>
            <a:r>
              <a:rPr lang="it-IT" sz="1600" dirty="0" smtClean="0">
                <a:solidFill>
                  <a:schemeClr val="tx1"/>
                </a:solidFill>
              </a:rPr>
              <a:t>li&gt;Bangalore&lt;/</a:t>
            </a:r>
            <a:r>
              <a:rPr lang="it-IT" sz="1600" dirty="0">
                <a:solidFill>
                  <a:schemeClr val="tx1"/>
                </a:solidFill>
              </a:rPr>
              <a:t>li&gt;</a:t>
            </a:r>
          </a:p>
          <a:p>
            <a:pPr>
              <a:lnSpc>
                <a:spcPct val="80000"/>
              </a:lnSpc>
              <a:buFontTx/>
              <a:buNone/>
            </a:pPr>
            <a:r>
              <a:rPr lang="it-IT" sz="1600" dirty="0">
                <a:solidFill>
                  <a:schemeClr val="tx1"/>
                </a:solidFill>
              </a:rPr>
              <a:t>       &lt;</a:t>
            </a:r>
            <a:r>
              <a:rPr lang="it-IT" sz="1600" dirty="0" smtClean="0">
                <a:solidFill>
                  <a:schemeClr val="tx1"/>
                </a:solidFill>
              </a:rPr>
              <a:t>li&gt;Hyderabad&lt;/</a:t>
            </a:r>
            <a:r>
              <a:rPr lang="it-IT" sz="1600" dirty="0">
                <a:solidFill>
                  <a:schemeClr val="tx1"/>
                </a:solidFill>
              </a:rPr>
              <a:t>li&gt;</a:t>
            </a:r>
          </a:p>
          <a:p>
            <a:pPr>
              <a:lnSpc>
                <a:spcPct val="80000"/>
              </a:lnSpc>
              <a:buFontTx/>
              <a:buNone/>
            </a:pPr>
            <a:r>
              <a:rPr lang="it-IT" sz="1600" dirty="0">
                <a:solidFill>
                  <a:schemeClr val="tx1"/>
                </a:solidFill>
              </a:rPr>
              <a:t>       &lt;</a:t>
            </a:r>
            <a:r>
              <a:rPr lang="it-IT" sz="1600" dirty="0" smtClean="0">
                <a:solidFill>
                  <a:schemeClr val="tx1"/>
                </a:solidFill>
              </a:rPr>
              <a:t>li&gt;Kolkata&lt;/</a:t>
            </a:r>
            <a:r>
              <a:rPr lang="it-IT" sz="1600" dirty="0">
                <a:solidFill>
                  <a:schemeClr val="tx1"/>
                </a:solidFill>
              </a:rPr>
              <a:t>li&gt;</a:t>
            </a:r>
          </a:p>
          <a:p>
            <a:pPr>
              <a:lnSpc>
                <a:spcPct val="80000"/>
              </a:lnSpc>
              <a:buFontTx/>
              <a:buNone/>
            </a:pPr>
            <a:r>
              <a:rPr lang="it-IT" sz="1600" dirty="0">
                <a:solidFill>
                  <a:schemeClr val="tx1"/>
                </a:solidFill>
              </a:rPr>
              <a:t>       &lt;</a:t>
            </a:r>
            <a:r>
              <a:rPr lang="it-IT" sz="1600" dirty="0" smtClean="0">
                <a:solidFill>
                  <a:schemeClr val="tx1"/>
                </a:solidFill>
              </a:rPr>
              <a:t>li&gt;Chennai&lt;/</a:t>
            </a:r>
            <a:r>
              <a:rPr lang="it-IT" sz="1600" dirty="0">
                <a:solidFill>
                  <a:schemeClr val="tx1"/>
                </a:solidFill>
              </a:rPr>
              <a:t>li&gt;</a:t>
            </a:r>
          </a:p>
          <a:p>
            <a:pPr>
              <a:lnSpc>
                <a:spcPct val="80000"/>
              </a:lnSpc>
              <a:buFontTx/>
              <a:buNone/>
            </a:pPr>
            <a:r>
              <a:rPr lang="it-IT" sz="1600" dirty="0">
                <a:solidFill>
                  <a:schemeClr val="tx1"/>
                </a:solidFill>
              </a:rPr>
              <a:t>       &lt;</a:t>
            </a:r>
            <a:r>
              <a:rPr lang="it-IT" sz="1600" dirty="0" smtClean="0">
                <a:solidFill>
                  <a:schemeClr val="tx1"/>
                </a:solidFill>
              </a:rPr>
              <a:t>li&gt;Pune&lt;/</a:t>
            </a:r>
            <a:r>
              <a:rPr lang="it-IT" sz="1600" dirty="0">
                <a:solidFill>
                  <a:schemeClr val="tx1"/>
                </a:solidFill>
              </a:rPr>
              <a:t>li&gt;</a:t>
            </a:r>
          </a:p>
          <a:p>
            <a:pPr>
              <a:lnSpc>
                <a:spcPct val="80000"/>
              </a:lnSpc>
              <a:buFontTx/>
              <a:buNone/>
            </a:pPr>
            <a:r>
              <a:rPr lang="it-IT" sz="1600" dirty="0">
                <a:solidFill>
                  <a:schemeClr val="tx1"/>
                </a:solidFill>
              </a:rPr>
              <a:t>       &lt;</a:t>
            </a:r>
            <a:r>
              <a:rPr lang="it-IT" sz="1600" dirty="0" smtClean="0">
                <a:solidFill>
                  <a:schemeClr val="tx1"/>
                </a:solidFill>
              </a:rPr>
              <a:t>li&gt;Bhubaneswar&lt;/</a:t>
            </a:r>
            <a:r>
              <a:rPr lang="it-IT" sz="1600" dirty="0">
                <a:solidFill>
                  <a:schemeClr val="tx1"/>
                </a:solidFill>
              </a:rPr>
              <a:t>li&gt;</a:t>
            </a:r>
          </a:p>
          <a:p>
            <a:pPr>
              <a:lnSpc>
                <a:spcPct val="80000"/>
              </a:lnSpc>
              <a:buFontTx/>
              <a:buNone/>
            </a:pPr>
            <a:r>
              <a:rPr lang="it-IT" sz="1600" dirty="0">
                <a:solidFill>
                  <a:schemeClr val="tx1"/>
                </a:solidFill>
              </a:rPr>
              <a:t>&lt;/ol&gt;</a:t>
            </a:r>
          </a:p>
          <a:p>
            <a:pPr>
              <a:lnSpc>
                <a:spcPct val="80000"/>
              </a:lnSpc>
              <a:buFontTx/>
              <a:buNone/>
            </a:pPr>
            <a:r>
              <a:rPr lang="it-IT" sz="1600" dirty="0">
                <a:solidFill>
                  <a:schemeClr val="tx1"/>
                </a:solidFill>
              </a:rPr>
              <a:t>&lt;</a:t>
            </a:r>
            <a:r>
              <a:rPr lang="it-IT" sz="1600" dirty="0" smtClean="0">
                <a:solidFill>
                  <a:schemeClr val="tx1"/>
                </a:solidFill>
              </a:rPr>
              <a:t>p&gt;This is how it is defined </a:t>
            </a:r>
            <a:r>
              <a:rPr lang="en-US" sz="1600" dirty="0">
                <a:solidFill>
                  <a:schemeClr val="tx1"/>
                </a:solidFill>
              </a:rPr>
              <a:t>&lt;/p&gt;</a:t>
            </a:r>
          </a:p>
        </p:txBody>
      </p:sp>
    </p:spTree>
    <p:extLst>
      <p:ext uri="{BB962C8B-B14F-4D97-AF65-F5344CB8AC3E}">
        <p14:creationId xmlns:p14="http://schemas.microsoft.com/office/powerpoint/2010/main" val="2798994806"/>
      </p:ext>
    </p:extLst>
  </p:cSld>
  <p:clrMapOvr>
    <a:masterClrMapping/>
  </p:clrMapOvr>
  <p:timing>
    <p:tnLst>
      <p:par>
        <p:cTn id="1" dur="indefinite" restart="never" nodeType="tmRoot"/>
      </p:par>
    </p:tnLst>
  </p:timing>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0" name="Rectangle 2"/>
          <p:cNvSpPr>
            <a:spLocks noGrp="1" noChangeArrowheads="1"/>
          </p:cNvSpPr>
          <p:nvPr>
            <p:ph type="title"/>
          </p:nvPr>
        </p:nvSpPr>
        <p:spPr/>
        <p:txBody>
          <a:bodyPr/>
          <a:lstStyle/>
          <a:p>
            <a:r>
              <a:rPr lang="en-US"/>
              <a:t>jQuery Selector Usage (cont'd)</a:t>
            </a:r>
          </a:p>
        </p:txBody>
      </p:sp>
      <p:sp>
        <p:nvSpPr>
          <p:cNvPr id="211971" name="Rectangle 3"/>
          <p:cNvSpPr>
            <a:spLocks noGrp="1" noChangeArrowheads="1"/>
          </p:cNvSpPr>
          <p:nvPr>
            <p:ph type="body" idx="1"/>
          </p:nvPr>
        </p:nvSpPr>
        <p:spPr/>
        <p:txBody>
          <a:bodyPr>
            <a:normAutofit/>
          </a:bodyPr>
          <a:lstStyle/>
          <a:p>
            <a:pPr lvl="1">
              <a:buFontTx/>
              <a:buNone/>
            </a:pPr>
            <a:r>
              <a:rPr lang="en-US" dirty="0">
                <a:solidFill>
                  <a:schemeClr val="tx1"/>
                </a:solidFill>
              </a:rPr>
              <a:t>&lt;script type="text/</a:t>
            </a:r>
            <a:r>
              <a:rPr lang="en-US" dirty="0" err="1">
                <a:solidFill>
                  <a:schemeClr val="tx1"/>
                </a:solidFill>
              </a:rPr>
              <a:t>javascript</a:t>
            </a:r>
            <a:r>
              <a:rPr lang="en-US" dirty="0">
                <a:solidFill>
                  <a:schemeClr val="tx1"/>
                </a:solidFill>
              </a:rPr>
              <a:t>"&gt;</a:t>
            </a:r>
          </a:p>
          <a:p>
            <a:pPr lvl="1">
              <a:buFontTx/>
              <a:buNone/>
            </a:pPr>
            <a:r>
              <a:rPr lang="en-US" dirty="0">
                <a:solidFill>
                  <a:schemeClr val="tx1"/>
                </a:solidFill>
              </a:rPr>
              <a:t>$</a:t>
            </a:r>
            <a:r>
              <a:rPr lang="en-US" b="1" dirty="0">
                <a:solidFill>
                  <a:schemeClr val="tx1"/>
                </a:solidFill>
              </a:rPr>
              <a:t>(</a:t>
            </a:r>
            <a:r>
              <a:rPr lang="en-US" dirty="0">
                <a:solidFill>
                  <a:schemeClr val="tx1"/>
                </a:solidFill>
              </a:rPr>
              <a:t>document</a:t>
            </a:r>
            <a:r>
              <a:rPr lang="en-US" b="1" dirty="0">
                <a:solidFill>
                  <a:schemeClr val="tx1"/>
                </a:solidFill>
              </a:rPr>
              <a:t>).</a:t>
            </a:r>
            <a:r>
              <a:rPr lang="en-US" dirty="0">
                <a:solidFill>
                  <a:schemeClr val="tx1"/>
                </a:solidFill>
              </a:rPr>
              <a:t>ready</a:t>
            </a:r>
            <a:r>
              <a:rPr lang="en-US" b="1" dirty="0">
                <a:solidFill>
                  <a:schemeClr val="tx1"/>
                </a:solidFill>
              </a:rPr>
              <a:t>(function(){</a:t>
            </a:r>
            <a:endParaRPr lang="en-US" dirty="0">
              <a:solidFill>
                <a:schemeClr val="tx1"/>
              </a:solidFill>
            </a:endParaRPr>
          </a:p>
          <a:p>
            <a:pPr lvl="1">
              <a:buFontTx/>
              <a:buNone/>
            </a:pPr>
            <a:r>
              <a:rPr lang="en-US" dirty="0">
                <a:solidFill>
                  <a:schemeClr val="tx1"/>
                </a:solidFill>
              </a:rPr>
              <a:t>       $</a:t>
            </a:r>
            <a:r>
              <a:rPr lang="en-US" b="1" dirty="0">
                <a:solidFill>
                  <a:schemeClr val="tx1"/>
                </a:solidFill>
              </a:rPr>
              <a:t>(</a:t>
            </a:r>
            <a:r>
              <a:rPr lang="en-US" dirty="0">
                <a:solidFill>
                  <a:schemeClr val="tx1"/>
                </a:solidFill>
              </a:rPr>
              <a:t>"p"</a:t>
            </a:r>
            <a:r>
              <a:rPr lang="en-US" b="1" dirty="0">
                <a:solidFill>
                  <a:schemeClr val="tx1"/>
                </a:solidFill>
              </a:rPr>
              <a:t>).</a:t>
            </a:r>
            <a:r>
              <a:rPr lang="en-US" dirty="0" err="1">
                <a:solidFill>
                  <a:schemeClr val="tx1"/>
                </a:solidFill>
              </a:rPr>
              <a:t>css</a:t>
            </a:r>
            <a:r>
              <a:rPr lang="en-US" b="1" dirty="0">
                <a:solidFill>
                  <a:schemeClr val="tx1"/>
                </a:solidFill>
              </a:rPr>
              <a:t>(</a:t>
            </a:r>
            <a:r>
              <a:rPr lang="en-US" dirty="0">
                <a:solidFill>
                  <a:schemeClr val="tx1"/>
                </a:solidFill>
              </a:rPr>
              <a:t>"background-color"</a:t>
            </a:r>
            <a:r>
              <a:rPr lang="en-US" b="1" dirty="0">
                <a:solidFill>
                  <a:schemeClr val="tx1"/>
                </a:solidFill>
              </a:rPr>
              <a:t>,</a:t>
            </a:r>
            <a:r>
              <a:rPr lang="en-US" dirty="0">
                <a:solidFill>
                  <a:schemeClr val="tx1"/>
                </a:solidFill>
              </a:rPr>
              <a:t> "#ff9"</a:t>
            </a:r>
            <a:r>
              <a:rPr lang="en-US" b="1" dirty="0">
                <a:solidFill>
                  <a:schemeClr val="tx1"/>
                </a:solidFill>
              </a:rPr>
              <a:t>);</a:t>
            </a:r>
            <a:endParaRPr lang="en-US" dirty="0">
              <a:solidFill>
                <a:schemeClr val="tx1"/>
              </a:solidFill>
            </a:endParaRPr>
          </a:p>
          <a:p>
            <a:pPr lvl="1">
              <a:buFontTx/>
              <a:buNone/>
            </a:pPr>
            <a:r>
              <a:rPr lang="en-US" dirty="0">
                <a:solidFill>
                  <a:schemeClr val="tx1"/>
                </a:solidFill>
              </a:rPr>
              <a:t>       $</a:t>
            </a:r>
            <a:r>
              <a:rPr lang="en-US" b="1" dirty="0">
                <a:solidFill>
                  <a:schemeClr val="tx1"/>
                </a:solidFill>
              </a:rPr>
              <a:t>(</a:t>
            </a:r>
            <a:r>
              <a:rPr lang="en-US" dirty="0">
                <a:solidFill>
                  <a:schemeClr val="tx1"/>
                </a:solidFill>
              </a:rPr>
              <a:t>"a"</a:t>
            </a:r>
            <a:r>
              <a:rPr lang="en-US" b="1" dirty="0">
                <a:solidFill>
                  <a:schemeClr val="tx1"/>
                </a:solidFill>
              </a:rPr>
              <a:t>).</a:t>
            </a:r>
            <a:r>
              <a:rPr lang="en-US" dirty="0" err="1">
                <a:solidFill>
                  <a:schemeClr val="tx1"/>
                </a:solidFill>
              </a:rPr>
              <a:t>css</a:t>
            </a:r>
            <a:r>
              <a:rPr lang="en-US" b="1" dirty="0">
                <a:solidFill>
                  <a:schemeClr val="tx1"/>
                </a:solidFill>
              </a:rPr>
              <a:t>(</a:t>
            </a:r>
            <a:r>
              <a:rPr lang="en-US" dirty="0">
                <a:solidFill>
                  <a:schemeClr val="tx1"/>
                </a:solidFill>
              </a:rPr>
              <a:t>"background-color"</a:t>
            </a:r>
            <a:r>
              <a:rPr lang="en-US" b="1" dirty="0">
                <a:solidFill>
                  <a:schemeClr val="tx1"/>
                </a:solidFill>
              </a:rPr>
              <a:t>,</a:t>
            </a:r>
            <a:r>
              <a:rPr lang="en-US" dirty="0">
                <a:solidFill>
                  <a:schemeClr val="tx1"/>
                </a:solidFill>
              </a:rPr>
              <a:t>"#f00"</a:t>
            </a:r>
            <a:r>
              <a:rPr lang="en-US" b="1" dirty="0">
                <a:solidFill>
                  <a:schemeClr val="tx1"/>
                </a:solidFill>
              </a:rPr>
              <a:t>);</a:t>
            </a:r>
            <a:endParaRPr lang="en-US" dirty="0">
              <a:solidFill>
                <a:schemeClr val="tx1"/>
              </a:solidFill>
            </a:endParaRPr>
          </a:p>
          <a:p>
            <a:pPr lvl="1">
              <a:buFontTx/>
              <a:buNone/>
            </a:pPr>
            <a:r>
              <a:rPr lang="en-US" dirty="0">
                <a:solidFill>
                  <a:schemeClr val="tx1"/>
                </a:solidFill>
              </a:rPr>
              <a:t>       $</a:t>
            </a:r>
            <a:r>
              <a:rPr lang="en-US" b="1" dirty="0">
                <a:solidFill>
                  <a:schemeClr val="tx1"/>
                </a:solidFill>
              </a:rPr>
              <a:t>(</a:t>
            </a:r>
            <a:r>
              <a:rPr lang="en-US" dirty="0">
                <a:solidFill>
                  <a:schemeClr val="tx1"/>
                </a:solidFill>
              </a:rPr>
              <a:t>"</a:t>
            </a:r>
            <a:r>
              <a:rPr lang="en-US" dirty="0" err="1">
                <a:solidFill>
                  <a:schemeClr val="tx1"/>
                </a:solidFill>
              </a:rPr>
              <a:t>p#intro</a:t>
            </a:r>
            <a:r>
              <a:rPr lang="en-US" dirty="0">
                <a:solidFill>
                  <a:schemeClr val="tx1"/>
                </a:solidFill>
              </a:rPr>
              <a:t>"</a:t>
            </a:r>
            <a:r>
              <a:rPr lang="en-US" b="1" dirty="0">
                <a:solidFill>
                  <a:schemeClr val="tx1"/>
                </a:solidFill>
              </a:rPr>
              <a:t>).</a:t>
            </a:r>
            <a:r>
              <a:rPr lang="en-US" dirty="0" err="1">
                <a:solidFill>
                  <a:schemeClr val="tx1"/>
                </a:solidFill>
              </a:rPr>
              <a:t>css</a:t>
            </a:r>
            <a:r>
              <a:rPr lang="en-US" b="1" dirty="0">
                <a:solidFill>
                  <a:schemeClr val="tx1"/>
                </a:solidFill>
              </a:rPr>
              <a:t>(</a:t>
            </a:r>
            <a:r>
              <a:rPr lang="en-US" dirty="0">
                <a:solidFill>
                  <a:schemeClr val="tx1"/>
                </a:solidFill>
              </a:rPr>
              <a:t>"border"</a:t>
            </a:r>
            <a:r>
              <a:rPr lang="en-US" b="1" dirty="0">
                <a:solidFill>
                  <a:schemeClr val="tx1"/>
                </a:solidFill>
              </a:rPr>
              <a:t>,</a:t>
            </a:r>
            <a:r>
              <a:rPr lang="en-US" dirty="0">
                <a:solidFill>
                  <a:schemeClr val="tx1"/>
                </a:solidFill>
              </a:rPr>
              <a:t>"3px dashed #00f"</a:t>
            </a:r>
            <a:r>
              <a:rPr lang="en-US" b="1" dirty="0">
                <a:solidFill>
                  <a:schemeClr val="tx1"/>
                </a:solidFill>
              </a:rPr>
              <a:t>);</a:t>
            </a:r>
            <a:endParaRPr lang="en-US" dirty="0">
              <a:solidFill>
                <a:schemeClr val="tx1"/>
              </a:solidFill>
            </a:endParaRPr>
          </a:p>
          <a:p>
            <a:pPr lvl="1">
              <a:buFontTx/>
              <a:buNone/>
            </a:pPr>
            <a:r>
              <a:rPr lang="en-US" dirty="0">
                <a:solidFill>
                  <a:schemeClr val="tx1"/>
                </a:solidFill>
              </a:rPr>
              <a:t>       $</a:t>
            </a:r>
            <a:r>
              <a:rPr lang="en-US" b="1" dirty="0">
                <a:solidFill>
                  <a:schemeClr val="tx1"/>
                </a:solidFill>
              </a:rPr>
              <a:t>(</a:t>
            </a:r>
            <a:r>
              <a:rPr lang="en-US" dirty="0">
                <a:solidFill>
                  <a:schemeClr val="tx1"/>
                </a:solidFill>
              </a:rPr>
              <a:t>"</a:t>
            </a:r>
            <a:r>
              <a:rPr lang="en-US" dirty="0" err="1">
                <a:solidFill>
                  <a:schemeClr val="tx1"/>
                </a:solidFill>
              </a:rPr>
              <a:t>li:first</a:t>
            </a:r>
            <a:r>
              <a:rPr lang="en-US" dirty="0">
                <a:solidFill>
                  <a:schemeClr val="tx1"/>
                </a:solidFill>
              </a:rPr>
              <a:t>"</a:t>
            </a:r>
            <a:r>
              <a:rPr lang="en-US" b="1" dirty="0">
                <a:solidFill>
                  <a:schemeClr val="tx1"/>
                </a:solidFill>
              </a:rPr>
              <a:t>).</a:t>
            </a:r>
            <a:r>
              <a:rPr lang="en-US" dirty="0" err="1">
                <a:solidFill>
                  <a:schemeClr val="tx1"/>
                </a:solidFill>
              </a:rPr>
              <a:t>css</a:t>
            </a:r>
            <a:r>
              <a:rPr lang="en-US" b="1" dirty="0">
                <a:solidFill>
                  <a:schemeClr val="tx1"/>
                </a:solidFill>
              </a:rPr>
              <a:t>(</a:t>
            </a:r>
            <a:r>
              <a:rPr lang="en-US" dirty="0">
                <a:solidFill>
                  <a:schemeClr val="tx1"/>
                </a:solidFill>
              </a:rPr>
              <a:t>"background-color"</a:t>
            </a:r>
            <a:r>
              <a:rPr lang="en-US" b="1" dirty="0">
                <a:solidFill>
                  <a:schemeClr val="tx1"/>
                </a:solidFill>
              </a:rPr>
              <a:t>,</a:t>
            </a:r>
            <a:r>
              <a:rPr lang="en-US" dirty="0">
                <a:solidFill>
                  <a:schemeClr val="tx1"/>
                </a:solidFill>
              </a:rPr>
              <a:t>"#66f"</a:t>
            </a:r>
            <a:r>
              <a:rPr lang="en-US" b="1" dirty="0">
                <a:solidFill>
                  <a:schemeClr val="tx1"/>
                </a:solidFill>
              </a:rPr>
              <a:t>);</a:t>
            </a:r>
            <a:endParaRPr lang="en-US" dirty="0">
              <a:solidFill>
                <a:schemeClr val="tx1"/>
              </a:solidFill>
            </a:endParaRPr>
          </a:p>
          <a:p>
            <a:pPr lvl="1">
              <a:buFontTx/>
              <a:buNone/>
            </a:pPr>
            <a:r>
              <a:rPr lang="en-US" dirty="0">
                <a:solidFill>
                  <a:schemeClr val="tx1"/>
                </a:solidFill>
              </a:rPr>
              <a:t>       $</a:t>
            </a:r>
            <a:r>
              <a:rPr lang="en-US" b="1" dirty="0">
                <a:solidFill>
                  <a:schemeClr val="tx1"/>
                </a:solidFill>
              </a:rPr>
              <a:t>(</a:t>
            </a:r>
            <a:r>
              <a:rPr lang="en-US" dirty="0">
                <a:solidFill>
                  <a:schemeClr val="tx1"/>
                </a:solidFill>
              </a:rPr>
              <a:t>"</a:t>
            </a:r>
            <a:r>
              <a:rPr lang="en-US" dirty="0" err="1">
                <a:solidFill>
                  <a:schemeClr val="tx1"/>
                </a:solidFill>
              </a:rPr>
              <a:t>li:contains</a:t>
            </a:r>
            <a:r>
              <a:rPr lang="en-US" dirty="0">
                <a:solidFill>
                  <a:schemeClr val="tx1"/>
                </a:solidFill>
              </a:rPr>
              <a:t>(</a:t>
            </a:r>
            <a:r>
              <a:rPr lang="en-US" dirty="0" err="1">
                <a:solidFill>
                  <a:schemeClr val="tx1"/>
                </a:solidFill>
              </a:rPr>
              <a:t>jQ</a:t>
            </a:r>
            <a:r>
              <a:rPr lang="en-US" dirty="0">
                <a:solidFill>
                  <a:schemeClr val="tx1"/>
                </a:solidFill>
              </a:rPr>
              <a:t>)"</a:t>
            </a:r>
            <a:r>
              <a:rPr lang="en-US" b="1" dirty="0">
                <a:solidFill>
                  <a:schemeClr val="tx1"/>
                </a:solidFill>
              </a:rPr>
              <a:t>).</a:t>
            </a:r>
            <a:r>
              <a:rPr lang="en-US" dirty="0" err="1">
                <a:solidFill>
                  <a:schemeClr val="tx1"/>
                </a:solidFill>
              </a:rPr>
              <a:t>css</a:t>
            </a:r>
            <a:r>
              <a:rPr lang="en-US" b="1" dirty="0">
                <a:solidFill>
                  <a:schemeClr val="tx1"/>
                </a:solidFill>
              </a:rPr>
              <a:t>(</a:t>
            </a:r>
            <a:r>
              <a:rPr lang="en-US" dirty="0">
                <a:solidFill>
                  <a:schemeClr val="tx1"/>
                </a:solidFill>
              </a:rPr>
              <a:t>"background-color"</a:t>
            </a:r>
            <a:r>
              <a:rPr lang="en-US" b="1" dirty="0">
                <a:solidFill>
                  <a:schemeClr val="tx1"/>
                </a:solidFill>
              </a:rPr>
              <a:t>,</a:t>
            </a:r>
            <a:r>
              <a:rPr lang="en-US" dirty="0">
                <a:solidFill>
                  <a:schemeClr val="tx1"/>
                </a:solidFill>
              </a:rPr>
              <a:t>"#0f0"</a:t>
            </a:r>
            <a:r>
              <a:rPr lang="en-US" b="1" dirty="0">
                <a:solidFill>
                  <a:schemeClr val="tx1"/>
                </a:solidFill>
              </a:rPr>
              <a:t>);</a:t>
            </a:r>
            <a:endParaRPr lang="en-US" dirty="0">
              <a:solidFill>
                <a:schemeClr val="tx1"/>
              </a:solidFill>
            </a:endParaRPr>
          </a:p>
          <a:p>
            <a:pPr lvl="1">
              <a:buFontTx/>
              <a:buNone/>
            </a:pPr>
            <a:r>
              <a:rPr lang="en-US" b="1" dirty="0">
                <a:solidFill>
                  <a:schemeClr val="tx1"/>
                </a:solidFill>
              </a:rPr>
              <a:t>});</a:t>
            </a:r>
          </a:p>
          <a:p>
            <a:pPr lvl="1">
              <a:buFontTx/>
              <a:buNone/>
            </a:pPr>
            <a:r>
              <a:rPr lang="en-US" dirty="0">
                <a:solidFill>
                  <a:schemeClr val="tx1"/>
                </a:solidFill>
              </a:rPr>
              <a:t>&lt;/body&gt;&lt;/html&gt;</a:t>
            </a:r>
          </a:p>
        </p:txBody>
      </p:sp>
    </p:spTree>
    <p:extLst>
      <p:ext uri="{BB962C8B-B14F-4D97-AF65-F5344CB8AC3E}">
        <p14:creationId xmlns:p14="http://schemas.microsoft.com/office/powerpoint/2010/main" val="2444546592"/>
      </p:ext>
    </p:extLst>
  </p:cSld>
  <p:clrMapOvr>
    <a:masterClrMapping/>
  </p:clrMapOvr>
  <p:timing>
    <p:tnLst>
      <p:par>
        <p:cTn id="1" dur="indefinite" restart="never" nodeType="tmRoot"/>
      </p:par>
    </p:tnLst>
  </p:timing>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Rectangle 2"/>
          <p:cNvSpPr>
            <a:spLocks noGrp="1" noChangeArrowheads="1"/>
          </p:cNvSpPr>
          <p:nvPr>
            <p:ph type="title"/>
          </p:nvPr>
        </p:nvSpPr>
        <p:spPr/>
        <p:txBody>
          <a:bodyPr/>
          <a:lstStyle/>
          <a:p>
            <a:r>
              <a:rPr lang="en-US" dirty="0" smtClean="0"/>
              <a:t>Hands-On-Lab</a:t>
            </a:r>
            <a:endParaRPr lang="en-US" dirty="0"/>
          </a:p>
        </p:txBody>
      </p:sp>
      <p:sp>
        <p:nvSpPr>
          <p:cNvPr id="179203" name="Rectangle 3"/>
          <p:cNvSpPr>
            <a:spLocks noGrp="1" noChangeArrowheads="1"/>
          </p:cNvSpPr>
          <p:nvPr>
            <p:ph type="body" idx="1"/>
          </p:nvPr>
        </p:nvSpPr>
        <p:spPr/>
        <p:txBody>
          <a:bodyPr/>
          <a:lstStyle/>
          <a:p>
            <a:r>
              <a:rPr lang="en-US" dirty="0"/>
              <a:t>Create a HTML document with:</a:t>
            </a:r>
          </a:p>
          <a:p>
            <a:pPr lvl="1"/>
            <a:r>
              <a:rPr lang="en-US" sz="2000" dirty="0"/>
              <a:t>Add the </a:t>
            </a:r>
            <a:r>
              <a:rPr lang="en-US" sz="2000" dirty="0" err="1"/>
              <a:t>jQuery</a:t>
            </a:r>
            <a:r>
              <a:rPr lang="en-US" sz="2000" dirty="0"/>
              <a:t> library to your HTML document using &lt;script&gt;</a:t>
            </a:r>
          </a:p>
          <a:p>
            <a:pPr lvl="1"/>
            <a:r>
              <a:rPr lang="en-US" sz="2000" dirty="0"/>
              <a:t>&lt;h1&gt; header</a:t>
            </a:r>
          </a:p>
          <a:p>
            <a:pPr lvl="1"/>
            <a:r>
              <a:rPr lang="en-US" sz="2000" dirty="0"/>
              <a:t>&lt;p&gt; with some content in it</a:t>
            </a:r>
          </a:p>
          <a:p>
            <a:pPr lvl="1"/>
            <a:r>
              <a:rPr lang="en-US" sz="2000" dirty="0"/>
              <a:t>An ordered list &lt;</a:t>
            </a:r>
            <a:r>
              <a:rPr lang="en-US" sz="2000" dirty="0" err="1"/>
              <a:t>ol</a:t>
            </a:r>
            <a:r>
              <a:rPr lang="en-US" sz="2000" dirty="0"/>
              <a:t>&gt; with about 6 &lt;</a:t>
            </a:r>
            <a:r>
              <a:rPr lang="en-US" sz="2000" dirty="0" err="1"/>
              <a:t>li</a:t>
            </a:r>
            <a:r>
              <a:rPr lang="en-US" sz="2000" dirty="0"/>
              <a:t>&gt; elements</a:t>
            </a:r>
          </a:p>
          <a:p>
            <a:pPr lvl="1"/>
            <a:r>
              <a:rPr lang="en-US" sz="2000" dirty="0"/>
              <a:t>Another &lt;p&gt; with some content in it and few of the phrases with &lt;a&gt; link on </a:t>
            </a:r>
            <a:r>
              <a:rPr lang="en-US" sz="2000" dirty="0" smtClean="0"/>
              <a:t>it</a:t>
            </a:r>
          </a:p>
          <a:p>
            <a:endParaRPr lang="en-US" dirty="0" smtClean="0"/>
          </a:p>
          <a:p>
            <a:r>
              <a:rPr lang="en-US" dirty="0" smtClean="0"/>
              <a:t>The first and the last &lt;</a:t>
            </a:r>
            <a:r>
              <a:rPr lang="en-US" dirty="0" err="1" smtClean="0"/>
              <a:t>li</a:t>
            </a:r>
            <a:r>
              <a:rPr lang="en-US" dirty="0" smtClean="0"/>
              <a:t>&gt; element should have the background color as red and green respectively.</a:t>
            </a:r>
            <a:endParaRPr lang="en-US" dirty="0"/>
          </a:p>
        </p:txBody>
      </p:sp>
    </p:spTree>
    <p:extLst>
      <p:ext uri="{BB962C8B-B14F-4D97-AF65-F5344CB8AC3E}">
        <p14:creationId xmlns:p14="http://schemas.microsoft.com/office/powerpoint/2010/main" val="480350839"/>
      </p:ext>
    </p:extLst>
  </p:cSld>
  <p:clrMapOvr>
    <a:masterClrMapping/>
  </p:clrMapOvr>
  <p:timing>
    <p:tnLst>
      <p:par>
        <p:cTn id="1" dur="indefinite" restart="never" nodeType="tmRoot"/>
      </p:par>
    </p:tnLst>
  </p:timing>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Grp="1" noChangeArrowheads="1"/>
          </p:cNvSpPr>
          <p:nvPr>
            <p:ph type="title"/>
          </p:nvPr>
        </p:nvSpPr>
        <p:spPr/>
        <p:txBody>
          <a:bodyPr/>
          <a:lstStyle/>
          <a:p>
            <a:r>
              <a:rPr lang="en-US"/>
              <a:t>Summary</a:t>
            </a:r>
          </a:p>
        </p:txBody>
      </p:sp>
      <p:sp>
        <p:nvSpPr>
          <p:cNvPr id="98307" name="Rectangle 3"/>
          <p:cNvSpPr>
            <a:spLocks noGrp="1" noChangeArrowheads="1"/>
          </p:cNvSpPr>
          <p:nvPr>
            <p:ph type="body" idx="1"/>
          </p:nvPr>
        </p:nvSpPr>
        <p:spPr/>
        <p:txBody>
          <a:bodyPr/>
          <a:lstStyle/>
          <a:p>
            <a:r>
              <a:rPr lang="en-US" dirty="0"/>
              <a:t>In this session, we learnt about:</a:t>
            </a:r>
          </a:p>
          <a:p>
            <a:pPr lvl="1"/>
            <a:r>
              <a:rPr lang="en-US" sz="2000" dirty="0"/>
              <a:t>Element Selectors</a:t>
            </a:r>
          </a:p>
          <a:p>
            <a:pPr lvl="1"/>
            <a:r>
              <a:rPr lang="en-US" sz="2000" dirty="0"/>
              <a:t>CSS Selectors</a:t>
            </a:r>
          </a:p>
          <a:p>
            <a:pPr lvl="1"/>
            <a:r>
              <a:rPr lang="en-US" sz="2000" dirty="0"/>
              <a:t>Attribute Selectors</a:t>
            </a:r>
          </a:p>
          <a:p>
            <a:pPr lvl="1"/>
            <a:r>
              <a:rPr lang="en-US" sz="2000" dirty="0"/>
              <a:t>Advanced Selectors</a:t>
            </a:r>
          </a:p>
        </p:txBody>
      </p:sp>
    </p:spTree>
    <p:extLst>
      <p:ext uri="{BB962C8B-B14F-4D97-AF65-F5344CB8AC3E}">
        <p14:creationId xmlns:p14="http://schemas.microsoft.com/office/powerpoint/2010/main" val="397505412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What is HTML5?</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7065" y="2205037"/>
            <a:ext cx="8023535" cy="3221951"/>
          </a:xfrm>
          <a:prstGeom prst="rect">
            <a:avLst/>
          </a:prstGeom>
        </p:spPr>
      </p:pic>
    </p:spTree>
    <p:extLst>
      <p:ext uri="{BB962C8B-B14F-4D97-AF65-F5344CB8AC3E}">
        <p14:creationId xmlns:p14="http://schemas.microsoft.com/office/powerpoint/2010/main" val="179472627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err="1"/>
              <a:t>window.JSON</a:t>
            </a:r>
            <a:endParaRPr lang="en-IN" dirty="0"/>
          </a:p>
        </p:txBody>
      </p:sp>
      <p:sp>
        <p:nvSpPr>
          <p:cNvPr id="3" name="Content Placeholder 2"/>
          <p:cNvSpPr>
            <a:spLocks noGrp="1"/>
          </p:cNvSpPr>
          <p:nvPr>
            <p:ph sz="quarter" idx="1"/>
          </p:nvPr>
        </p:nvSpPr>
        <p:spPr/>
        <p:txBody>
          <a:bodyPr>
            <a:normAutofit fontScale="92500"/>
          </a:bodyPr>
          <a:lstStyle/>
          <a:p>
            <a:r>
              <a:rPr lang="en-IN" dirty="0"/>
              <a:t>JSON is a relatively new and increasingly popular way to represent data</a:t>
            </a:r>
            <a:r>
              <a:rPr lang="en-IN" dirty="0" smtClean="0"/>
              <a:t>.</a:t>
            </a:r>
          </a:p>
          <a:p>
            <a:r>
              <a:rPr lang="en-IN" dirty="0" smtClean="0"/>
              <a:t> </a:t>
            </a:r>
            <a:r>
              <a:rPr lang="en-IN" dirty="0"/>
              <a:t>It is a subset of JavaScript </a:t>
            </a:r>
            <a:r>
              <a:rPr lang="en-IN" dirty="0" smtClean="0"/>
              <a:t>syntax that </a:t>
            </a:r>
            <a:r>
              <a:rPr lang="en-IN" dirty="0"/>
              <a:t>represents data as object literals. </a:t>
            </a:r>
            <a:endParaRPr lang="en-IN" dirty="0" smtClean="0"/>
          </a:p>
          <a:p>
            <a:r>
              <a:rPr lang="en-IN" dirty="0" smtClean="0"/>
              <a:t>Due </a:t>
            </a:r>
            <a:r>
              <a:rPr lang="en-IN" dirty="0"/>
              <a:t>to its simplicity and natural fit in JavaScript programming</a:t>
            </a:r>
            <a:r>
              <a:rPr lang="en-IN" dirty="0" smtClean="0"/>
              <a:t>, JSON </a:t>
            </a:r>
            <a:r>
              <a:rPr lang="en-IN" dirty="0"/>
              <a:t>has become the de facto standard for data interchange in HTML5 applications</a:t>
            </a:r>
            <a:r>
              <a:rPr lang="en-IN" dirty="0" smtClean="0"/>
              <a:t>.</a:t>
            </a:r>
          </a:p>
          <a:p>
            <a:r>
              <a:rPr lang="en-IN" dirty="0" smtClean="0"/>
              <a:t> </a:t>
            </a:r>
            <a:r>
              <a:rPr lang="en-IN" dirty="0"/>
              <a:t>The canonical </a:t>
            </a:r>
            <a:r>
              <a:rPr lang="en-IN" dirty="0" smtClean="0"/>
              <a:t>API for </a:t>
            </a:r>
            <a:r>
              <a:rPr lang="en-IN" dirty="0"/>
              <a:t>JSON has two functions, parse() and </a:t>
            </a:r>
            <a:r>
              <a:rPr lang="en-IN" dirty="0" err="1"/>
              <a:t>stringify</a:t>
            </a:r>
            <a:r>
              <a:rPr lang="en-IN" dirty="0"/>
              <a:t>() (meaning serialize or convert to string).</a:t>
            </a:r>
          </a:p>
        </p:txBody>
      </p:sp>
    </p:spTree>
    <p:extLst>
      <p:ext uri="{BB962C8B-B14F-4D97-AF65-F5344CB8AC3E}">
        <p14:creationId xmlns:p14="http://schemas.microsoft.com/office/powerpoint/2010/main" val="2292020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DOM Level 3</a:t>
            </a:r>
          </a:p>
        </p:txBody>
      </p:sp>
      <p:sp>
        <p:nvSpPr>
          <p:cNvPr id="3" name="Content Placeholder 2"/>
          <p:cNvSpPr>
            <a:spLocks noGrp="1"/>
          </p:cNvSpPr>
          <p:nvPr>
            <p:ph sz="quarter" idx="1"/>
          </p:nvPr>
        </p:nvSpPr>
        <p:spPr/>
        <p:txBody>
          <a:bodyPr/>
          <a:lstStyle/>
          <a:p>
            <a:r>
              <a:rPr lang="en-IN" dirty="0"/>
              <a:t>Internet Explorer 9 (IE9</a:t>
            </a:r>
            <a:r>
              <a:rPr lang="en-IN" dirty="0" smtClean="0"/>
              <a:t>) now </a:t>
            </a:r>
            <a:r>
              <a:rPr lang="en-IN" dirty="0"/>
              <a:t>supports DOM Level 2 and 3 features, so you can finally use the same code for DOM </a:t>
            </a:r>
            <a:r>
              <a:rPr lang="en-IN" dirty="0" smtClean="0"/>
              <a:t>manipulation and </a:t>
            </a:r>
            <a:r>
              <a:rPr lang="en-IN" dirty="0"/>
              <a:t>event handling in all HTML5 browsers. </a:t>
            </a:r>
            <a:endParaRPr lang="en-IN" dirty="0" smtClean="0"/>
          </a:p>
          <a:p>
            <a:r>
              <a:rPr lang="en-IN" dirty="0" smtClean="0"/>
              <a:t>This </a:t>
            </a:r>
            <a:r>
              <a:rPr lang="en-IN" dirty="0"/>
              <a:t>includes the ever-important </a:t>
            </a:r>
            <a:r>
              <a:rPr lang="en-IN" dirty="0" err="1"/>
              <a:t>addEventListener</a:t>
            </a:r>
            <a:r>
              <a:rPr lang="en-IN" dirty="0"/>
              <a:t>() </a:t>
            </a:r>
            <a:r>
              <a:rPr lang="en-IN" dirty="0" smtClean="0"/>
              <a:t>and </a:t>
            </a:r>
            <a:r>
              <a:rPr lang="en-IN" dirty="0" err="1" smtClean="0"/>
              <a:t>dispatchEvent</a:t>
            </a:r>
            <a:r>
              <a:rPr lang="en-IN" dirty="0"/>
              <a:t>() methods.</a:t>
            </a:r>
          </a:p>
        </p:txBody>
      </p:sp>
    </p:spTree>
    <p:extLst>
      <p:ext uri="{BB962C8B-B14F-4D97-AF65-F5344CB8AC3E}">
        <p14:creationId xmlns:p14="http://schemas.microsoft.com/office/powerpoint/2010/main" val="305234397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Features</a:t>
            </a:r>
            <a:endParaRPr lang="en-US" dirty="0"/>
          </a:p>
        </p:txBody>
      </p:sp>
      <p:pic>
        <p:nvPicPr>
          <p:cNvPr id="74754" name="Picture 2" descr="http://upload.wikimedia.org/wikipedia/commons/thumb/f/f7/HTML5-APIs-and-related-technologies-by-Sergey-Mavrody.png/420px-HTML5-APIs-and-related-technologies-by-Sergey-Mavrody.png">
            <a:hlinkClick r:id="rId2"/>
          </p:cNvPr>
          <p:cNvPicPr>
            <a:picLocks noChangeAspect="1" noChangeArrowheads="1"/>
          </p:cNvPicPr>
          <p:nvPr/>
        </p:nvPicPr>
        <p:blipFill>
          <a:blip r:embed="rId3" cstate="print"/>
          <a:srcRect/>
          <a:stretch>
            <a:fillRect/>
          </a:stretch>
        </p:blipFill>
        <p:spPr bwMode="auto">
          <a:xfrm>
            <a:off x="762000" y="1752600"/>
            <a:ext cx="7391400" cy="4800600"/>
          </a:xfrm>
          <a:prstGeom prst="rect">
            <a:avLst/>
          </a:prstGeom>
          <a:noFill/>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Deprecated Elements</a:t>
            </a:r>
            <a:endParaRPr lang="en-US" dirty="0"/>
          </a:p>
        </p:txBody>
      </p:sp>
      <p:sp>
        <p:nvSpPr>
          <p:cNvPr id="3" name="Content Placeholder 2"/>
          <p:cNvSpPr>
            <a:spLocks noGrp="1"/>
          </p:cNvSpPr>
          <p:nvPr>
            <p:ph sz="quarter" idx="1"/>
          </p:nvPr>
        </p:nvSpPr>
        <p:spPr/>
        <p:txBody>
          <a:bodyPr>
            <a:normAutofit fontScale="85000" lnSpcReduction="20000"/>
          </a:bodyPr>
          <a:lstStyle/>
          <a:p>
            <a:r>
              <a:rPr lang="en-US" dirty="0" smtClean="0"/>
              <a:t>The following HTML 4.01 elements are removed from HTML5:</a:t>
            </a:r>
          </a:p>
          <a:p>
            <a:pPr lvl="2">
              <a:buNone/>
            </a:pPr>
            <a:r>
              <a:rPr lang="en-US" dirty="0" smtClean="0"/>
              <a:t>&lt;acronym&gt;</a:t>
            </a:r>
          </a:p>
          <a:p>
            <a:pPr lvl="2">
              <a:buNone/>
            </a:pPr>
            <a:r>
              <a:rPr lang="en-US" dirty="0" smtClean="0"/>
              <a:t>&lt;applet&gt;</a:t>
            </a:r>
          </a:p>
          <a:p>
            <a:pPr lvl="2">
              <a:buNone/>
            </a:pPr>
            <a:r>
              <a:rPr lang="en-US" dirty="0" smtClean="0"/>
              <a:t>&lt;</a:t>
            </a:r>
            <a:r>
              <a:rPr lang="en-US" dirty="0" err="1" smtClean="0"/>
              <a:t>basefont</a:t>
            </a:r>
            <a:r>
              <a:rPr lang="en-US" dirty="0" smtClean="0"/>
              <a:t>&gt;</a:t>
            </a:r>
          </a:p>
          <a:p>
            <a:pPr lvl="2">
              <a:buNone/>
            </a:pPr>
            <a:r>
              <a:rPr lang="en-US" dirty="0" smtClean="0"/>
              <a:t>&lt;big&gt;</a:t>
            </a:r>
          </a:p>
          <a:p>
            <a:pPr lvl="2">
              <a:buNone/>
            </a:pPr>
            <a:r>
              <a:rPr lang="en-US" dirty="0" smtClean="0"/>
              <a:t>&lt;center&gt;</a:t>
            </a:r>
          </a:p>
          <a:p>
            <a:pPr lvl="2">
              <a:buNone/>
            </a:pPr>
            <a:r>
              <a:rPr lang="en-US" dirty="0" smtClean="0"/>
              <a:t>&lt;dir&gt;</a:t>
            </a:r>
          </a:p>
          <a:p>
            <a:pPr lvl="2">
              <a:buNone/>
            </a:pPr>
            <a:r>
              <a:rPr lang="en-US" dirty="0" smtClean="0"/>
              <a:t>&lt;font&gt;</a:t>
            </a:r>
          </a:p>
          <a:p>
            <a:pPr lvl="2">
              <a:buNone/>
            </a:pPr>
            <a:r>
              <a:rPr lang="en-US" dirty="0" smtClean="0"/>
              <a:t>&lt;frame&gt;</a:t>
            </a:r>
          </a:p>
          <a:p>
            <a:pPr lvl="2">
              <a:buNone/>
            </a:pPr>
            <a:r>
              <a:rPr lang="en-US" dirty="0" smtClean="0"/>
              <a:t>&lt;frameset&gt;</a:t>
            </a:r>
          </a:p>
          <a:p>
            <a:pPr lvl="2">
              <a:buNone/>
            </a:pPr>
            <a:r>
              <a:rPr lang="en-US" dirty="0" smtClean="0"/>
              <a:t>&lt;</a:t>
            </a:r>
            <a:r>
              <a:rPr lang="en-US" dirty="0" err="1" smtClean="0"/>
              <a:t>noframes</a:t>
            </a:r>
            <a:r>
              <a:rPr lang="en-US" dirty="0" smtClean="0"/>
              <a:t>&gt;</a:t>
            </a:r>
          </a:p>
          <a:p>
            <a:pPr lvl="2">
              <a:buNone/>
            </a:pPr>
            <a:r>
              <a:rPr lang="en-US" dirty="0" smtClean="0"/>
              <a:t>&lt;strike&gt;</a:t>
            </a:r>
          </a:p>
          <a:p>
            <a:pPr lvl="2">
              <a:buNone/>
            </a:pPr>
            <a:r>
              <a:rPr lang="en-US" dirty="0" smtClean="0"/>
              <a:t>&lt;</a:t>
            </a:r>
            <a:r>
              <a:rPr lang="en-US" dirty="0" err="1" smtClean="0"/>
              <a:t>tt</a:t>
            </a:r>
            <a:r>
              <a:rPr lang="en-US" dirty="0" smtClean="0"/>
              <a:t>&gt;</a:t>
            </a:r>
          </a:p>
          <a:p>
            <a:endParaRPr lang="en-US" dirty="0"/>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HTML5 Browser Support</a:t>
            </a:r>
            <a:endParaRPr lang="en-US" dirty="0"/>
          </a:p>
        </p:txBody>
      </p:sp>
      <p:sp>
        <p:nvSpPr>
          <p:cNvPr id="3" name="Content Placeholder 2"/>
          <p:cNvSpPr>
            <a:spLocks noGrp="1"/>
          </p:cNvSpPr>
          <p:nvPr>
            <p:ph sz="quarter" idx="1"/>
          </p:nvPr>
        </p:nvSpPr>
        <p:spPr/>
        <p:txBody>
          <a:bodyPr>
            <a:normAutofit/>
          </a:bodyPr>
          <a:lstStyle/>
          <a:p>
            <a:r>
              <a:rPr lang="en-US" dirty="0" smtClean="0"/>
              <a:t>Chrome 10.0 was the big winner coming in at 301 points out of 400 possible. </a:t>
            </a:r>
          </a:p>
          <a:p>
            <a:r>
              <a:rPr lang="en-US" dirty="0" smtClean="0"/>
              <a:t>They have already implemented most of the functionality to be a compatible HTML5 browser. </a:t>
            </a:r>
          </a:p>
          <a:p>
            <a:r>
              <a:rPr lang="en-US" dirty="0" smtClean="0"/>
              <a:t>In addition, many of the features that are not added are partially added. </a:t>
            </a:r>
          </a:p>
          <a:p>
            <a:r>
              <a:rPr lang="en-US" dirty="0" smtClean="0"/>
              <a:t>So Google Chrome is definitely way out in front in the race for HTML compatible browsers.</a:t>
            </a: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HTML5 Browser Support</a:t>
            </a:r>
            <a:endParaRPr lang="en-US" dirty="0"/>
          </a:p>
        </p:txBody>
      </p:sp>
      <p:sp>
        <p:nvSpPr>
          <p:cNvPr id="3" name="Content Placeholder 2"/>
          <p:cNvSpPr>
            <a:spLocks noGrp="1"/>
          </p:cNvSpPr>
          <p:nvPr>
            <p:ph sz="quarter" idx="1"/>
          </p:nvPr>
        </p:nvSpPr>
        <p:spPr/>
        <p:txBody>
          <a:bodyPr/>
          <a:lstStyle/>
          <a:p>
            <a:r>
              <a:rPr lang="en-US" dirty="0" smtClean="0"/>
              <a:t>Firefox 4.0 is next in line and they scored pretty decently getting 249 out 400 possible points.</a:t>
            </a:r>
          </a:p>
          <a:p>
            <a:r>
              <a:rPr lang="en-US" dirty="0" smtClean="0"/>
              <a:t> They are still missing a lot of key elements but got bonus points for the audio and video implementation as well as their parsing rules.</a:t>
            </a:r>
          </a:p>
          <a:p>
            <a:r>
              <a:rPr lang="en-US" dirty="0" smtClean="0"/>
              <a:t>Internet Explorer 8 is pretty far behind the curve. </a:t>
            </a:r>
          </a:p>
          <a:p>
            <a:r>
              <a:rPr lang="en-US" dirty="0" smtClean="0"/>
              <a:t>IE scored a total of 32 points out of 400. </a:t>
            </a:r>
          </a:p>
          <a:p>
            <a:endParaRPr lang="en-US" dirty="0" smtClean="0"/>
          </a:p>
          <a:p>
            <a:endParaRPr lang="en-US" dirty="0"/>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The HTML5 &lt;!DOCTYPE&gt;</a:t>
            </a:r>
            <a:endParaRPr lang="en-US" dirty="0"/>
          </a:p>
        </p:txBody>
      </p:sp>
      <p:sp>
        <p:nvSpPr>
          <p:cNvPr id="3" name="Content Placeholder 2"/>
          <p:cNvSpPr>
            <a:spLocks noGrp="1"/>
          </p:cNvSpPr>
          <p:nvPr>
            <p:ph sz="quarter" idx="1"/>
          </p:nvPr>
        </p:nvSpPr>
        <p:spPr/>
        <p:txBody>
          <a:bodyPr/>
          <a:lstStyle/>
          <a:p>
            <a:r>
              <a:rPr lang="en-US" dirty="0" smtClean="0"/>
              <a:t>In HTML5 there is only one &lt;!</a:t>
            </a:r>
            <a:r>
              <a:rPr lang="en-US" dirty="0" err="1" smtClean="0"/>
              <a:t>doctype</a:t>
            </a:r>
            <a:r>
              <a:rPr lang="en-US" dirty="0" smtClean="0"/>
              <a:t>&gt; declaration, and it is very simple:</a:t>
            </a:r>
          </a:p>
          <a:p>
            <a:r>
              <a:rPr lang="en-US" dirty="0" smtClean="0"/>
              <a:t>&lt; !DOCTYPE html&gt;</a:t>
            </a:r>
          </a:p>
          <a:p>
            <a:endParaRPr lang="en-US" dirty="0"/>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Minimum HTML5 Document</a:t>
            </a:r>
            <a:endParaRPr lang="en-US" dirty="0"/>
          </a:p>
        </p:txBody>
      </p:sp>
      <p:sp>
        <p:nvSpPr>
          <p:cNvPr id="3" name="Content Placeholder 2"/>
          <p:cNvSpPr>
            <a:spLocks noGrp="1"/>
          </p:cNvSpPr>
          <p:nvPr>
            <p:ph sz="quarter" idx="1"/>
          </p:nvPr>
        </p:nvSpPr>
        <p:spPr/>
        <p:txBody>
          <a:bodyPr>
            <a:normAutofit fontScale="92500" lnSpcReduction="10000"/>
          </a:bodyPr>
          <a:lstStyle/>
          <a:p>
            <a:pPr>
              <a:buNone/>
            </a:pPr>
            <a:r>
              <a:rPr lang="en-US" dirty="0" smtClean="0"/>
              <a:t>&lt;!DOCTYPE html&gt;</a:t>
            </a:r>
            <a:br>
              <a:rPr lang="en-US" dirty="0" smtClean="0"/>
            </a:br>
            <a:r>
              <a:rPr lang="en-US" dirty="0" smtClean="0"/>
              <a:t>&lt; html&gt;</a:t>
            </a:r>
            <a:br>
              <a:rPr lang="en-US" dirty="0" smtClean="0"/>
            </a:br>
            <a:r>
              <a:rPr lang="en-US" dirty="0" smtClean="0"/>
              <a:t>&lt; head&gt;</a:t>
            </a:r>
            <a:br>
              <a:rPr lang="en-US" dirty="0" smtClean="0"/>
            </a:br>
            <a:r>
              <a:rPr lang="en-US" dirty="0" smtClean="0"/>
              <a:t>&lt; title&gt;</a:t>
            </a:r>
            <a:r>
              <a:rPr lang="en-US" i="1" dirty="0" smtClean="0"/>
              <a:t>Title of the document</a:t>
            </a:r>
            <a:r>
              <a:rPr lang="en-US" dirty="0" smtClean="0"/>
              <a:t>&lt;/title&gt;</a:t>
            </a:r>
            <a:br>
              <a:rPr lang="en-US" dirty="0" smtClean="0"/>
            </a:br>
            <a:r>
              <a:rPr lang="en-US" dirty="0" smtClean="0"/>
              <a:t>&lt; /head&gt;</a:t>
            </a:r>
            <a:br>
              <a:rPr lang="en-US" dirty="0" smtClean="0"/>
            </a:br>
            <a:r>
              <a:rPr lang="en-US" dirty="0" smtClean="0"/>
              <a:t/>
            </a:r>
            <a:br>
              <a:rPr lang="en-US" dirty="0" smtClean="0"/>
            </a:br>
            <a:r>
              <a:rPr lang="en-US" dirty="0" smtClean="0"/>
              <a:t>&lt; body&gt;</a:t>
            </a:r>
            <a:br>
              <a:rPr lang="en-US" dirty="0" smtClean="0"/>
            </a:br>
            <a:r>
              <a:rPr lang="en-US" i="1" dirty="0" smtClean="0"/>
              <a:t>The content of the document......</a:t>
            </a:r>
            <a:r>
              <a:rPr lang="en-US" dirty="0" smtClean="0"/>
              <a:t/>
            </a:r>
            <a:br>
              <a:rPr lang="en-US" dirty="0" smtClean="0"/>
            </a:br>
            <a:r>
              <a:rPr lang="en-US" dirty="0" smtClean="0"/>
              <a:t>&lt; /body&gt;</a:t>
            </a:r>
            <a:br>
              <a:rPr lang="en-US" dirty="0" smtClean="0"/>
            </a:br>
            <a:r>
              <a:rPr lang="en-US" dirty="0" smtClean="0"/>
              <a:t/>
            </a:r>
            <a:br>
              <a:rPr lang="en-US" dirty="0" smtClean="0"/>
            </a:br>
            <a:r>
              <a:rPr lang="en-US" dirty="0" smtClean="0"/>
              <a:t>&lt; /html&gt;</a:t>
            </a:r>
            <a:endParaRPr lang="en-US" dirty="0"/>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Browser Support for HTML5</a:t>
            </a:r>
            <a:endParaRPr lang="en-US" dirty="0"/>
          </a:p>
        </p:txBody>
      </p:sp>
      <p:sp>
        <p:nvSpPr>
          <p:cNvPr id="3" name="Content Placeholder 2"/>
          <p:cNvSpPr>
            <a:spLocks noGrp="1"/>
          </p:cNvSpPr>
          <p:nvPr>
            <p:ph sz="quarter" idx="1"/>
          </p:nvPr>
        </p:nvSpPr>
        <p:spPr/>
        <p:txBody>
          <a:bodyPr/>
          <a:lstStyle/>
          <a:p>
            <a:r>
              <a:rPr lang="en-US" dirty="0" smtClean="0"/>
              <a:t>HTML5 is not yet an official standard, and no browsers have full HTML5 support.</a:t>
            </a:r>
          </a:p>
          <a:p>
            <a:r>
              <a:rPr lang="en-US" dirty="0" smtClean="0"/>
              <a:t>But all major browsers (Safari, Chrome, Firefox, Opera, Internet Explorer) continue to add new HTML5 features to their latest versions.</a:t>
            </a:r>
          </a:p>
          <a:p>
            <a:endParaRPr lang="en-US" dirty="0"/>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IN" b="1" dirty="0"/>
              <a:t>Using the Canvas API</a:t>
            </a:r>
            <a:endParaRPr lang="en-IN" dirty="0"/>
          </a:p>
        </p:txBody>
      </p:sp>
      <p:sp>
        <p:nvSpPr>
          <p:cNvPr id="5" name="Subtitle 4"/>
          <p:cNvSpPr>
            <a:spLocks noGrp="1"/>
          </p:cNvSpPr>
          <p:nvPr>
            <p:ph type="subTitle" idx="1"/>
          </p:nvPr>
        </p:nvSpPr>
        <p:spPr/>
        <p:txBody>
          <a:bodyPr/>
          <a:lstStyle/>
          <a:p>
            <a:endParaRPr lang="en-IN"/>
          </a:p>
        </p:txBody>
      </p:sp>
    </p:spTree>
    <p:extLst>
      <p:ext uri="{BB962C8B-B14F-4D97-AF65-F5344CB8AC3E}">
        <p14:creationId xmlns:p14="http://schemas.microsoft.com/office/powerpoint/2010/main" val="300898175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2908" y="152400"/>
            <a:ext cx="8153400" cy="990600"/>
          </a:xfrm>
        </p:spPr>
        <p:txBody>
          <a:bodyPr anchor="t">
            <a:normAutofit fontScale="90000"/>
          </a:bodyPr>
          <a:lstStyle/>
          <a:p>
            <a:pPr lvl="0"/>
            <a:r>
              <a:rPr lang="en-IN" sz="4900" b="1" dirty="0"/>
              <a:t>History of HTML5 </a:t>
            </a:r>
            <a:r>
              <a:rPr lang="en-IN" dirty="0"/>
              <a:t/>
            </a:r>
            <a:br>
              <a:rPr lang="en-IN" dirty="0"/>
            </a:br>
            <a:endParaRPr lang="en-IN" dirty="0"/>
          </a:p>
        </p:txBody>
      </p:sp>
      <p:sp>
        <p:nvSpPr>
          <p:cNvPr id="4" name="Rectangle 3"/>
          <p:cNvSpPr/>
          <p:nvPr/>
        </p:nvSpPr>
        <p:spPr>
          <a:xfrm>
            <a:off x="542908" y="1752600"/>
            <a:ext cx="8296292" cy="4524315"/>
          </a:xfrm>
          <a:prstGeom prst="rect">
            <a:avLst/>
          </a:prstGeom>
        </p:spPr>
        <p:txBody>
          <a:bodyPr wrap="square">
            <a:spAutoFit/>
          </a:bodyPr>
          <a:lstStyle/>
          <a:p>
            <a:pPr marL="457200" indent="-457200">
              <a:buFont typeface="Arial" panose="020B0604020202020204" pitchFamily="34" charset="0"/>
              <a:buChar char="•"/>
            </a:pPr>
            <a:r>
              <a:rPr lang="en-IN" sz="3200" dirty="0" smtClean="0"/>
              <a:t>It </a:t>
            </a:r>
            <a:r>
              <a:rPr lang="en-IN" sz="3200" dirty="0"/>
              <a:t>was first published as an Internet draft in 1993</a:t>
            </a:r>
            <a:r>
              <a:rPr lang="en-IN" sz="3200" dirty="0" smtClean="0"/>
              <a:t>.</a:t>
            </a:r>
          </a:p>
          <a:p>
            <a:pPr marL="457200" indent="-457200">
              <a:buFont typeface="Arial" panose="020B0604020202020204" pitchFamily="34" charset="0"/>
              <a:buChar char="•"/>
            </a:pPr>
            <a:r>
              <a:rPr lang="en-IN" sz="3200" dirty="0" smtClean="0"/>
              <a:t>The </a:t>
            </a:r>
            <a:r>
              <a:rPr lang="en-IN" sz="3200" dirty="0"/>
              <a:t>’90s saw </a:t>
            </a:r>
            <a:r>
              <a:rPr lang="en-IN" sz="3200" dirty="0" smtClean="0"/>
              <a:t>an enormous </a:t>
            </a:r>
            <a:r>
              <a:rPr lang="en-IN" sz="3200" dirty="0"/>
              <a:t>amount of activity around HTML, with version 2.0, versions 3.2, and 4.0 (in the same year</a:t>
            </a:r>
            <a:r>
              <a:rPr lang="en-IN" sz="3200" dirty="0" smtClean="0"/>
              <a:t>!), and </a:t>
            </a:r>
            <a:r>
              <a:rPr lang="en-IN" sz="3200" dirty="0"/>
              <a:t>finally, in 1999, version 4.01</a:t>
            </a:r>
            <a:r>
              <a:rPr lang="en-IN" sz="3200" dirty="0" smtClean="0"/>
              <a:t>.</a:t>
            </a:r>
          </a:p>
          <a:p>
            <a:pPr marL="457200" indent="-457200">
              <a:buFont typeface="Arial" panose="020B0604020202020204" pitchFamily="34" charset="0"/>
              <a:buChar char="•"/>
            </a:pPr>
            <a:r>
              <a:rPr lang="en-IN" sz="3200" dirty="0"/>
              <a:t>After the rapid delivery of these four versions though, HTML was widely considered a dead-end;</a:t>
            </a:r>
            <a:endParaRPr lang="en-IN" sz="3200" dirty="0">
              <a:effectLst/>
            </a:endParaRPr>
          </a:p>
        </p:txBody>
      </p:sp>
    </p:spTree>
    <p:extLst>
      <p:ext uri="{BB962C8B-B14F-4D97-AF65-F5344CB8AC3E}">
        <p14:creationId xmlns:p14="http://schemas.microsoft.com/office/powerpoint/2010/main" val="153817098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Overview of HTML5 Canvas</a:t>
            </a:r>
          </a:p>
        </p:txBody>
      </p:sp>
      <p:sp>
        <p:nvSpPr>
          <p:cNvPr id="3" name="Content Placeholder 2"/>
          <p:cNvSpPr>
            <a:spLocks noGrp="1"/>
          </p:cNvSpPr>
          <p:nvPr>
            <p:ph sz="quarter" idx="1"/>
          </p:nvPr>
        </p:nvSpPr>
        <p:spPr/>
        <p:txBody>
          <a:bodyPr>
            <a:normAutofit/>
          </a:bodyPr>
          <a:lstStyle/>
          <a:p>
            <a:r>
              <a:rPr lang="en-IN" dirty="0"/>
              <a:t>The canvas concept was originally introduced by Apple to be used in Mac OS X </a:t>
            </a:r>
            <a:r>
              <a:rPr lang="en-IN" dirty="0" err="1"/>
              <a:t>WebKit</a:t>
            </a:r>
            <a:r>
              <a:rPr lang="en-IN" dirty="0"/>
              <a:t> to </a:t>
            </a:r>
            <a:r>
              <a:rPr lang="en-IN" dirty="0" smtClean="0"/>
              <a:t>create </a:t>
            </a:r>
            <a:r>
              <a:rPr lang="en-IN" i="1" dirty="0" smtClean="0"/>
              <a:t>dashboard </a:t>
            </a:r>
            <a:r>
              <a:rPr lang="en-IN" i="1" dirty="0"/>
              <a:t>widgets</a:t>
            </a:r>
            <a:r>
              <a:rPr lang="en-IN" dirty="0"/>
              <a:t>. </a:t>
            </a:r>
            <a:endParaRPr lang="en-IN" dirty="0" smtClean="0"/>
          </a:p>
          <a:p>
            <a:r>
              <a:rPr lang="en-IN" dirty="0" smtClean="0"/>
              <a:t>Before </a:t>
            </a:r>
            <a:r>
              <a:rPr lang="en-IN" dirty="0"/>
              <a:t>the arrival of canvas, you could only use drawing APIs in a browser </a:t>
            </a:r>
            <a:r>
              <a:rPr lang="en-IN" dirty="0" smtClean="0"/>
              <a:t>through plug-ins </a:t>
            </a:r>
            <a:r>
              <a:rPr lang="en-IN" dirty="0"/>
              <a:t>such as Adobe plug-ins for Flash and Scalable Vector Graphics (SVG), Vector </a:t>
            </a:r>
            <a:r>
              <a:rPr lang="en-IN" dirty="0" err="1"/>
              <a:t>Markup</a:t>
            </a:r>
            <a:r>
              <a:rPr lang="en-IN" dirty="0"/>
              <a:t> </a:t>
            </a:r>
            <a:r>
              <a:rPr lang="en-IN" dirty="0" smtClean="0"/>
              <a:t>Language (</a:t>
            </a:r>
            <a:r>
              <a:rPr lang="en-IN" dirty="0"/>
              <a:t>VML) only in Internet Explorer, or other clever JavaScript hacks.</a:t>
            </a:r>
          </a:p>
        </p:txBody>
      </p:sp>
    </p:spTree>
    <p:extLst>
      <p:ext uri="{BB962C8B-B14F-4D97-AF65-F5344CB8AC3E}">
        <p14:creationId xmlns:p14="http://schemas.microsoft.com/office/powerpoint/2010/main" val="338006548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What Is a Canvas?</a:t>
            </a:r>
          </a:p>
        </p:txBody>
      </p:sp>
      <p:sp>
        <p:nvSpPr>
          <p:cNvPr id="3" name="Content Placeholder 2"/>
          <p:cNvSpPr>
            <a:spLocks noGrp="1"/>
          </p:cNvSpPr>
          <p:nvPr>
            <p:ph sz="quarter" idx="1"/>
          </p:nvPr>
        </p:nvSpPr>
        <p:spPr/>
        <p:txBody>
          <a:bodyPr/>
          <a:lstStyle/>
          <a:p>
            <a:r>
              <a:rPr lang="en-IN" dirty="0"/>
              <a:t>When you use a canvas element in your web page, it creates a rectangular area on the page. </a:t>
            </a:r>
            <a:endParaRPr lang="en-IN" dirty="0" smtClean="0"/>
          </a:p>
          <a:p>
            <a:r>
              <a:rPr lang="en-IN" dirty="0" smtClean="0"/>
              <a:t>By </a:t>
            </a:r>
            <a:r>
              <a:rPr lang="en-IN" dirty="0"/>
              <a:t>default</a:t>
            </a:r>
            <a:r>
              <a:rPr lang="en-IN" dirty="0" smtClean="0"/>
              <a:t>, this </a:t>
            </a:r>
            <a:r>
              <a:rPr lang="en-IN" dirty="0"/>
              <a:t>rectangular area is 300 pixels wide and 150 pixels high, but you can specify the exact size and </a:t>
            </a:r>
            <a:r>
              <a:rPr lang="en-IN" dirty="0" smtClean="0"/>
              <a:t>set other </a:t>
            </a:r>
            <a:r>
              <a:rPr lang="en-IN" dirty="0"/>
              <a:t>attributes for your canvas element</a:t>
            </a:r>
            <a:r>
              <a:rPr lang="en-IN" dirty="0" smtClean="0"/>
              <a:t>.</a:t>
            </a:r>
          </a:p>
          <a:p>
            <a:r>
              <a:rPr lang="en-IN" i="1" dirty="0"/>
              <a:t>A Basic Canvas Element</a:t>
            </a:r>
          </a:p>
          <a:p>
            <a:pPr lvl="2"/>
            <a:r>
              <a:rPr lang="en-IN" dirty="0"/>
              <a:t>&lt;canvas&gt;&lt;/canvas&gt;</a:t>
            </a:r>
          </a:p>
        </p:txBody>
      </p:sp>
    </p:spTree>
    <p:extLst>
      <p:ext uri="{BB962C8B-B14F-4D97-AF65-F5344CB8AC3E}">
        <p14:creationId xmlns:p14="http://schemas.microsoft.com/office/powerpoint/2010/main" val="103963404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Canvas Coordinates</a:t>
            </a:r>
          </a:p>
        </p:txBody>
      </p:sp>
      <p:pic>
        <p:nvPicPr>
          <p:cNvPr id="4" name="Picture 3"/>
          <p:cNvPicPr>
            <a:picLocks noChangeAspect="1"/>
          </p:cNvPicPr>
          <p:nvPr/>
        </p:nvPicPr>
        <p:blipFill>
          <a:blip r:embed="rId2"/>
          <a:stretch>
            <a:fillRect/>
          </a:stretch>
        </p:blipFill>
        <p:spPr>
          <a:xfrm>
            <a:off x="1600200" y="1752600"/>
            <a:ext cx="4345412" cy="4107281"/>
          </a:xfrm>
          <a:prstGeom prst="rect">
            <a:avLst/>
          </a:prstGeom>
        </p:spPr>
      </p:pic>
    </p:spTree>
    <p:extLst>
      <p:ext uri="{BB962C8B-B14F-4D97-AF65-F5344CB8AC3E}">
        <p14:creationId xmlns:p14="http://schemas.microsoft.com/office/powerpoint/2010/main" val="424073652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When Not to Use Canvas</a:t>
            </a:r>
          </a:p>
        </p:txBody>
      </p:sp>
      <p:sp>
        <p:nvSpPr>
          <p:cNvPr id="3" name="Content Placeholder 2"/>
          <p:cNvSpPr>
            <a:spLocks noGrp="1"/>
          </p:cNvSpPr>
          <p:nvPr>
            <p:ph sz="quarter" idx="1"/>
          </p:nvPr>
        </p:nvSpPr>
        <p:spPr/>
        <p:txBody>
          <a:bodyPr/>
          <a:lstStyle/>
          <a:p>
            <a:r>
              <a:rPr lang="en-IN" dirty="0"/>
              <a:t>Although the canvas element is great and very useful, you should </a:t>
            </a:r>
            <a:r>
              <a:rPr lang="en-IN" i="1" dirty="0"/>
              <a:t>not </a:t>
            </a:r>
            <a:r>
              <a:rPr lang="en-IN" dirty="0"/>
              <a:t>use the canvas element </a:t>
            </a:r>
            <a:r>
              <a:rPr lang="en-IN" dirty="0" smtClean="0"/>
              <a:t>when another </a:t>
            </a:r>
            <a:r>
              <a:rPr lang="en-IN" dirty="0"/>
              <a:t>element will suffice. </a:t>
            </a:r>
            <a:endParaRPr lang="en-IN" dirty="0" smtClean="0"/>
          </a:p>
          <a:p>
            <a:r>
              <a:rPr lang="en-IN" dirty="0" smtClean="0"/>
              <a:t>For </a:t>
            </a:r>
            <a:r>
              <a:rPr lang="en-IN" dirty="0"/>
              <a:t>example, it would not be a good idea to dynamically draw all </a:t>
            </a:r>
            <a:r>
              <a:rPr lang="en-IN" dirty="0" smtClean="0"/>
              <a:t>the different </a:t>
            </a:r>
            <a:r>
              <a:rPr lang="en-IN" dirty="0"/>
              <a:t>headings for an HTML document on a canvas instead of simply using heading styles (H1, H2</a:t>
            </a:r>
            <a:r>
              <a:rPr lang="en-IN" dirty="0" smtClean="0"/>
              <a:t>, and </a:t>
            </a:r>
            <a:r>
              <a:rPr lang="en-IN" dirty="0"/>
              <a:t>so on) that are meant for that purpose.</a:t>
            </a:r>
          </a:p>
        </p:txBody>
      </p:sp>
    </p:spTree>
    <p:extLst>
      <p:ext uri="{BB962C8B-B14F-4D97-AF65-F5344CB8AC3E}">
        <p14:creationId xmlns:p14="http://schemas.microsoft.com/office/powerpoint/2010/main" val="240395734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err="1"/>
              <a:t>Fallback</a:t>
            </a:r>
            <a:r>
              <a:rPr lang="en-IN" dirty="0"/>
              <a:t> Content</a:t>
            </a:r>
          </a:p>
        </p:txBody>
      </p:sp>
      <p:sp>
        <p:nvSpPr>
          <p:cNvPr id="3" name="Content Placeholder 2"/>
          <p:cNvSpPr>
            <a:spLocks noGrp="1"/>
          </p:cNvSpPr>
          <p:nvPr>
            <p:ph sz="quarter" idx="1"/>
          </p:nvPr>
        </p:nvSpPr>
        <p:spPr/>
        <p:txBody>
          <a:bodyPr>
            <a:normAutofit lnSpcReduction="10000"/>
          </a:bodyPr>
          <a:lstStyle/>
          <a:p>
            <a:r>
              <a:rPr lang="en-IN" dirty="0"/>
              <a:t>In case your web page is accessed by a browser that does not support the canvas element or a subset </a:t>
            </a:r>
            <a:r>
              <a:rPr lang="en-IN" dirty="0" smtClean="0"/>
              <a:t>of the </a:t>
            </a:r>
            <a:r>
              <a:rPr lang="en-IN" dirty="0"/>
              <a:t>Canvas API features, it is a good idea to provide an alternate source. </a:t>
            </a:r>
            <a:endParaRPr lang="en-IN" dirty="0" smtClean="0"/>
          </a:p>
          <a:p>
            <a:r>
              <a:rPr lang="en-IN" dirty="0" smtClean="0"/>
              <a:t>For </a:t>
            </a:r>
            <a:r>
              <a:rPr lang="en-IN" dirty="0"/>
              <a:t>example, you can provide </a:t>
            </a:r>
            <a:r>
              <a:rPr lang="en-IN" dirty="0" smtClean="0"/>
              <a:t>an alternate </a:t>
            </a:r>
            <a:r>
              <a:rPr lang="en-IN" dirty="0"/>
              <a:t>image or just some text that explains what the user could be enjoying if they actually used </a:t>
            </a:r>
            <a:r>
              <a:rPr lang="en-IN" dirty="0" smtClean="0"/>
              <a:t>a modern </a:t>
            </a:r>
            <a:r>
              <a:rPr lang="en-IN" dirty="0"/>
              <a:t>browser</a:t>
            </a:r>
            <a:r>
              <a:rPr lang="en-IN" dirty="0" smtClean="0"/>
              <a:t>.</a:t>
            </a:r>
          </a:p>
          <a:p>
            <a:pPr lvl="1"/>
            <a:r>
              <a:rPr lang="en-IN" dirty="0"/>
              <a:t>&lt;canvas&gt;</a:t>
            </a:r>
          </a:p>
          <a:p>
            <a:pPr lvl="3"/>
            <a:r>
              <a:rPr lang="en-IN" dirty="0"/>
              <a:t>Update your browser to enjoy canvas!</a:t>
            </a:r>
          </a:p>
          <a:p>
            <a:pPr lvl="1"/>
            <a:r>
              <a:rPr lang="en-IN" dirty="0"/>
              <a:t>&lt;/canvas&gt;</a:t>
            </a:r>
          </a:p>
        </p:txBody>
      </p:sp>
    </p:spTree>
    <p:extLst>
      <p:ext uri="{BB962C8B-B14F-4D97-AF65-F5344CB8AC3E}">
        <p14:creationId xmlns:p14="http://schemas.microsoft.com/office/powerpoint/2010/main" val="72089848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CSS and Canvas</a:t>
            </a:r>
          </a:p>
        </p:txBody>
      </p:sp>
      <p:sp>
        <p:nvSpPr>
          <p:cNvPr id="3" name="Content Placeholder 2"/>
          <p:cNvSpPr>
            <a:spLocks noGrp="1"/>
          </p:cNvSpPr>
          <p:nvPr>
            <p:ph sz="quarter" idx="1"/>
          </p:nvPr>
        </p:nvSpPr>
        <p:spPr/>
        <p:txBody>
          <a:bodyPr/>
          <a:lstStyle/>
          <a:p>
            <a:r>
              <a:rPr lang="en-IN" dirty="0"/>
              <a:t>As with most HTML elements, CSS can be applied to the canvas element itself to add borders, padding</a:t>
            </a:r>
            <a:r>
              <a:rPr lang="en-IN" dirty="0" smtClean="0"/>
              <a:t>, margins</a:t>
            </a:r>
            <a:r>
              <a:rPr lang="en-IN" dirty="0"/>
              <a:t>, etc</a:t>
            </a:r>
            <a:r>
              <a:rPr lang="en-IN" dirty="0" smtClean="0"/>
              <a:t>.</a:t>
            </a:r>
          </a:p>
          <a:p>
            <a:r>
              <a:rPr lang="en-IN" dirty="0" smtClean="0"/>
              <a:t>Additionally</a:t>
            </a:r>
            <a:r>
              <a:rPr lang="en-IN" dirty="0"/>
              <a:t>, some CSS values are inherited by the contents of the canvas; fonts are a </a:t>
            </a:r>
            <a:r>
              <a:rPr lang="en-IN" dirty="0" smtClean="0"/>
              <a:t>good example.</a:t>
            </a:r>
            <a:endParaRPr lang="en-IN" dirty="0"/>
          </a:p>
        </p:txBody>
      </p:sp>
    </p:spTree>
    <p:extLst>
      <p:ext uri="{BB962C8B-B14F-4D97-AF65-F5344CB8AC3E}">
        <p14:creationId xmlns:p14="http://schemas.microsoft.com/office/powerpoint/2010/main" val="289868222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Browser Support for HTML5 Canvas</a:t>
            </a:r>
          </a:p>
        </p:txBody>
      </p:sp>
      <p:sp>
        <p:nvSpPr>
          <p:cNvPr id="3" name="Content Placeholder 2"/>
          <p:cNvSpPr>
            <a:spLocks noGrp="1"/>
          </p:cNvSpPr>
          <p:nvPr>
            <p:ph sz="quarter" idx="1"/>
          </p:nvPr>
        </p:nvSpPr>
        <p:spPr/>
        <p:txBody>
          <a:bodyPr/>
          <a:lstStyle/>
          <a:p>
            <a:r>
              <a:rPr lang="en-IN" dirty="0"/>
              <a:t>With the arrival of Internet Explorer 9, all browser vendors now provide support for HTML5 Canvas, </a:t>
            </a:r>
            <a:r>
              <a:rPr lang="en-IN" dirty="0" smtClean="0"/>
              <a:t>and it </a:t>
            </a:r>
            <a:r>
              <a:rPr lang="en-IN" dirty="0"/>
              <a:t>is already in the hands of a majority of users</a:t>
            </a:r>
            <a:r>
              <a:rPr lang="en-IN" dirty="0" smtClean="0"/>
              <a:t>.</a:t>
            </a:r>
          </a:p>
          <a:p>
            <a:r>
              <a:rPr lang="en-IN" dirty="0" smtClean="0"/>
              <a:t> </a:t>
            </a:r>
            <a:r>
              <a:rPr lang="en-IN" dirty="0"/>
              <a:t>This is a major milestone in web development, </a:t>
            </a:r>
            <a:r>
              <a:rPr lang="en-IN" dirty="0" smtClean="0"/>
              <a:t>allowing 2D </a:t>
            </a:r>
            <a:r>
              <a:rPr lang="en-IN" dirty="0"/>
              <a:t>drawing to thrive on the modern Web.</a:t>
            </a:r>
          </a:p>
        </p:txBody>
      </p:sp>
    </p:spTree>
    <p:extLst>
      <p:ext uri="{BB962C8B-B14F-4D97-AF65-F5344CB8AC3E}">
        <p14:creationId xmlns:p14="http://schemas.microsoft.com/office/powerpoint/2010/main" val="1542779952"/>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Using the HTML5 Canvas APIs</a:t>
            </a:r>
          </a:p>
        </p:txBody>
      </p:sp>
      <p:sp>
        <p:nvSpPr>
          <p:cNvPr id="5" name="Content Placeholder 4"/>
          <p:cNvSpPr>
            <a:spLocks noGrp="1"/>
          </p:cNvSpPr>
          <p:nvPr>
            <p:ph sz="quarter" idx="1"/>
          </p:nvPr>
        </p:nvSpPr>
        <p:spPr/>
        <p:txBody>
          <a:bodyPr/>
          <a:lstStyle/>
          <a:p>
            <a:r>
              <a:rPr lang="en-IN" b="1" dirty="0" err="1"/>
              <a:t>ctx.fillRect</a:t>
            </a:r>
            <a:r>
              <a:rPr lang="en-IN" b="1" dirty="0"/>
              <a:t>(</a:t>
            </a:r>
            <a:r>
              <a:rPr lang="en-IN" b="1" dirty="0" err="1"/>
              <a:t>Xstart,Ystart,Width,Height</a:t>
            </a:r>
            <a:r>
              <a:rPr lang="en-IN" b="1" dirty="0" smtClean="0"/>
              <a:t>);</a:t>
            </a:r>
          </a:p>
          <a:p>
            <a:r>
              <a:rPr lang="en-IN" b="1" dirty="0" err="1" smtClean="0"/>
              <a:t>strokeRect</a:t>
            </a:r>
            <a:r>
              <a:rPr lang="en-IN" b="1" dirty="0" smtClean="0"/>
              <a:t>(</a:t>
            </a:r>
            <a:r>
              <a:rPr lang="en-IN" b="1" dirty="0" err="1" smtClean="0"/>
              <a:t>Xstart,Ystart,Width,Height</a:t>
            </a:r>
            <a:r>
              <a:rPr lang="en-IN" b="1" dirty="0"/>
              <a:t>) – To draw a rectangular outline (No fill</a:t>
            </a:r>
            <a:r>
              <a:rPr lang="en-IN" b="1" dirty="0" smtClean="0"/>
              <a:t>)</a:t>
            </a:r>
          </a:p>
          <a:p>
            <a:r>
              <a:rPr lang="en-IN" b="1" dirty="0" err="1"/>
              <a:t>clearRect</a:t>
            </a:r>
            <a:r>
              <a:rPr lang="en-IN" b="1" dirty="0"/>
              <a:t>(</a:t>
            </a:r>
            <a:r>
              <a:rPr lang="en-IN" b="1" dirty="0" err="1"/>
              <a:t>Xstart,Ystart,Width,Height</a:t>
            </a:r>
            <a:r>
              <a:rPr lang="en-IN" b="1" dirty="0"/>
              <a:t>) : To clear the specified rectangle making it fully transparent</a:t>
            </a:r>
            <a:br>
              <a:rPr lang="en-IN" b="1" dirty="0"/>
            </a:br>
            <a:r>
              <a:rPr lang="en-IN" b="1" dirty="0"/>
              <a:t/>
            </a:r>
            <a:br>
              <a:rPr lang="en-IN" b="1" dirty="0"/>
            </a:br>
            <a:endParaRPr lang="en-IN" dirty="0"/>
          </a:p>
        </p:txBody>
      </p:sp>
    </p:spTree>
    <p:extLst>
      <p:ext uri="{BB962C8B-B14F-4D97-AF65-F5344CB8AC3E}">
        <p14:creationId xmlns:p14="http://schemas.microsoft.com/office/powerpoint/2010/main" val="1680534968"/>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Canvas Paths</a:t>
            </a:r>
            <a:endParaRPr lang="en-IN" dirty="0"/>
          </a:p>
        </p:txBody>
      </p:sp>
      <p:sp>
        <p:nvSpPr>
          <p:cNvPr id="3" name="Content Placeholder 2"/>
          <p:cNvSpPr>
            <a:spLocks noGrp="1"/>
          </p:cNvSpPr>
          <p:nvPr>
            <p:ph sz="quarter" idx="1"/>
          </p:nvPr>
        </p:nvSpPr>
        <p:spPr/>
        <p:txBody>
          <a:bodyPr>
            <a:normAutofit lnSpcReduction="10000"/>
          </a:bodyPr>
          <a:lstStyle/>
          <a:p>
            <a:r>
              <a:rPr lang="en-IN" dirty="0" err="1"/>
              <a:t>beginPath</a:t>
            </a:r>
            <a:r>
              <a:rPr lang="en-IN" dirty="0"/>
              <a:t>()</a:t>
            </a:r>
          </a:p>
          <a:p>
            <a:r>
              <a:rPr lang="en-IN" dirty="0" err="1"/>
              <a:t>closePath</a:t>
            </a:r>
            <a:r>
              <a:rPr lang="en-IN" dirty="0"/>
              <a:t>()</a:t>
            </a:r>
          </a:p>
          <a:p>
            <a:r>
              <a:rPr lang="en-IN" dirty="0"/>
              <a:t>stroke()</a:t>
            </a:r>
          </a:p>
          <a:p>
            <a:r>
              <a:rPr lang="en-IN" dirty="0"/>
              <a:t>fill()</a:t>
            </a:r>
          </a:p>
          <a:p>
            <a:pPr marL="0" indent="0">
              <a:buNone/>
            </a:pPr>
            <a:r>
              <a:rPr lang="en-IN" dirty="0"/>
              <a:t> </a:t>
            </a:r>
            <a:r>
              <a:rPr lang="en-IN" dirty="0" smtClean="0"/>
              <a:t>       ctx.beginPath</a:t>
            </a:r>
            <a:r>
              <a:rPr lang="en-IN" dirty="0"/>
              <a:t>();</a:t>
            </a:r>
          </a:p>
          <a:p>
            <a:pPr marL="0" indent="0">
              <a:buNone/>
            </a:pPr>
            <a:r>
              <a:rPr lang="en-IN" dirty="0"/>
              <a:t>        </a:t>
            </a:r>
            <a:r>
              <a:rPr lang="en-IN" dirty="0" err="1"/>
              <a:t>ctx.moveTo</a:t>
            </a:r>
            <a:r>
              <a:rPr lang="en-IN" dirty="0"/>
              <a:t>(50, 50);</a:t>
            </a:r>
          </a:p>
          <a:p>
            <a:pPr marL="0" indent="0">
              <a:buNone/>
            </a:pPr>
            <a:r>
              <a:rPr lang="en-IN" dirty="0"/>
              <a:t>        </a:t>
            </a:r>
            <a:r>
              <a:rPr lang="en-IN" dirty="0" err="1"/>
              <a:t>ctx.lineTo</a:t>
            </a:r>
            <a:r>
              <a:rPr lang="en-IN" dirty="0"/>
              <a:t>(200, 200);</a:t>
            </a:r>
          </a:p>
          <a:p>
            <a:pPr marL="0" indent="0">
              <a:buNone/>
            </a:pPr>
            <a:r>
              <a:rPr lang="en-IN" dirty="0"/>
              <a:t>        </a:t>
            </a:r>
            <a:r>
              <a:rPr lang="en-IN" dirty="0" err="1"/>
              <a:t>ctx.closePath</a:t>
            </a:r>
            <a:r>
              <a:rPr lang="en-IN" dirty="0"/>
              <a:t>();</a:t>
            </a:r>
          </a:p>
          <a:p>
            <a:pPr marL="0" indent="0">
              <a:buNone/>
            </a:pPr>
            <a:r>
              <a:rPr lang="en-IN" dirty="0"/>
              <a:t>        </a:t>
            </a:r>
            <a:r>
              <a:rPr lang="en-IN" dirty="0" err="1"/>
              <a:t>ctx.stroke</a:t>
            </a:r>
            <a:r>
              <a:rPr lang="en-IN" dirty="0"/>
              <a:t>();</a:t>
            </a:r>
          </a:p>
          <a:p>
            <a:endParaRPr lang="en-IN" dirty="0"/>
          </a:p>
        </p:txBody>
      </p:sp>
    </p:spTree>
    <p:extLst>
      <p:ext uri="{BB962C8B-B14F-4D97-AF65-F5344CB8AC3E}">
        <p14:creationId xmlns:p14="http://schemas.microsoft.com/office/powerpoint/2010/main" val="3591737308"/>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Drawing a circle in canvas</a:t>
            </a:r>
            <a:endParaRPr lang="en-IN"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8800" y="2209800"/>
            <a:ext cx="5065134" cy="3786188"/>
          </a:xfrm>
          <a:prstGeom prst="rect">
            <a:avLst/>
          </a:prstGeom>
        </p:spPr>
      </p:pic>
    </p:spTree>
    <p:extLst>
      <p:ext uri="{BB962C8B-B14F-4D97-AF65-F5344CB8AC3E}">
        <p14:creationId xmlns:p14="http://schemas.microsoft.com/office/powerpoint/2010/main" val="260809257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2908" y="152400"/>
            <a:ext cx="8153400" cy="990600"/>
          </a:xfrm>
        </p:spPr>
        <p:txBody>
          <a:bodyPr anchor="t">
            <a:normAutofit fontScale="90000"/>
          </a:bodyPr>
          <a:lstStyle/>
          <a:p>
            <a:pPr lvl="0"/>
            <a:r>
              <a:rPr lang="en-IN" sz="4900" b="1" dirty="0"/>
              <a:t>History of HTML5 </a:t>
            </a:r>
            <a:r>
              <a:rPr lang="en-IN" dirty="0"/>
              <a:t/>
            </a:r>
            <a:br>
              <a:rPr lang="en-IN" dirty="0"/>
            </a:br>
            <a:endParaRPr lang="en-IN" dirty="0"/>
          </a:p>
        </p:txBody>
      </p:sp>
      <p:sp>
        <p:nvSpPr>
          <p:cNvPr id="4" name="Rectangle 3"/>
          <p:cNvSpPr/>
          <p:nvPr/>
        </p:nvSpPr>
        <p:spPr>
          <a:xfrm>
            <a:off x="542908" y="1752600"/>
            <a:ext cx="8296292" cy="4031873"/>
          </a:xfrm>
          <a:prstGeom prst="rect">
            <a:avLst/>
          </a:prstGeom>
        </p:spPr>
        <p:txBody>
          <a:bodyPr wrap="square">
            <a:spAutoFit/>
          </a:bodyPr>
          <a:lstStyle/>
          <a:p>
            <a:pPr marL="457200" indent="-457200">
              <a:buFont typeface="Arial" panose="020B0604020202020204" pitchFamily="34" charset="0"/>
              <a:buChar char="•"/>
            </a:pPr>
            <a:r>
              <a:rPr lang="en-IN" sz="3200" dirty="0"/>
              <a:t>Wanting to take the web platform to a new level, a small group of people started the Web </a:t>
            </a:r>
            <a:r>
              <a:rPr lang="en-IN" sz="3200" dirty="0" smtClean="0"/>
              <a:t>Hypertext Application </a:t>
            </a:r>
            <a:r>
              <a:rPr lang="en-IN" sz="3200" dirty="0"/>
              <a:t>Working Group (WHATWG) in 2004</a:t>
            </a:r>
            <a:r>
              <a:rPr lang="en-IN" sz="3200" dirty="0" smtClean="0"/>
              <a:t>.</a:t>
            </a:r>
          </a:p>
          <a:p>
            <a:pPr marL="457200" indent="-457200">
              <a:buFont typeface="Arial" panose="020B0604020202020204" pitchFamily="34" charset="0"/>
              <a:buChar char="•"/>
            </a:pPr>
            <a:r>
              <a:rPr lang="en-IN" sz="3200" dirty="0" smtClean="0"/>
              <a:t>They </a:t>
            </a:r>
            <a:r>
              <a:rPr lang="en-IN" sz="3200" dirty="0"/>
              <a:t>created the HTML5 specification</a:t>
            </a:r>
            <a:r>
              <a:rPr lang="en-IN" sz="3200" dirty="0" smtClean="0"/>
              <a:t>.</a:t>
            </a:r>
          </a:p>
          <a:p>
            <a:pPr marL="457200" indent="-457200">
              <a:buFont typeface="Arial" panose="020B0604020202020204" pitchFamily="34" charset="0"/>
              <a:buChar char="•"/>
            </a:pPr>
            <a:r>
              <a:rPr lang="en-IN" sz="3200" dirty="0" smtClean="0"/>
              <a:t>The </a:t>
            </a:r>
            <a:r>
              <a:rPr lang="en-IN" sz="3200" dirty="0"/>
              <a:t>W3C became involved with HTML again in 2006 and published the first working draft </a:t>
            </a:r>
            <a:r>
              <a:rPr lang="en-IN" sz="3200" dirty="0" smtClean="0"/>
              <a:t>for HTML5 </a:t>
            </a:r>
            <a:r>
              <a:rPr lang="en-IN" sz="3200" dirty="0"/>
              <a:t>in </a:t>
            </a:r>
            <a:r>
              <a:rPr lang="en-IN" sz="3200" dirty="0" smtClean="0"/>
              <a:t>2008.</a:t>
            </a:r>
            <a:endParaRPr lang="en-IN" sz="3200" dirty="0">
              <a:effectLst/>
            </a:endParaRPr>
          </a:p>
        </p:txBody>
      </p:sp>
    </p:spTree>
    <p:extLst>
      <p:ext uri="{BB962C8B-B14F-4D97-AF65-F5344CB8AC3E}">
        <p14:creationId xmlns:p14="http://schemas.microsoft.com/office/powerpoint/2010/main" val="53277535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Drawing a circle in canvas</a:t>
            </a:r>
            <a:endParaRPr lang="en-IN" dirty="0"/>
          </a:p>
        </p:txBody>
      </p:sp>
      <p:sp>
        <p:nvSpPr>
          <p:cNvPr id="3" name="Content Placeholder 2"/>
          <p:cNvSpPr>
            <a:spLocks noGrp="1"/>
          </p:cNvSpPr>
          <p:nvPr>
            <p:ph sz="quarter" idx="1"/>
          </p:nvPr>
        </p:nvSpPr>
        <p:spPr/>
        <p:txBody>
          <a:bodyPr/>
          <a:lstStyle/>
          <a:p>
            <a:r>
              <a:rPr lang="en-IN" b="1" dirty="0"/>
              <a:t>arc(x, y, radius, </a:t>
            </a:r>
            <a:r>
              <a:rPr lang="en-IN" b="1" dirty="0" err="1"/>
              <a:t>stratAngle</a:t>
            </a:r>
            <a:r>
              <a:rPr lang="en-IN" b="1" dirty="0"/>
              <a:t>, </a:t>
            </a:r>
            <a:r>
              <a:rPr lang="en-IN" b="1" dirty="0" err="1"/>
              <a:t>endAngle</a:t>
            </a:r>
            <a:r>
              <a:rPr lang="en-IN" b="1" dirty="0"/>
              <a:t>, </a:t>
            </a:r>
            <a:r>
              <a:rPr lang="en-IN" b="1" i="1" dirty="0"/>
              <a:t>anticlockwise</a:t>
            </a:r>
            <a:r>
              <a:rPr lang="en-IN" b="1" dirty="0"/>
              <a:t>)</a:t>
            </a:r>
            <a:endParaRPr lang="en-IN" dirty="0"/>
          </a:p>
        </p:txBody>
      </p:sp>
    </p:spTree>
    <p:extLst>
      <p:ext uri="{BB962C8B-B14F-4D97-AF65-F5344CB8AC3E}">
        <p14:creationId xmlns:p14="http://schemas.microsoft.com/office/powerpoint/2010/main" val="2313578363"/>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b="1" dirty="0"/>
              <a:t>Drawing Curves on HTML5 Canvas</a:t>
            </a:r>
            <a:endParaRPr lang="en-IN"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1600" y="2895600"/>
            <a:ext cx="4617720" cy="1924050"/>
          </a:xfrm>
          <a:prstGeom prst="rect">
            <a:avLst/>
          </a:prstGeom>
        </p:spPr>
      </p:pic>
    </p:spTree>
    <p:extLst>
      <p:ext uri="{BB962C8B-B14F-4D97-AF65-F5344CB8AC3E}">
        <p14:creationId xmlns:p14="http://schemas.microsoft.com/office/powerpoint/2010/main" val="3017288244"/>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b="1" dirty="0"/>
              <a:t>Drawing Curves on HTML5 Canvas</a:t>
            </a:r>
            <a:endParaRPr lang="en-IN"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 y="2971800"/>
            <a:ext cx="3733800" cy="2333625"/>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10200" y="2133600"/>
            <a:ext cx="2533650" cy="2857500"/>
          </a:xfrm>
          <a:prstGeom prst="rect">
            <a:avLst/>
          </a:prstGeom>
        </p:spPr>
      </p:pic>
    </p:spTree>
    <p:extLst>
      <p:ext uri="{BB962C8B-B14F-4D97-AF65-F5344CB8AC3E}">
        <p14:creationId xmlns:p14="http://schemas.microsoft.com/office/powerpoint/2010/main" val="1193920282"/>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err="1"/>
              <a:t>Colors</a:t>
            </a:r>
            <a:r>
              <a:rPr lang="en-IN" b="1" dirty="0"/>
              <a:t> in HTML5 canvas</a:t>
            </a:r>
            <a:endParaRPr lang="en-IN" dirty="0"/>
          </a:p>
        </p:txBody>
      </p:sp>
      <p:sp>
        <p:nvSpPr>
          <p:cNvPr id="3" name="Content Placeholder 2"/>
          <p:cNvSpPr>
            <a:spLocks noGrp="1"/>
          </p:cNvSpPr>
          <p:nvPr>
            <p:ph sz="quarter" idx="1"/>
          </p:nvPr>
        </p:nvSpPr>
        <p:spPr/>
        <p:txBody>
          <a:bodyPr/>
          <a:lstStyle/>
          <a:p>
            <a:r>
              <a:rPr lang="en-IN" b="1" dirty="0" err="1"/>
              <a:t>ctx.fillStyle</a:t>
            </a:r>
            <a:r>
              <a:rPr lang="en-IN" b="1" dirty="0"/>
              <a:t> = “red”;</a:t>
            </a:r>
            <a:endParaRPr lang="en-IN" dirty="0"/>
          </a:p>
          <a:p>
            <a:r>
              <a:rPr lang="en-IN" b="1" dirty="0" err="1"/>
              <a:t>ctx.fillStyle</a:t>
            </a:r>
            <a:r>
              <a:rPr lang="en-IN" b="1" dirty="0"/>
              <a:t> = “#FF0000″;</a:t>
            </a:r>
            <a:endParaRPr lang="en-IN" dirty="0"/>
          </a:p>
          <a:p>
            <a:r>
              <a:rPr lang="en-IN" b="1" dirty="0" err="1"/>
              <a:t>ctx.fillStyle</a:t>
            </a:r>
            <a:r>
              <a:rPr lang="en-IN" b="1" dirty="0"/>
              <a:t> = “</a:t>
            </a:r>
            <a:r>
              <a:rPr lang="en-IN" b="1" dirty="0" err="1"/>
              <a:t>rgb</a:t>
            </a:r>
            <a:r>
              <a:rPr lang="en-IN" b="1" dirty="0"/>
              <a:t>(255,0,0)”;</a:t>
            </a:r>
            <a:endParaRPr lang="en-IN" dirty="0"/>
          </a:p>
          <a:p>
            <a:r>
              <a:rPr lang="en-IN" b="1" dirty="0" err="1"/>
              <a:t>ctx.fillStyle</a:t>
            </a:r>
            <a:r>
              <a:rPr lang="en-IN" b="1" dirty="0"/>
              <a:t> = “</a:t>
            </a:r>
            <a:r>
              <a:rPr lang="en-IN" b="1" dirty="0" err="1"/>
              <a:t>rgba</a:t>
            </a:r>
            <a:r>
              <a:rPr lang="en-IN" b="1" dirty="0"/>
              <a:t>(255,0,0,1)”;</a:t>
            </a:r>
            <a:endParaRPr lang="en-IN" dirty="0"/>
          </a:p>
          <a:p>
            <a:endParaRPr lang="en-IN" dirty="0"/>
          </a:p>
        </p:txBody>
      </p:sp>
    </p:spTree>
    <p:extLst>
      <p:ext uri="{BB962C8B-B14F-4D97-AF65-F5344CB8AC3E}">
        <p14:creationId xmlns:p14="http://schemas.microsoft.com/office/powerpoint/2010/main" val="3318972752"/>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Font and Text in Canvas </a:t>
            </a:r>
            <a:endParaRPr lang="en-IN" dirty="0"/>
          </a:p>
        </p:txBody>
      </p:sp>
      <p:sp>
        <p:nvSpPr>
          <p:cNvPr id="3" name="Content Placeholder 2"/>
          <p:cNvSpPr>
            <a:spLocks noGrp="1"/>
          </p:cNvSpPr>
          <p:nvPr>
            <p:ph sz="quarter" idx="1"/>
          </p:nvPr>
        </p:nvSpPr>
        <p:spPr/>
        <p:txBody>
          <a:bodyPr/>
          <a:lstStyle/>
          <a:p>
            <a:r>
              <a:rPr lang="en-IN" b="1" dirty="0" err="1"/>
              <a:t>fillText</a:t>
            </a:r>
            <a:r>
              <a:rPr lang="en-IN" b="1" dirty="0"/>
              <a:t>(text, x, y</a:t>
            </a:r>
            <a:r>
              <a:rPr lang="en-IN" b="1" dirty="0" smtClean="0"/>
              <a:t>)</a:t>
            </a:r>
          </a:p>
          <a:p>
            <a:r>
              <a:rPr lang="en-IN" b="1" dirty="0"/>
              <a:t>text – Any string you wish to display in your canvas</a:t>
            </a:r>
            <a:endParaRPr lang="en-IN" dirty="0"/>
          </a:p>
          <a:p>
            <a:r>
              <a:rPr lang="en-IN" b="1" dirty="0"/>
              <a:t>x, y  - Co-ordinates of the starting point of text</a:t>
            </a:r>
            <a:endParaRPr lang="en-IN" dirty="0"/>
          </a:p>
          <a:p>
            <a:endParaRPr lang="en-IN" dirty="0"/>
          </a:p>
        </p:txBody>
      </p:sp>
    </p:spTree>
    <p:extLst>
      <p:ext uri="{BB962C8B-B14F-4D97-AF65-F5344CB8AC3E}">
        <p14:creationId xmlns:p14="http://schemas.microsoft.com/office/powerpoint/2010/main" val="3995088197"/>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Using the HTML5 Canvas APIs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1600" y="1857375"/>
            <a:ext cx="5486400" cy="4801386"/>
          </a:xfrm>
          <a:prstGeom prst="rect">
            <a:avLst/>
          </a:prstGeom>
        </p:spPr>
      </p:pic>
    </p:spTree>
    <p:extLst>
      <p:ext uri="{BB962C8B-B14F-4D97-AF65-F5344CB8AC3E}">
        <p14:creationId xmlns:p14="http://schemas.microsoft.com/office/powerpoint/2010/main" val="311388426"/>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Using the HTML5 Canvas APIs</a:t>
            </a:r>
          </a:p>
        </p:txBody>
      </p:sp>
      <p:sp>
        <p:nvSpPr>
          <p:cNvPr id="5" name="Rectangle 1"/>
          <p:cNvSpPr>
            <a:spLocks noGrp="1" noChangeArrowheads="1"/>
          </p:cNvSpPr>
          <p:nvPr>
            <p:ph sz="quarter" idx="1"/>
          </p:nvPr>
        </p:nvSpPr>
        <p:spPr bwMode="auto">
          <a:xfrm>
            <a:off x="762000" y="1595021"/>
            <a:ext cx="7545655" cy="5262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smtClean="0">
                <a:ln>
                  <a:noFill/>
                </a:ln>
                <a:solidFill>
                  <a:schemeClr val="tx1"/>
                </a:solidFill>
                <a:effectLst/>
                <a:latin typeface="Arial Unicode MS" panose="020B0604020202020204" pitchFamily="34" charset="-128"/>
                <a:cs typeface="Consolas" panose="020B0609020204030204" pitchFamily="49" charset="0"/>
              </a:rPr>
              <a:t>&lt;canvas id="e" width="177" height="113"&gt;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smtClean="0">
                <a:ln>
                  <a:noFill/>
                </a:ln>
                <a:solidFill>
                  <a:schemeClr val="tx1"/>
                </a:solidFill>
                <a:effectLst/>
                <a:latin typeface="Arial Unicode MS" panose="020B0604020202020204" pitchFamily="34" charset="-128"/>
                <a:cs typeface="Consolas" panose="020B0609020204030204" pitchFamily="49" charset="0"/>
              </a:rPr>
              <a:t>&lt;/canvas&gt;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smtClean="0">
                <a:ln>
                  <a:noFill/>
                </a:ln>
                <a:solidFill>
                  <a:schemeClr val="tx1"/>
                </a:solidFill>
                <a:effectLst/>
                <a:latin typeface="Arial Unicode MS" panose="020B0604020202020204" pitchFamily="34" charset="-128"/>
                <a:cs typeface="Consolas" panose="020B0609020204030204" pitchFamily="49" charset="0"/>
              </a:rPr>
              <a:t>&lt;script&gt;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smtClean="0">
                <a:ln>
                  <a:noFill/>
                </a:ln>
                <a:solidFill>
                  <a:schemeClr val="tx1"/>
                </a:solidFill>
                <a:effectLst/>
                <a:latin typeface="Arial Unicode MS" panose="020B0604020202020204" pitchFamily="34" charset="-128"/>
                <a:cs typeface="Consolas" panose="020B0609020204030204" pitchFamily="49" charset="0"/>
              </a:rPr>
              <a:t> </a:t>
            </a:r>
            <a:r>
              <a:rPr kumimoji="0" lang="en-US" altLang="en-US" sz="2800" b="0" i="0" u="none" strike="noStrike" cap="none" normalizeH="0" baseline="0" dirty="0" err="1" smtClean="0">
                <a:ln>
                  <a:noFill/>
                </a:ln>
                <a:solidFill>
                  <a:schemeClr val="tx1"/>
                </a:solidFill>
                <a:effectLst/>
                <a:latin typeface="Arial Unicode MS" panose="020B0604020202020204" pitchFamily="34" charset="-128"/>
                <a:cs typeface="Consolas" panose="020B0609020204030204" pitchFamily="49" charset="0"/>
              </a:rPr>
              <a:t>var</a:t>
            </a:r>
            <a:r>
              <a:rPr kumimoji="0" lang="en-US" altLang="en-US" sz="2800" b="0" i="0" u="none" strike="noStrike" cap="none" normalizeH="0" baseline="0" dirty="0" smtClean="0">
                <a:ln>
                  <a:noFill/>
                </a:ln>
                <a:solidFill>
                  <a:schemeClr val="tx1"/>
                </a:solidFill>
                <a:effectLst/>
                <a:latin typeface="Arial Unicode MS" panose="020B0604020202020204" pitchFamily="34" charset="-128"/>
                <a:cs typeface="Consolas" panose="020B0609020204030204" pitchFamily="49" charset="0"/>
              </a:rPr>
              <a:t> canvas = </a:t>
            </a:r>
            <a:r>
              <a:rPr kumimoji="0" lang="en-US" altLang="en-US" sz="2800" b="0" i="0" u="none" strike="noStrike" cap="none" normalizeH="0" baseline="0" dirty="0" err="1" smtClean="0">
                <a:ln>
                  <a:noFill/>
                </a:ln>
                <a:solidFill>
                  <a:schemeClr val="tx1"/>
                </a:solidFill>
                <a:effectLst/>
                <a:latin typeface="Arial Unicode MS" panose="020B0604020202020204" pitchFamily="34" charset="-128"/>
                <a:cs typeface="Consolas" panose="020B0609020204030204" pitchFamily="49" charset="0"/>
              </a:rPr>
              <a:t>document.getElementById</a:t>
            </a:r>
            <a:r>
              <a:rPr kumimoji="0" lang="en-US" altLang="en-US" sz="2800" b="0" i="0" u="none" strike="noStrike" cap="none" normalizeH="0" baseline="0" dirty="0" smtClean="0">
                <a:ln>
                  <a:noFill/>
                </a:ln>
                <a:solidFill>
                  <a:schemeClr val="tx1"/>
                </a:solidFill>
                <a:effectLst/>
                <a:latin typeface="Arial Unicode MS" panose="020B0604020202020204" pitchFamily="34" charset="-128"/>
                <a:cs typeface="Consolas" panose="020B0609020204030204" pitchFamily="49" charset="0"/>
              </a:rPr>
              <a:t>("e");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err="1" smtClean="0">
                <a:ln>
                  <a:noFill/>
                </a:ln>
                <a:solidFill>
                  <a:schemeClr val="tx1"/>
                </a:solidFill>
                <a:effectLst/>
                <a:latin typeface="Arial Unicode MS" panose="020B0604020202020204" pitchFamily="34" charset="-128"/>
                <a:cs typeface="Consolas" panose="020B0609020204030204" pitchFamily="49" charset="0"/>
              </a:rPr>
              <a:t>var</a:t>
            </a:r>
            <a:r>
              <a:rPr kumimoji="0" lang="en-US" altLang="en-US" sz="2800" b="0" i="0" u="none" strike="noStrike" cap="none" normalizeH="0" baseline="0" dirty="0" smtClean="0">
                <a:ln>
                  <a:noFill/>
                </a:ln>
                <a:solidFill>
                  <a:schemeClr val="tx1"/>
                </a:solidFill>
                <a:effectLst/>
                <a:latin typeface="Arial Unicode MS" panose="020B0604020202020204" pitchFamily="34" charset="-128"/>
                <a:cs typeface="Consolas" panose="020B0609020204030204" pitchFamily="49" charset="0"/>
              </a:rPr>
              <a:t> context = </a:t>
            </a:r>
            <a:r>
              <a:rPr kumimoji="0" lang="en-US" altLang="en-US" sz="2800" b="0" i="0" u="none" strike="noStrike" cap="none" normalizeH="0" baseline="0" dirty="0" err="1" smtClean="0">
                <a:ln>
                  <a:noFill/>
                </a:ln>
                <a:solidFill>
                  <a:schemeClr val="tx1"/>
                </a:solidFill>
                <a:effectLst/>
                <a:latin typeface="Arial Unicode MS" panose="020B0604020202020204" pitchFamily="34" charset="-128"/>
                <a:cs typeface="Consolas" panose="020B0609020204030204" pitchFamily="49" charset="0"/>
              </a:rPr>
              <a:t>canvas.getContext</a:t>
            </a:r>
            <a:r>
              <a:rPr kumimoji="0" lang="en-US" altLang="en-US" sz="2800" b="0" i="0" u="none" strike="noStrike" cap="none" normalizeH="0" baseline="0" dirty="0" smtClean="0">
                <a:ln>
                  <a:noFill/>
                </a:ln>
                <a:solidFill>
                  <a:schemeClr val="tx1"/>
                </a:solidFill>
                <a:effectLst/>
                <a:latin typeface="Arial Unicode MS" panose="020B0604020202020204" pitchFamily="34" charset="-128"/>
                <a:cs typeface="Consolas" panose="020B0609020204030204" pitchFamily="49" charset="0"/>
              </a:rPr>
              <a:t>("2d");</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smtClean="0">
                <a:ln>
                  <a:noFill/>
                </a:ln>
                <a:solidFill>
                  <a:schemeClr val="tx1"/>
                </a:solidFill>
                <a:effectLst/>
                <a:latin typeface="Arial Unicode MS" panose="020B0604020202020204" pitchFamily="34" charset="-128"/>
                <a:cs typeface="Consolas" panose="020B0609020204030204" pitchFamily="49" charset="0"/>
              </a:rPr>
              <a:t> </a:t>
            </a:r>
            <a:r>
              <a:rPr kumimoji="0" lang="en-US" altLang="en-US" sz="2800" b="0" i="0" u="none" strike="noStrike" cap="none" normalizeH="0" baseline="0" dirty="0" err="1" smtClean="0">
                <a:ln>
                  <a:noFill/>
                </a:ln>
                <a:solidFill>
                  <a:schemeClr val="tx1"/>
                </a:solidFill>
                <a:effectLst/>
                <a:latin typeface="Arial Unicode MS" panose="020B0604020202020204" pitchFamily="34" charset="-128"/>
                <a:cs typeface="Consolas" panose="020B0609020204030204" pitchFamily="49" charset="0"/>
              </a:rPr>
              <a:t>var</a:t>
            </a:r>
            <a:r>
              <a:rPr kumimoji="0" lang="en-US" altLang="en-US" sz="2800" b="0" i="0" u="none" strike="noStrike" cap="none" normalizeH="0" baseline="0" dirty="0" smtClean="0">
                <a:ln>
                  <a:noFill/>
                </a:ln>
                <a:solidFill>
                  <a:schemeClr val="tx1"/>
                </a:solidFill>
                <a:effectLst/>
                <a:latin typeface="Arial Unicode MS" panose="020B0604020202020204" pitchFamily="34" charset="-128"/>
                <a:cs typeface="Consolas" panose="020B0609020204030204" pitchFamily="49" charset="0"/>
              </a:rPr>
              <a:t> cat = new Image();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err="1" smtClean="0">
                <a:ln>
                  <a:noFill/>
                </a:ln>
                <a:solidFill>
                  <a:schemeClr val="tx1"/>
                </a:solidFill>
                <a:effectLst/>
                <a:latin typeface="Arial Unicode MS" panose="020B0604020202020204" pitchFamily="34" charset="-128"/>
                <a:cs typeface="Consolas" panose="020B0609020204030204" pitchFamily="49" charset="0"/>
              </a:rPr>
              <a:t>cat.src</a:t>
            </a:r>
            <a:r>
              <a:rPr kumimoji="0" lang="en-US" altLang="en-US" sz="2800" b="0" i="0" u="none" strike="noStrike" cap="none" normalizeH="0" baseline="0" dirty="0" smtClean="0">
                <a:ln>
                  <a:noFill/>
                </a:ln>
                <a:solidFill>
                  <a:schemeClr val="tx1"/>
                </a:solidFill>
                <a:effectLst/>
                <a:latin typeface="Arial Unicode MS" panose="020B0604020202020204" pitchFamily="34" charset="-128"/>
                <a:cs typeface="Consolas" panose="020B0609020204030204" pitchFamily="49" charset="0"/>
              </a:rPr>
              <a:t> = "images/cat.png";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err="1" smtClean="0">
                <a:ln>
                  <a:noFill/>
                </a:ln>
                <a:solidFill>
                  <a:schemeClr val="tx1"/>
                </a:solidFill>
                <a:effectLst/>
                <a:latin typeface="Arial Unicode MS" panose="020B0604020202020204" pitchFamily="34" charset="-128"/>
                <a:cs typeface="Consolas" panose="020B0609020204030204" pitchFamily="49" charset="0"/>
              </a:rPr>
              <a:t>cat.onload</a:t>
            </a:r>
            <a:r>
              <a:rPr kumimoji="0" lang="en-US" altLang="en-US" sz="2800" b="0" i="0" u="none" strike="noStrike" cap="none" normalizeH="0" baseline="0" dirty="0" smtClean="0">
                <a:ln>
                  <a:noFill/>
                </a:ln>
                <a:solidFill>
                  <a:schemeClr val="tx1"/>
                </a:solidFill>
                <a:effectLst/>
                <a:latin typeface="Arial Unicode MS" panose="020B0604020202020204" pitchFamily="34" charset="-128"/>
                <a:cs typeface="Consolas" panose="020B0609020204030204" pitchFamily="49" charset="0"/>
              </a:rPr>
              <a:t> = function() </a:t>
            </a:r>
          </a:p>
          <a:p>
            <a:pPr marL="0" lvl="0" indent="0" eaLnBrk="0" fontAlgn="base" hangingPunct="0">
              <a:spcBef>
                <a:spcPct val="0"/>
              </a:spcBef>
              <a:spcAft>
                <a:spcPct val="0"/>
              </a:spcAft>
              <a:buClrTx/>
              <a:buSzTx/>
              <a:buNone/>
            </a:pPr>
            <a:r>
              <a:rPr kumimoji="0" lang="en-US" altLang="en-US" sz="2800" b="0" i="0" u="none" strike="noStrike" cap="none" normalizeH="0" baseline="0" dirty="0" smtClean="0">
                <a:ln>
                  <a:noFill/>
                </a:ln>
                <a:solidFill>
                  <a:schemeClr val="tx1"/>
                </a:solidFill>
                <a:effectLst/>
                <a:latin typeface="Arial Unicode MS" panose="020B0604020202020204" pitchFamily="34" charset="-128"/>
                <a:cs typeface="Consolas" panose="020B0609020204030204" pitchFamily="49" charset="0"/>
              </a:rPr>
              <a:t>{</a:t>
            </a:r>
            <a:r>
              <a:rPr lang="es-ES" sz="2800" dirty="0" err="1"/>
              <a:t>for</a:t>
            </a:r>
            <a:r>
              <a:rPr lang="es-ES" sz="2800" dirty="0"/>
              <a:t> (</a:t>
            </a:r>
            <a:r>
              <a:rPr lang="es-ES" sz="2800" dirty="0" err="1"/>
              <a:t>var</a:t>
            </a:r>
            <a:r>
              <a:rPr lang="es-ES" sz="2800" dirty="0"/>
              <a:t> x = 0, y = 0; x &lt; 500 &amp;&amp; y &lt; 375; </a:t>
            </a:r>
            <a:endParaRPr lang="es-ES" sz="2800" dirty="0" smtClean="0"/>
          </a:p>
          <a:p>
            <a:pPr marL="0" lvl="0" indent="0" eaLnBrk="0" fontAlgn="base" hangingPunct="0">
              <a:spcBef>
                <a:spcPct val="0"/>
              </a:spcBef>
              <a:spcAft>
                <a:spcPct val="0"/>
              </a:spcAft>
              <a:buClrTx/>
              <a:buSzTx/>
              <a:buNone/>
            </a:pPr>
            <a:r>
              <a:rPr lang="es-ES" sz="2800" dirty="0" smtClean="0"/>
              <a:t>x </a:t>
            </a:r>
            <a:r>
              <a:rPr lang="es-ES" sz="2800" dirty="0"/>
              <a:t>+= 50, y += 37</a:t>
            </a:r>
            <a:r>
              <a:rPr lang="es-ES" sz="2800" dirty="0" smtClean="0"/>
              <a:t>)</a:t>
            </a:r>
          </a:p>
          <a:p>
            <a:pPr marL="0" lvl="0" indent="0" eaLnBrk="0" fontAlgn="base" hangingPunct="0">
              <a:spcBef>
                <a:spcPct val="0"/>
              </a:spcBef>
              <a:spcAft>
                <a:spcPct val="0"/>
              </a:spcAft>
              <a:buClrTx/>
              <a:buSzTx/>
              <a:buNone/>
            </a:pPr>
            <a:r>
              <a:rPr lang="es-ES" sz="2800" dirty="0" smtClean="0"/>
              <a:t> </a:t>
            </a:r>
            <a:r>
              <a:rPr lang="es-ES" sz="2800" dirty="0"/>
              <a:t>{ </a:t>
            </a:r>
            <a:r>
              <a:rPr lang="es-ES" sz="2800" dirty="0" err="1"/>
              <a:t>context.drawImage</a:t>
            </a:r>
            <a:r>
              <a:rPr lang="es-ES" sz="2800" dirty="0"/>
              <a:t>(</a:t>
            </a:r>
            <a:r>
              <a:rPr lang="es-ES" sz="2800" dirty="0" err="1"/>
              <a:t>cat</a:t>
            </a:r>
            <a:r>
              <a:rPr lang="es-ES" sz="2800" dirty="0"/>
              <a:t>, x, y, 88, 56); } </a:t>
            </a:r>
            <a:r>
              <a:rPr kumimoji="0" lang="en-US" altLang="en-US" sz="2800" b="0" i="0" u="none" strike="noStrike" cap="none" normalizeH="0" baseline="0" dirty="0" smtClean="0">
                <a:ln>
                  <a:noFill/>
                </a:ln>
                <a:solidFill>
                  <a:schemeClr val="tx1"/>
                </a:solidFill>
                <a:effectLst/>
                <a:latin typeface="Arial Unicode MS" panose="020B0604020202020204" pitchFamily="34" charset="-128"/>
                <a:cs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smtClean="0">
                <a:ln>
                  <a:noFill/>
                </a:ln>
                <a:solidFill>
                  <a:schemeClr val="tx1"/>
                </a:solidFill>
                <a:effectLst/>
                <a:latin typeface="Arial Unicode MS" panose="020B0604020202020204" pitchFamily="34" charset="-128"/>
                <a:cs typeface="Consolas" panose="020B0609020204030204" pitchFamily="49" charset="0"/>
              </a:rPr>
              <a:t> &lt;/script&gt;</a:t>
            </a:r>
            <a:endParaRPr kumimoji="0" lang="en-US" altLang="en-US" sz="2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354402390"/>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Canvas Gradients</a:t>
            </a:r>
            <a:endParaRPr lang="en-IN" dirty="0"/>
          </a:p>
        </p:txBody>
      </p:sp>
      <p:sp>
        <p:nvSpPr>
          <p:cNvPr id="6" name="Content Placeholder 5"/>
          <p:cNvSpPr>
            <a:spLocks noGrp="1"/>
          </p:cNvSpPr>
          <p:nvPr>
            <p:ph sz="quarter" idx="2"/>
          </p:nvPr>
        </p:nvSpPr>
        <p:spPr/>
        <p:txBody>
          <a:bodyPr/>
          <a:lstStyle/>
          <a:p>
            <a:endParaRPr lang="en-IN" dirty="0"/>
          </a:p>
        </p:txBody>
      </p:sp>
      <p:sp>
        <p:nvSpPr>
          <p:cNvPr id="8" name="Content Placeholder 7"/>
          <p:cNvSpPr>
            <a:spLocks noGrp="1"/>
          </p:cNvSpPr>
          <p:nvPr>
            <p:ph sz="quarter" idx="4"/>
          </p:nvPr>
        </p:nvSpPr>
        <p:spPr/>
        <p:txBody>
          <a:bodyPr>
            <a:normAutofit fontScale="92500" lnSpcReduction="10000"/>
          </a:bodyPr>
          <a:lstStyle/>
          <a:p>
            <a:r>
              <a:rPr lang="en-IN" dirty="0"/>
              <a:t>Gradients consist of continuously smooth </a:t>
            </a:r>
            <a:r>
              <a:rPr lang="en-IN" dirty="0" err="1"/>
              <a:t>color</a:t>
            </a:r>
            <a:r>
              <a:rPr lang="en-IN" dirty="0"/>
              <a:t> transitions along a vector from one </a:t>
            </a:r>
            <a:r>
              <a:rPr lang="en-IN" dirty="0" err="1"/>
              <a:t>color</a:t>
            </a:r>
            <a:r>
              <a:rPr lang="en-IN" dirty="0"/>
              <a:t> to another, possibly followed by additional transitions along the same vector to other </a:t>
            </a:r>
            <a:r>
              <a:rPr lang="en-IN" dirty="0" err="1"/>
              <a:t>colors</a:t>
            </a:r>
            <a:r>
              <a:rPr lang="en-IN" dirty="0"/>
              <a:t>. </a:t>
            </a:r>
          </a:p>
        </p:txBody>
      </p:sp>
      <p:sp>
        <p:nvSpPr>
          <p:cNvPr id="5" name="Text Placeholder 4"/>
          <p:cNvSpPr>
            <a:spLocks noGrp="1"/>
          </p:cNvSpPr>
          <p:nvPr>
            <p:ph type="body" sz="quarter" idx="1"/>
          </p:nvPr>
        </p:nvSpPr>
        <p:spPr/>
        <p:txBody>
          <a:bodyPr/>
          <a:lstStyle/>
          <a:p>
            <a:r>
              <a:rPr lang="en-IN" dirty="0" smtClean="0"/>
              <a:t>Gradient</a:t>
            </a:r>
            <a:endParaRPr lang="en-IN" dirty="0"/>
          </a:p>
        </p:txBody>
      </p:sp>
      <p:sp>
        <p:nvSpPr>
          <p:cNvPr id="7" name="Text Placeholder 6"/>
          <p:cNvSpPr>
            <a:spLocks noGrp="1"/>
          </p:cNvSpPr>
          <p:nvPr>
            <p:ph type="body" sz="quarter" idx="3"/>
          </p:nvPr>
        </p:nvSpPr>
        <p:spPr/>
        <p:txBody>
          <a:bodyPr/>
          <a:lstStyle/>
          <a:p>
            <a:r>
              <a:rPr lang="en-IN" dirty="0" smtClean="0"/>
              <a:t>Definition</a:t>
            </a:r>
            <a:endParaRPr lang="en-IN"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00" y="3352800"/>
            <a:ext cx="3276600" cy="1066800"/>
          </a:xfrm>
          <a:prstGeom prst="rect">
            <a:avLst/>
          </a:prstGeom>
        </p:spPr>
      </p:pic>
    </p:spTree>
    <p:extLst>
      <p:ext uri="{BB962C8B-B14F-4D97-AF65-F5344CB8AC3E}">
        <p14:creationId xmlns:p14="http://schemas.microsoft.com/office/powerpoint/2010/main" val="3806828395"/>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Canvas Gradients</a:t>
            </a:r>
            <a:endParaRPr lang="en-IN" dirty="0"/>
          </a:p>
        </p:txBody>
      </p:sp>
      <p:sp>
        <p:nvSpPr>
          <p:cNvPr id="11" name="Content Placeholder 10"/>
          <p:cNvSpPr>
            <a:spLocks noGrp="1"/>
          </p:cNvSpPr>
          <p:nvPr>
            <p:ph sz="quarter" idx="1"/>
          </p:nvPr>
        </p:nvSpPr>
        <p:spPr>
          <a:xfrm>
            <a:off x="612648" y="1600200"/>
            <a:ext cx="8153400" cy="990600"/>
          </a:xfrm>
        </p:spPr>
        <p:txBody>
          <a:bodyPr/>
          <a:lstStyle/>
          <a:p>
            <a:r>
              <a:rPr lang="en-IN" dirty="0"/>
              <a:t>Linear gradient : A linear gradient defines </a:t>
            </a:r>
            <a:r>
              <a:rPr lang="en-IN" dirty="0" err="1"/>
              <a:t>color</a:t>
            </a:r>
            <a:r>
              <a:rPr lang="en-IN" dirty="0"/>
              <a:t> change along a line between two </a:t>
            </a:r>
            <a:r>
              <a:rPr lang="en-IN" dirty="0" smtClean="0"/>
              <a:t>points.</a:t>
            </a:r>
          </a:p>
          <a:p>
            <a:endParaRPr lang="en-IN" dirty="0"/>
          </a:p>
        </p:txBody>
      </p:sp>
      <p:sp>
        <p:nvSpPr>
          <p:cNvPr id="13" name="Rectangle 12"/>
          <p:cNvSpPr/>
          <p:nvPr/>
        </p:nvSpPr>
        <p:spPr>
          <a:xfrm>
            <a:off x="457200" y="2743200"/>
            <a:ext cx="8458200" cy="3416320"/>
          </a:xfrm>
          <a:prstGeom prst="rect">
            <a:avLst/>
          </a:prstGeom>
        </p:spPr>
        <p:txBody>
          <a:bodyPr wrap="square">
            <a:spAutoFit/>
          </a:bodyPr>
          <a:lstStyle/>
          <a:p>
            <a:r>
              <a:rPr lang="en-IN" sz="2400" dirty="0"/>
              <a:t>Syntax : </a:t>
            </a:r>
            <a:endParaRPr lang="en-IN" sz="2400" dirty="0" smtClean="0"/>
          </a:p>
          <a:p>
            <a:r>
              <a:rPr lang="en-IN" sz="2400" dirty="0" err="1" smtClean="0"/>
              <a:t>var</a:t>
            </a:r>
            <a:r>
              <a:rPr lang="en-IN" sz="2400" dirty="0" smtClean="0"/>
              <a:t> </a:t>
            </a:r>
            <a:r>
              <a:rPr lang="en-IN" sz="2400" dirty="0"/>
              <a:t>gradient = </a:t>
            </a:r>
            <a:r>
              <a:rPr lang="en-IN" sz="2400" dirty="0" err="1"/>
              <a:t>ctx.createLinearGradient</a:t>
            </a:r>
            <a:r>
              <a:rPr lang="en-IN" sz="2400" dirty="0"/>
              <a:t>(x0, y0, x1, y1</a:t>
            </a:r>
            <a:r>
              <a:rPr lang="en-IN" sz="2400" dirty="0" smtClean="0"/>
              <a:t>);</a:t>
            </a:r>
          </a:p>
          <a:p>
            <a:endParaRPr lang="en-IN" sz="2400" dirty="0"/>
          </a:p>
          <a:p>
            <a:r>
              <a:rPr lang="en-IN" sz="2400" dirty="0"/>
              <a:t>x0  </a:t>
            </a:r>
            <a:r>
              <a:rPr lang="en-IN" sz="2400" dirty="0" smtClean="0"/>
              <a:t>-  </a:t>
            </a:r>
            <a:r>
              <a:rPr lang="en-IN" sz="2400" dirty="0"/>
              <a:t>The x-coordinate (in pixels), of the start point of the gradient</a:t>
            </a:r>
            <a:r>
              <a:rPr lang="en-IN" sz="2400" dirty="0" smtClean="0"/>
              <a:t>.</a:t>
            </a:r>
          </a:p>
          <a:p>
            <a:r>
              <a:rPr lang="en-IN" sz="2400" dirty="0" smtClean="0"/>
              <a:t> </a:t>
            </a:r>
            <a:r>
              <a:rPr lang="en-IN" sz="2400" dirty="0"/>
              <a:t>y0 </a:t>
            </a:r>
            <a:r>
              <a:rPr lang="en-IN" sz="2400" dirty="0" smtClean="0"/>
              <a:t> -  The </a:t>
            </a:r>
            <a:r>
              <a:rPr lang="en-IN" sz="2400" dirty="0"/>
              <a:t>y-coordinate (in pixels), of the start point of the gradient. </a:t>
            </a:r>
            <a:endParaRPr lang="en-IN" sz="2400" dirty="0" smtClean="0"/>
          </a:p>
          <a:p>
            <a:r>
              <a:rPr lang="en-IN" sz="2400" dirty="0" smtClean="0"/>
              <a:t>x1  -  </a:t>
            </a:r>
            <a:r>
              <a:rPr lang="en-IN" sz="2400" dirty="0"/>
              <a:t>The x-coordinate (in pixels), of the end point of the gradient. </a:t>
            </a:r>
            <a:endParaRPr lang="en-IN" sz="2400" dirty="0" smtClean="0"/>
          </a:p>
          <a:p>
            <a:r>
              <a:rPr lang="en-IN" sz="2400" dirty="0" smtClean="0"/>
              <a:t>y1  -  number </a:t>
            </a:r>
            <a:r>
              <a:rPr lang="en-IN" sz="2400" dirty="0"/>
              <a:t>The y-coordinate (in pixels), of the end point of the </a:t>
            </a:r>
            <a:r>
              <a:rPr lang="en-IN" sz="2400" dirty="0" smtClean="0"/>
              <a:t>gradient</a:t>
            </a:r>
            <a:endParaRPr lang="en-IN" sz="2400" dirty="0"/>
          </a:p>
        </p:txBody>
      </p:sp>
    </p:spTree>
    <p:extLst>
      <p:ext uri="{BB962C8B-B14F-4D97-AF65-F5344CB8AC3E}">
        <p14:creationId xmlns:p14="http://schemas.microsoft.com/office/powerpoint/2010/main" val="3171575495"/>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Canvas Gradients</a:t>
            </a:r>
            <a:endParaRPr lang="en-IN" dirty="0"/>
          </a:p>
        </p:txBody>
      </p:sp>
      <p:sp>
        <p:nvSpPr>
          <p:cNvPr id="11" name="Content Placeholder 10"/>
          <p:cNvSpPr>
            <a:spLocks noGrp="1"/>
          </p:cNvSpPr>
          <p:nvPr>
            <p:ph sz="quarter" idx="1"/>
          </p:nvPr>
        </p:nvSpPr>
        <p:spPr>
          <a:xfrm>
            <a:off x="612648" y="1600200"/>
            <a:ext cx="8153400" cy="4495800"/>
          </a:xfrm>
        </p:spPr>
        <p:txBody>
          <a:bodyPr>
            <a:normAutofit fontScale="85000" lnSpcReduction="10000"/>
          </a:bodyPr>
          <a:lstStyle/>
          <a:p>
            <a:r>
              <a:rPr lang="en-IN" b="1" dirty="0" err="1"/>
              <a:t>addColorStop</a:t>
            </a:r>
            <a:r>
              <a:rPr lang="en-IN" b="1" dirty="0"/>
              <a:t>(offset, </a:t>
            </a:r>
            <a:r>
              <a:rPr lang="en-IN" b="1" dirty="0" err="1"/>
              <a:t>color</a:t>
            </a:r>
            <a:r>
              <a:rPr lang="en-IN" b="1" dirty="0"/>
              <a:t>)</a:t>
            </a:r>
            <a:r>
              <a:rPr lang="en-IN" dirty="0"/>
              <a:t/>
            </a:r>
            <a:br>
              <a:rPr lang="en-IN" dirty="0"/>
            </a:br>
            <a:r>
              <a:rPr lang="en-IN" dirty="0"/>
              <a:t>This method adds a </a:t>
            </a:r>
            <a:r>
              <a:rPr lang="en-IN" dirty="0" err="1"/>
              <a:t>color</a:t>
            </a:r>
            <a:r>
              <a:rPr lang="en-IN" dirty="0"/>
              <a:t> stop with the given </a:t>
            </a:r>
            <a:r>
              <a:rPr lang="en-IN" dirty="0" err="1"/>
              <a:t>color</a:t>
            </a:r>
            <a:r>
              <a:rPr lang="en-IN" dirty="0"/>
              <a:t> to the gradient at the given offset. Here 0.0 is the offset at one end of the gradient, 1.0 is the offset at the other end</a:t>
            </a:r>
            <a:r>
              <a:rPr lang="en-IN" dirty="0" smtClean="0"/>
              <a:t>.</a:t>
            </a:r>
          </a:p>
          <a:p>
            <a:endParaRPr lang="en-IN" dirty="0"/>
          </a:p>
          <a:p>
            <a:r>
              <a:rPr lang="en-IN" b="1" dirty="0" err="1"/>
              <a:t>createRadialGradient</a:t>
            </a:r>
            <a:r>
              <a:rPr lang="en-IN" b="1" dirty="0"/>
              <a:t>(x0, y0, r0, x1, y1, r1)</a:t>
            </a:r>
            <a:r>
              <a:rPr lang="en-IN" dirty="0"/>
              <a:t/>
            </a:r>
            <a:br>
              <a:rPr lang="en-IN" dirty="0"/>
            </a:br>
            <a:r>
              <a:rPr lang="en-IN" dirty="0"/>
              <a:t>This method returns a </a:t>
            </a:r>
            <a:r>
              <a:rPr lang="en-IN" dirty="0" err="1"/>
              <a:t>CanvasGradient</a:t>
            </a:r>
            <a:r>
              <a:rPr lang="en-IN" dirty="0"/>
              <a:t> object that represents a radial gradient that paints along the cone given by the circles represented by the arguments. </a:t>
            </a:r>
            <a:endParaRPr lang="en-IN" dirty="0" smtClean="0"/>
          </a:p>
          <a:p>
            <a:r>
              <a:rPr lang="en-IN" dirty="0" smtClean="0"/>
              <a:t>The </a:t>
            </a:r>
            <a:r>
              <a:rPr lang="en-IN" dirty="0"/>
              <a:t>first three arguments define a circle with coordinates (x1,y1) and radius r1 and the second a circle with coordinates (x2,y2) and radius r2.</a:t>
            </a:r>
          </a:p>
        </p:txBody>
      </p:sp>
    </p:spTree>
    <p:extLst>
      <p:ext uri="{BB962C8B-B14F-4D97-AF65-F5344CB8AC3E}">
        <p14:creationId xmlns:p14="http://schemas.microsoft.com/office/powerpoint/2010/main" val="97125835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2908" y="152400"/>
            <a:ext cx="8153400" cy="990600"/>
          </a:xfrm>
        </p:spPr>
        <p:txBody>
          <a:bodyPr anchor="t">
            <a:normAutofit fontScale="90000"/>
          </a:bodyPr>
          <a:lstStyle/>
          <a:p>
            <a:pPr lvl="0"/>
            <a:r>
              <a:rPr lang="en-IN" sz="4900" b="1" dirty="0"/>
              <a:t>History of HTML5 </a:t>
            </a:r>
            <a:r>
              <a:rPr lang="en-IN" dirty="0"/>
              <a:t/>
            </a:r>
            <a:br>
              <a:rPr lang="en-IN" dirty="0"/>
            </a:br>
            <a:endParaRPr lang="en-IN" dirty="0"/>
          </a:p>
        </p:txBody>
      </p:sp>
      <p:sp>
        <p:nvSpPr>
          <p:cNvPr id="4" name="Rectangle 3"/>
          <p:cNvSpPr/>
          <p:nvPr/>
        </p:nvSpPr>
        <p:spPr>
          <a:xfrm>
            <a:off x="762000" y="1752600"/>
            <a:ext cx="6096000" cy="5016758"/>
          </a:xfrm>
          <a:prstGeom prst="rect">
            <a:avLst/>
          </a:prstGeom>
        </p:spPr>
        <p:txBody>
          <a:bodyPr wrap="square">
            <a:spAutoFit/>
          </a:bodyPr>
          <a:lstStyle/>
          <a:p>
            <a:pPr>
              <a:buFont typeface="Arial" panose="020B0604020202020204" pitchFamily="34" charset="0"/>
              <a:buChar char="•"/>
            </a:pPr>
            <a:r>
              <a:rPr lang="en-IN" sz="3200" dirty="0"/>
              <a:t>Rough Timeline of Web Technologies1991 HTML</a:t>
            </a:r>
          </a:p>
          <a:p>
            <a:pPr>
              <a:buFont typeface="Arial" panose="020B0604020202020204" pitchFamily="34" charset="0"/>
              <a:buChar char="•"/>
            </a:pPr>
            <a:r>
              <a:rPr lang="en-IN" sz="3200" dirty="0"/>
              <a:t>1994 HTML 2</a:t>
            </a:r>
          </a:p>
          <a:p>
            <a:pPr>
              <a:buFont typeface="Arial" panose="020B0604020202020204" pitchFamily="34" charset="0"/>
              <a:buChar char="•"/>
            </a:pPr>
            <a:r>
              <a:rPr lang="en-IN" sz="3200" dirty="0"/>
              <a:t>1996 CSS 1 + JavaScript</a:t>
            </a:r>
          </a:p>
          <a:p>
            <a:pPr>
              <a:buFont typeface="Arial" panose="020B0604020202020204" pitchFamily="34" charset="0"/>
              <a:buChar char="•"/>
            </a:pPr>
            <a:r>
              <a:rPr lang="en-IN" sz="3200" dirty="0"/>
              <a:t>1997 HTML 4</a:t>
            </a:r>
          </a:p>
          <a:p>
            <a:pPr>
              <a:buFont typeface="Arial" panose="020B0604020202020204" pitchFamily="34" charset="0"/>
              <a:buChar char="•"/>
            </a:pPr>
            <a:r>
              <a:rPr lang="en-IN" sz="3200" dirty="0"/>
              <a:t>1998 CSS 2</a:t>
            </a:r>
          </a:p>
          <a:p>
            <a:pPr>
              <a:buFont typeface="Arial" panose="020B0604020202020204" pitchFamily="34" charset="0"/>
              <a:buChar char="•"/>
            </a:pPr>
            <a:r>
              <a:rPr lang="en-IN" sz="3200" dirty="0"/>
              <a:t>2000 XHTML 1</a:t>
            </a:r>
          </a:p>
          <a:p>
            <a:pPr>
              <a:buFont typeface="Arial" panose="020B0604020202020204" pitchFamily="34" charset="0"/>
              <a:buChar char="•"/>
            </a:pPr>
            <a:r>
              <a:rPr lang="en-IN" sz="3200" i="1" dirty="0"/>
              <a:t>2002</a:t>
            </a:r>
            <a:r>
              <a:rPr lang="en-IN" sz="3200" dirty="0"/>
              <a:t> </a:t>
            </a:r>
            <a:r>
              <a:rPr lang="en-IN" sz="3200" dirty="0" err="1"/>
              <a:t>Tableless</a:t>
            </a:r>
            <a:r>
              <a:rPr lang="en-IN" sz="3200" dirty="0"/>
              <a:t> Web Design</a:t>
            </a:r>
          </a:p>
          <a:p>
            <a:pPr>
              <a:buFont typeface="Arial" panose="020B0604020202020204" pitchFamily="34" charset="0"/>
              <a:buChar char="•"/>
            </a:pPr>
            <a:r>
              <a:rPr lang="en-IN" sz="3200" i="1" dirty="0"/>
              <a:t>2005</a:t>
            </a:r>
            <a:r>
              <a:rPr lang="en-IN" sz="3200" dirty="0"/>
              <a:t> </a:t>
            </a:r>
            <a:r>
              <a:rPr lang="en-IN" sz="3200" dirty="0" smtClean="0"/>
              <a:t>AJAX</a:t>
            </a:r>
          </a:p>
          <a:p>
            <a:pPr>
              <a:buFont typeface="Arial" panose="020B0604020202020204" pitchFamily="34" charset="0"/>
              <a:buChar char="•"/>
            </a:pPr>
            <a:r>
              <a:rPr lang="en-IN" sz="3200" i="1" dirty="0" smtClean="0"/>
              <a:t>2008</a:t>
            </a:r>
            <a:r>
              <a:rPr lang="en-IN" sz="3200" dirty="0" smtClean="0"/>
              <a:t> </a:t>
            </a:r>
            <a:r>
              <a:rPr lang="en-IN" sz="3200" dirty="0"/>
              <a:t>HTML 5</a:t>
            </a:r>
            <a:endParaRPr lang="en-IN" sz="3200" dirty="0">
              <a:effectLst/>
            </a:endParaRPr>
          </a:p>
        </p:txBody>
      </p:sp>
    </p:spTree>
    <p:extLst>
      <p:ext uri="{BB962C8B-B14F-4D97-AF65-F5344CB8AC3E}">
        <p14:creationId xmlns:p14="http://schemas.microsoft.com/office/powerpoint/2010/main" val="2172852747"/>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HTML5 Inline SVG</a:t>
            </a:r>
            <a:endParaRPr lang="en-US" dirty="0"/>
          </a:p>
        </p:txBody>
      </p:sp>
      <p:sp>
        <p:nvSpPr>
          <p:cNvPr id="3" name="Content Placeholder 2"/>
          <p:cNvSpPr>
            <a:spLocks noGrp="1"/>
          </p:cNvSpPr>
          <p:nvPr>
            <p:ph sz="quarter" idx="1"/>
          </p:nvPr>
        </p:nvSpPr>
        <p:spPr/>
        <p:txBody>
          <a:bodyPr>
            <a:normAutofit lnSpcReduction="10000"/>
          </a:bodyPr>
          <a:lstStyle/>
          <a:p>
            <a:r>
              <a:rPr lang="en-US" dirty="0" smtClean="0"/>
              <a:t>SVG stands for Scalable Vector Graphics</a:t>
            </a:r>
          </a:p>
          <a:p>
            <a:r>
              <a:rPr lang="en-US" dirty="0" smtClean="0"/>
              <a:t>SVG is used to define vector-based graphics for the Web</a:t>
            </a:r>
          </a:p>
          <a:p>
            <a:r>
              <a:rPr lang="en-US" dirty="0" smtClean="0"/>
              <a:t>SVG defines the graphics in XML format</a:t>
            </a:r>
          </a:p>
          <a:p>
            <a:r>
              <a:rPr lang="en-US" dirty="0" smtClean="0"/>
              <a:t>SVG graphics do NOT lose any quality if they are zoomed or resized</a:t>
            </a:r>
          </a:p>
          <a:p>
            <a:r>
              <a:rPr lang="en-US" dirty="0" smtClean="0"/>
              <a:t>Every element and every attribute in SVG files can be animated</a:t>
            </a:r>
          </a:p>
          <a:p>
            <a:r>
              <a:rPr lang="en-US" dirty="0" smtClean="0"/>
              <a:t>SVG is a W3C recommendation</a:t>
            </a:r>
          </a:p>
          <a:p>
            <a:endParaRPr lang="en-US" dirty="0"/>
          </a:p>
        </p:txBody>
      </p:sp>
    </p:spTree>
    <p:extLst>
      <p:ext uri="{BB962C8B-B14F-4D97-AF65-F5344CB8AC3E}">
        <p14:creationId xmlns:p14="http://schemas.microsoft.com/office/powerpoint/2010/main" val="1807639238"/>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SVG Advantages</a:t>
            </a:r>
            <a:endParaRPr lang="en-US" dirty="0"/>
          </a:p>
        </p:txBody>
      </p:sp>
      <p:sp>
        <p:nvSpPr>
          <p:cNvPr id="3" name="Content Placeholder 2"/>
          <p:cNvSpPr>
            <a:spLocks noGrp="1"/>
          </p:cNvSpPr>
          <p:nvPr>
            <p:ph sz="quarter" idx="1"/>
          </p:nvPr>
        </p:nvSpPr>
        <p:spPr/>
        <p:txBody>
          <a:bodyPr>
            <a:normAutofit fontScale="92500" lnSpcReduction="20000"/>
          </a:bodyPr>
          <a:lstStyle/>
          <a:p>
            <a:r>
              <a:rPr lang="en-US" dirty="0" smtClean="0"/>
              <a:t>Advantages of using SVG over other image formats (like JPEG and GIF) are:</a:t>
            </a:r>
          </a:p>
          <a:p>
            <a:r>
              <a:rPr lang="en-US" dirty="0" smtClean="0"/>
              <a:t>SVG images can be created and edited with any text editor</a:t>
            </a:r>
          </a:p>
          <a:p>
            <a:r>
              <a:rPr lang="en-US" dirty="0" smtClean="0"/>
              <a:t>SVG images can be searched, indexed, scripted, and compressed</a:t>
            </a:r>
          </a:p>
          <a:p>
            <a:r>
              <a:rPr lang="en-US" dirty="0" smtClean="0"/>
              <a:t>SVG images are scalable</a:t>
            </a:r>
          </a:p>
          <a:p>
            <a:r>
              <a:rPr lang="en-US" dirty="0" smtClean="0"/>
              <a:t>SVG images can be printed with high quality at any resolution</a:t>
            </a:r>
          </a:p>
          <a:p>
            <a:r>
              <a:rPr lang="en-US" dirty="0" smtClean="0"/>
              <a:t>SVG images are </a:t>
            </a:r>
            <a:r>
              <a:rPr lang="en-US" dirty="0" err="1" smtClean="0"/>
              <a:t>zoomable</a:t>
            </a:r>
            <a:r>
              <a:rPr lang="en-US" dirty="0" smtClean="0"/>
              <a:t> (and the image can be zoomed without degradation)</a:t>
            </a:r>
          </a:p>
          <a:p>
            <a:endParaRPr lang="en-US" dirty="0"/>
          </a:p>
        </p:txBody>
      </p:sp>
    </p:spTree>
    <p:extLst>
      <p:ext uri="{BB962C8B-B14F-4D97-AF65-F5344CB8AC3E}">
        <p14:creationId xmlns:p14="http://schemas.microsoft.com/office/powerpoint/2010/main" val="2697581864"/>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Comparison of Canvas and SVG</a:t>
            </a:r>
            <a:endParaRPr lang="en-US" dirty="0"/>
          </a:p>
        </p:txBody>
      </p:sp>
      <p:graphicFrame>
        <p:nvGraphicFramePr>
          <p:cNvPr id="4" name="Table 3"/>
          <p:cNvGraphicFramePr>
            <a:graphicFrameLocks noGrp="1"/>
          </p:cNvGraphicFramePr>
          <p:nvPr/>
        </p:nvGraphicFramePr>
        <p:xfrm>
          <a:off x="838200" y="1676400"/>
          <a:ext cx="7848600" cy="4419600"/>
        </p:xfrm>
        <a:graphic>
          <a:graphicData uri="http://schemas.openxmlformats.org/drawingml/2006/table">
            <a:tbl>
              <a:tblPr>
                <a:tableStyleId>{284E427A-3D55-4303-BF80-6455036E1DE7}</a:tableStyleId>
              </a:tblPr>
              <a:tblGrid>
                <a:gridCol w="3924300"/>
                <a:gridCol w="3924300"/>
              </a:tblGrid>
              <a:tr h="465221">
                <a:tc>
                  <a:txBody>
                    <a:bodyPr/>
                    <a:lstStyle/>
                    <a:p>
                      <a:pPr algn="l"/>
                      <a:r>
                        <a:rPr lang="en-US" sz="2400" dirty="0"/>
                        <a:t>Canvas</a:t>
                      </a:r>
                    </a:p>
                  </a:txBody>
                  <a:tcPr anchor="ctr"/>
                </a:tc>
                <a:tc>
                  <a:txBody>
                    <a:bodyPr/>
                    <a:lstStyle/>
                    <a:p>
                      <a:pPr algn="l"/>
                      <a:r>
                        <a:rPr lang="en-US" sz="2400"/>
                        <a:t>SVG</a:t>
                      </a:r>
                    </a:p>
                  </a:txBody>
                  <a:tcPr anchor="ctr"/>
                </a:tc>
              </a:tr>
              <a:tr h="3954379">
                <a:tc>
                  <a:txBody>
                    <a:bodyPr/>
                    <a:lstStyle/>
                    <a:p>
                      <a:pPr>
                        <a:buFont typeface="Arial"/>
                        <a:buChar char="•"/>
                      </a:pPr>
                      <a:r>
                        <a:rPr lang="en-US" sz="2400"/>
                        <a:t>Resolution dependent</a:t>
                      </a:r>
                    </a:p>
                    <a:p>
                      <a:pPr>
                        <a:buFont typeface="Arial"/>
                        <a:buChar char="•"/>
                      </a:pPr>
                      <a:r>
                        <a:rPr lang="en-US" sz="2400"/>
                        <a:t>No support for event handlers</a:t>
                      </a:r>
                    </a:p>
                    <a:p>
                      <a:pPr>
                        <a:buFont typeface="Arial"/>
                        <a:buChar char="•"/>
                      </a:pPr>
                      <a:r>
                        <a:rPr lang="en-US" sz="2400"/>
                        <a:t>Poor text rendering capabilities</a:t>
                      </a:r>
                    </a:p>
                    <a:p>
                      <a:pPr>
                        <a:buFont typeface="Arial"/>
                        <a:buChar char="•"/>
                      </a:pPr>
                      <a:r>
                        <a:rPr lang="en-US" sz="2400"/>
                        <a:t>You can save the resulting image as .png or .jpg</a:t>
                      </a:r>
                    </a:p>
                    <a:p>
                      <a:pPr>
                        <a:buFont typeface="Arial"/>
                        <a:buChar char="•"/>
                      </a:pPr>
                      <a:r>
                        <a:rPr lang="en-US" sz="2400"/>
                        <a:t>Best suited for graphic-intensive games where many objects are redrawn frequently</a:t>
                      </a:r>
                    </a:p>
                  </a:txBody>
                  <a:tcPr anchor="ctr"/>
                </a:tc>
                <a:tc>
                  <a:txBody>
                    <a:bodyPr/>
                    <a:lstStyle/>
                    <a:p>
                      <a:pPr>
                        <a:buFont typeface="Arial"/>
                        <a:buChar char="•"/>
                      </a:pPr>
                      <a:r>
                        <a:rPr lang="en-US" sz="2400" dirty="0"/>
                        <a:t>Resolution independent</a:t>
                      </a:r>
                    </a:p>
                    <a:p>
                      <a:pPr>
                        <a:buFont typeface="Arial"/>
                        <a:buChar char="•"/>
                      </a:pPr>
                      <a:r>
                        <a:rPr lang="en-US" sz="2400" dirty="0"/>
                        <a:t>Support for event handlers</a:t>
                      </a:r>
                    </a:p>
                    <a:p>
                      <a:pPr>
                        <a:buFont typeface="Arial"/>
                        <a:buChar char="•"/>
                      </a:pPr>
                      <a:r>
                        <a:rPr lang="en-US" sz="2400" dirty="0"/>
                        <a:t>Best suited for applications with large rendering areas (Google Maps)</a:t>
                      </a:r>
                    </a:p>
                    <a:p>
                      <a:pPr>
                        <a:buFont typeface="Arial"/>
                        <a:buChar char="•"/>
                      </a:pPr>
                      <a:r>
                        <a:rPr lang="en-US" sz="2400" dirty="0"/>
                        <a:t>Slow rendering if complex (anything that uses the DOM a lot will be slow)</a:t>
                      </a:r>
                    </a:p>
                    <a:p>
                      <a:pPr>
                        <a:buFont typeface="Arial"/>
                        <a:buChar char="•"/>
                      </a:pPr>
                      <a:r>
                        <a:rPr lang="en-US" sz="2400" dirty="0"/>
                        <a:t>Not suited for game applications</a:t>
                      </a:r>
                    </a:p>
                  </a:txBody>
                  <a:tcPr anchor="ctr"/>
                </a:tc>
              </a:tr>
            </a:tbl>
          </a:graphicData>
        </a:graphic>
      </p:graphicFrame>
    </p:spTree>
    <p:extLst>
      <p:ext uri="{BB962C8B-B14F-4D97-AF65-F5344CB8AC3E}">
        <p14:creationId xmlns:p14="http://schemas.microsoft.com/office/powerpoint/2010/main" val="2161529853"/>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hlinkClick r:id="rId2" action="ppaction://hlinkfile"/>
              </a:rPr>
              <a:t>Performance of Canvas versus SVG</a:t>
            </a:r>
            <a:endParaRPr lang="en-US" dirty="0"/>
          </a:p>
        </p:txBody>
      </p:sp>
      <p:graphicFrame>
        <p:nvGraphicFramePr>
          <p:cNvPr id="5" name="Table 4"/>
          <p:cNvGraphicFramePr>
            <a:graphicFrameLocks noGrp="1"/>
          </p:cNvGraphicFramePr>
          <p:nvPr/>
        </p:nvGraphicFramePr>
        <p:xfrm>
          <a:off x="762000" y="1752600"/>
          <a:ext cx="7924800" cy="4572001"/>
        </p:xfrm>
        <a:graphic>
          <a:graphicData uri="http://schemas.openxmlformats.org/drawingml/2006/table">
            <a:tbl>
              <a:tblPr/>
              <a:tblGrid>
                <a:gridCol w="3962400"/>
                <a:gridCol w="3962400"/>
              </a:tblGrid>
              <a:tr h="405814">
                <a:tc>
                  <a:txBody>
                    <a:bodyPr/>
                    <a:lstStyle/>
                    <a:p>
                      <a:r>
                        <a:rPr lang="en-US" sz="1800"/>
                        <a:t>Canvas</a:t>
                      </a:r>
                    </a:p>
                  </a:txBody>
                  <a:tcPr marL="90311" marR="90311" marT="45156" marB="45156" anchor="ctr">
                    <a:lnL>
                      <a:noFill/>
                    </a:lnL>
                    <a:lnR>
                      <a:noFill/>
                    </a:lnR>
                    <a:lnT>
                      <a:noFill/>
                    </a:lnT>
                    <a:lnB>
                      <a:noFill/>
                    </a:lnB>
                  </a:tcPr>
                </a:tc>
                <a:tc>
                  <a:txBody>
                    <a:bodyPr/>
                    <a:lstStyle/>
                    <a:p>
                      <a:r>
                        <a:rPr lang="en-US" sz="1800"/>
                        <a:t>SVG</a:t>
                      </a:r>
                    </a:p>
                  </a:txBody>
                  <a:tcPr marL="90311" marR="90311" marT="45156" marB="45156" anchor="ctr">
                    <a:lnL>
                      <a:noFill/>
                    </a:lnL>
                    <a:lnR>
                      <a:noFill/>
                    </a:lnR>
                    <a:lnT>
                      <a:noFill/>
                    </a:lnT>
                    <a:lnB>
                      <a:noFill/>
                    </a:lnB>
                  </a:tcPr>
                </a:tc>
              </a:tr>
              <a:tr h="405814">
                <a:tc>
                  <a:txBody>
                    <a:bodyPr/>
                    <a:lstStyle/>
                    <a:p>
                      <a:r>
                        <a:rPr lang="en-US" sz="1800"/>
                        <a:t>Pixel based (Dynamic .png)</a:t>
                      </a:r>
                    </a:p>
                  </a:txBody>
                  <a:tcPr marL="90311" marR="90311" marT="45156" marB="45156" anchor="ctr">
                    <a:lnL>
                      <a:noFill/>
                    </a:lnL>
                    <a:lnR>
                      <a:noFill/>
                    </a:lnR>
                    <a:lnT>
                      <a:noFill/>
                    </a:lnT>
                    <a:lnB>
                      <a:noFill/>
                    </a:lnB>
                  </a:tcPr>
                </a:tc>
                <a:tc>
                  <a:txBody>
                    <a:bodyPr/>
                    <a:lstStyle/>
                    <a:p>
                      <a:r>
                        <a:rPr lang="en-US" sz="1800"/>
                        <a:t>Shape based</a:t>
                      </a:r>
                    </a:p>
                  </a:txBody>
                  <a:tcPr marL="90311" marR="90311" marT="45156" marB="45156" anchor="ctr">
                    <a:lnL>
                      <a:noFill/>
                    </a:lnL>
                    <a:lnR>
                      <a:noFill/>
                    </a:lnR>
                    <a:lnT>
                      <a:noFill/>
                    </a:lnT>
                    <a:lnB>
                      <a:noFill/>
                    </a:lnB>
                  </a:tcPr>
                </a:tc>
              </a:tr>
              <a:tr h="1016419">
                <a:tc>
                  <a:txBody>
                    <a:bodyPr/>
                    <a:lstStyle/>
                    <a:p>
                      <a:r>
                        <a:rPr lang="en-US" sz="1800"/>
                        <a:t>Single HTML element</a:t>
                      </a:r>
                    </a:p>
                  </a:txBody>
                  <a:tcPr marL="90311" marR="90311" marT="45156" marB="45156" anchor="ctr">
                    <a:lnL>
                      <a:noFill/>
                    </a:lnL>
                    <a:lnR>
                      <a:noFill/>
                    </a:lnR>
                    <a:lnT>
                      <a:noFill/>
                    </a:lnT>
                    <a:lnB>
                      <a:noFill/>
                    </a:lnB>
                  </a:tcPr>
                </a:tc>
                <a:tc>
                  <a:txBody>
                    <a:bodyPr/>
                    <a:lstStyle/>
                    <a:p>
                      <a:r>
                        <a:rPr lang="en-US" sz="1800"/>
                        <a:t>Multiple graphical elements, which become part of the DOM</a:t>
                      </a:r>
                    </a:p>
                  </a:txBody>
                  <a:tcPr marL="90311" marR="90311" marT="45156" marB="45156" anchor="ctr">
                    <a:lnL>
                      <a:noFill/>
                    </a:lnL>
                    <a:lnR>
                      <a:noFill/>
                    </a:lnR>
                    <a:lnT>
                      <a:noFill/>
                    </a:lnT>
                    <a:lnB>
                      <a:noFill/>
                    </a:lnB>
                  </a:tcPr>
                </a:tc>
              </a:tr>
              <a:tr h="711117">
                <a:tc>
                  <a:txBody>
                    <a:bodyPr/>
                    <a:lstStyle/>
                    <a:p>
                      <a:r>
                        <a:rPr lang="en-US" sz="1800"/>
                        <a:t>Modified through script only</a:t>
                      </a:r>
                    </a:p>
                  </a:txBody>
                  <a:tcPr marL="90311" marR="90311" marT="45156" marB="45156" anchor="ctr">
                    <a:lnL>
                      <a:noFill/>
                    </a:lnL>
                    <a:lnR>
                      <a:noFill/>
                    </a:lnR>
                    <a:lnT>
                      <a:noFill/>
                    </a:lnT>
                    <a:lnB>
                      <a:noFill/>
                    </a:lnB>
                  </a:tcPr>
                </a:tc>
                <a:tc>
                  <a:txBody>
                    <a:bodyPr/>
                    <a:lstStyle/>
                    <a:p>
                      <a:r>
                        <a:rPr lang="en-US" sz="1800"/>
                        <a:t>Modified through script and CSS</a:t>
                      </a:r>
                    </a:p>
                  </a:txBody>
                  <a:tcPr marL="90311" marR="90311" marT="45156" marB="45156" anchor="ctr">
                    <a:lnL>
                      <a:noFill/>
                    </a:lnL>
                    <a:lnR>
                      <a:noFill/>
                    </a:lnR>
                    <a:lnT>
                      <a:noFill/>
                    </a:lnT>
                    <a:lnB>
                      <a:noFill/>
                    </a:lnB>
                  </a:tcPr>
                </a:tc>
              </a:tr>
              <a:tr h="711117">
                <a:tc>
                  <a:txBody>
                    <a:bodyPr/>
                    <a:lstStyle/>
                    <a:p>
                      <a:r>
                        <a:rPr lang="en-US" sz="1800"/>
                        <a:t>Event model/user interaction is granular (x,y)</a:t>
                      </a:r>
                    </a:p>
                  </a:txBody>
                  <a:tcPr marL="90311" marR="90311" marT="45156" marB="45156" anchor="ctr">
                    <a:lnL>
                      <a:noFill/>
                    </a:lnL>
                    <a:lnR>
                      <a:noFill/>
                    </a:lnR>
                    <a:lnT>
                      <a:noFill/>
                    </a:lnT>
                    <a:lnB>
                      <a:noFill/>
                    </a:lnB>
                  </a:tcPr>
                </a:tc>
                <a:tc>
                  <a:txBody>
                    <a:bodyPr/>
                    <a:lstStyle/>
                    <a:p>
                      <a:r>
                        <a:rPr lang="en-US" sz="1800"/>
                        <a:t>Event model/user interaction is abstracted (rect, path)</a:t>
                      </a:r>
                    </a:p>
                  </a:txBody>
                  <a:tcPr marL="90311" marR="90311" marT="45156" marB="45156" anchor="ctr">
                    <a:lnL>
                      <a:noFill/>
                    </a:lnL>
                    <a:lnR>
                      <a:noFill/>
                    </a:lnR>
                    <a:lnT>
                      <a:noFill/>
                    </a:lnT>
                    <a:lnB>
                      <a:noFill/>
                    </a:lnB>
                  </a:tcPr>
                </a:tc>
              </a:tr>
              <a:tr h="1321720">
                <a:tc>
                  <a:txBody>
                    <a:bodyPr/>
                    <a:lstStyle/>
                    <a:p>
                      <a:r>
                        <a:rPr lang="en-US" sz="1800"/>
                        <a:t>Performance is better with smaller surface, a larger number of objects (&gt;10k), or both</a:t>
                      </a:r>
                    </a:p>
                  </a:txBody>
                  <a:tcPr marL="90311" marR="90311" marT="45156" marB="45156" anchor="ctr">
                    <a:lnL>
                      <a:noFill/>
                    </a:lnL>
                    <a:lnR>
                      <a:noFill/>
                    </a:lnR>
                    <a:lnT>
                      <a:noFill/>
                    </a:lnT>
                    <a:lnB>
                      <a:noFill/>
                    </a:lnB>
                  </a:tcPr>
                </a:tc>
                <a:tc>
                  <a:txBody>
                    <a:bodyPr/>
                    <a:lstStyle/>
                    <a:p>
                      <a:r>
                        <a:rPr lang="en-US" sz="1800" dirty="0"/>
                        <a:t>Performance is better with smaller number of objects (&lt;10k), a larger surface, or both</a:t>
                      </a:r>
                    </a:p>
                  </a:txBody>
                  <a:tcPr marL="90311" marR="90311" marT="45156" marB="45156" anchor="ctr">
                    <a:lnL>
                      <a:noFill/>
                    </a:lnL>
                    <a:lnR>
                      <a:noFill/>
                    </a:lnR>
                    <a:lnT>
                      <a:noFill/>
                    </a:lnT>
                    <a:lnB>
                      <a:noFill/>
                    </a:lnB>
                  </a:tcPr>
                </a:tc>
              </a:tr>
            </a:tbl>
          </a:graphicData>
        </a:graphic>
      </p:graphicFrame>
    </p:spTree>
    <p:extLst>
      <p:ext uri="{BB962C8B-B14F-4D97-AF65-F5344CB8AC3E}">
        <p14:creationId xmlns:p14="http://schemas.microsoft.com/office/powerpoint/2010/main" val="1551748308"/>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hlinkClick r:id="rId2" action="ppaction://hlinkfile"/>
              </a:rPr>
              <a:t>Performance of Canvas versus SVG</a:t>
            </a:r>
            <a:endParaRPr lang="en-US" dirty="0"/>
          </a:p>
        </p:txBody>
      </p:sp>
      <p:pic>
        <p:nvPicPr>
          <p:cNvPr id="1026" name="Picture 2" descr="Varying the number of objects"/>
          <p:cNvPicPr>
            <a:picLocks noChangeAspect="1" noChangeArrowheads="1"/>
          </p:cNvPicPr>
          <p:nvPr/>
        </p:nvPicPr>
        <p:blipFill>
          <a:blip r:embed="rId3" cstate="print"/>
          <a:srcRect/>
          <a:stretch>
            <a:fillRect/>
          </a:stretch>
        </p:blipFill>
        <p:spPr bwMode="auto">
          <a:xfrm>
            <a:off x="990600" y="1752600"/>
            <a:ext cx="6400800" cy="4819426"/>
          </a:xfrm>
          <a:prstGeom prst="rect">
            <a:avLst/>
          </a:prstGeom>
          <a:noFill/>
        </p:spPr>
      </p:pic>
    </p:spTree>
    <p:extLst>
      <p:ext uri="{BB962C8B-B14F-4D97-AF65-F5344CB8AC3E}">
        <p14:creationId xmlns:p14="http://schemas.microsoft.com/office/powerpoint/2010/main" val="2035664591"/>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hlinkClick r:id="rId2" action="ppaction://hlinkfile"/>
              </a:rPr>
              <a:t>Performance of Canvas versus SVG</a:t>
            </a:r>
            <a:endParaRPr lang="en-US" dirty="0"/>
          </a:p>
        </p:txBody>
      </p:sp>
      <p:pic>
        <p:nvPicPr>
          <p:cNvPr id="88066" name="Picture 2" descr="Varying drawing area height"/>
          <p:cNvPicPr>
            <a:picLocks noChangeAspect="1" noChangeArrowheads="1"/>
          </p:cNvPicPr>
          <p:nvPr/>
        </p:nvPicPr>
        <p:blipFill>
          <a:blip r:embed="rId3" cstate="print"/>
          <a:srcRect/>
          <a:stretch>
            <a:fillRect/>
          </a:stretch>
        </p:blipFill>
        <p:spPr bwMode="auto">
          <a:xfrm>
            <a:off x="1143000" y="1752600"/>
            <a:ext cx="6248400" cy="4912682"/>
          </a:xfrm>
          <a:prstGeom prst="rect">
            <a:avLst/>
          </a:prstGeom>
          <a:noFill/>
        </p:spPr>
      </p:pic>
    </p:spTree>
    <p:extLst>
      <p:ext uri="{BB962C8B-B14F-4D97-AF65-F5344CB8AC3E}">
        <p14:creationId xmlns:p14="http://schemas.microsoft.com/office/powerpoint/2010/main" val="4252388623"/>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hlinkClick r:id="rId2" action="ppaction://hlinkfile"/>
              </a:rPr>
              <a:t>Performance of Canvas versus SVG</a:t>
            </a:r>
            <a:endParaRPr lang="en-US" dirty="0"/>
          </a:p>
        </p:txBody>
      </p:sp>
      <p:pic>
        <p:nvPicPr>
          <p:cNvPr id="90114" name="Picture 2" descr="Canvas vs. SVG performance"/>
          <p:cNvPicPr>
            <a:picLocks noChangeAspect="1" noChangeArrowheads="1"/>
          </p:cNvPicPr>
          <p:nvPr/>
        </p:nvPicPr>
        <p:blipFill>
          <a:blip r:embed="rId3" cstate="print"/>
          <a:srcRect/>
          <a:stretch>
            <a:fillRect/>
          </a:stretch>
        </p:blipFill>
        <p:spPr bwMode="auto">
          <a:xfrm>
            <a:off x="685800" y="1905000"/>
            <a:ext cx="7862675" cy="4267200"/>
          </a:xfrm>
          <a:prstGeom prst="rect">
            <a:avLst/>
          </a:prstGeom>
          <a:noFill/>
        </p:spPr>
      </p:pic>
    </p:spTree>
    <p:extLst>
      <p:ext uri="{BB962C8B-B14F-4D97-AF65-F5344CB8AC3E}">
        <p14:creationId xmlns:p14="http://schemas.microsoft.com/office/powerpoint/2010/main" val="991089712"/>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hlinkClick r:id="rId2" action="ppaction://hlinkfile"/>
              </a:rPr>
              <a:t>Performance of Canvas versus SVG</a:t>
            </a:r>
            <a:endParaRPr lang="en-US" dirty="0"/>
          </a:p>
        </p:txBody>
      </p:sp>
      <p:pic>
        <p:nvPicPr>
          <p:cNvPr id="91138" name="Picture 2" descr="Complex scenes and real time animations lean towards Canvas on the spectrum"/>
          <p:cNvPicPr>
            <a:picLocks noChangeAspect="1" noChangeArrowheads="1"/>
          </p:cNvPicPr>
          <p:nvPr/>
        </p:nvPicPr>
        <p:blipFill>
          <a:blip r:embed="rId3" cstate="print"/>
          <a:srcRect/>
          <a:stretch>
            <a:fillRect/>
          </a:stretch>
        </p:blipFill>
        <p:spPr bwMode="auto">
          <a:xfrm>
            <a:off x="381000" y="2057400"/>
            <a:ext cx="8477088" cy="4038600"/>
          </a:xfrm>
          <a:prstGeom prst="rect">
            <a:avLst/>
          </a:prstGeom>
          <a:noFill/>
        </p:spPr>
      </p:pic>
    </p:spTree>
    <p:extLst>
      <p:ext uri="{BB962C8B-B14F-4D97-AF65-F5344CB8AC3E}">
        <p14:creationId xmlns:p14="http://schemas.microsoft.com/office/powerpoint/2010/main" val="4125815474"/>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hlinkClick r:id="rId2" action="ppaction://hlinkfile"/>
              </a:rPr>
              <a:t>Performance of Canvas versus SVG</a:t>
            </a:r>
            <a:endParaRPr lang="en-US" dirty="0"/>
          </a:p>
        </p:txBody>
      </p:sp>
      <p:pic>
        <p:nvPicPr>
          <p:cNvPr id="92162" name="Picture 2" descr="Canvas vs. SVG Spectrum"/>
          <p:cNvPicPr>
            <a:picLocks noChangeAspect="1" noChangeArrowheads="1"/>
          </p:cNvPicPr>
          <p:nvPr/>
        </p:nvPicPr>
        <p:blipFill>
          <a:blip r:embed="rId3" cstate="print"/>
          <a:srcRect/>
          <a:stretch>
            <a:fillRect/>
          </a:stretch>
        </p:blipFill>
        <p:spPr bwMode="auto">
          <a:xfrm>
            <a:off x="304800" y="1905000"/>
            <a:ext cx="8629488" cy="4038600"/>
          </a:xfrm>
          <a:prstGeom prst="rect">
            <a:avLst/>
          </a:prstGeom>
          <a:noFill/>
        </p:spPr>
      </p:pic>
    </p:spTree>
    <p:extLst>
      <p:ext uri="{BB962C8B-B14F-4D97-AF65-F5344CB8AC3E}">
        <p14:creationId xmlns:p14="http://schemas.microsoft.com/office/powerpoint/2010/main" val="2583706457"/>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Learning and reusing SVG</a:t>
            </a:r>
            <a:endParaRPr lang="en-IN" dirty="0"/>
          </a:p>
        </p:txBody>
      </p:sp>
      <p:sp>
        <p:nvSpPr>
          <p:cNvPr id="3" name="Content Placeholder 2"/>
          <p:cNvSpPr>
            <a:spLocks noGrp="1"/>
          </p:cNvSpPr>
          <p:nvPr>
            <p:ph sz="quarter" idx="1"/>
          </p:nvPr>
        </p:nvSpPr>
        <p:spPr/>
        <p:txBody>
          <a:bodyPr/>
          <a:lstStyle/>
          <a:p>
            <a:r>
              <a:rPr lang="en-IN" dirty="0"/>
              <a:t>&lt;</a:t>
            </a:r>
            <a:r>
              <a:rPr lang="en-IN" dirty="0" err="1"/>
              <a:t>svg</a:t>
            </a:r>
            <a:r>
              <a:rPr lang="en-IN" dirty="0"/>
              <a:t> </a:t>
            </a:r>
            <a:r>
              <a:rPr lang="en-IN" dirty="0" err="1"/>
              <a:t>xmlns</a:t>
            </a:r>
            <a:r>
              <a:rPr lang="en-IN" dirty="0"/>
              <a:t>="http://www.w3.org/2000/svg"&gt; &lt;circle id="</a:t>
            </a:r>
            <a:r>
              <a:rPr lang="en-IN" dirty="0" err="1"/>
              <a:t>greencircle</a:t>
            </a:r>
            <a:r>
              <a:rPr lang="en-IN" dirty="0"/>
              <a:t>" cx="30" cy="30" r="30" fill="green" /&gt; &lt;/</a:t>
            </a:r>
            <a:r>
              <a:rPr lang="en-IN" dirty="0" err="1"/>
              <a:t>svg</a:t>
            </a:r>
            <a:r>
              <a:rPr lang="en-IN" dirty="0"/>
              <a:t>&gt;</a:t>
            </a:r>
          </a:p>
        </p:txBody>
      </p:sp>
    </p:spTree>
    <p:extLst>
      <p:ext uri="{BB962C8B-B14F-4D97-AF65-F5344CB8AC3E}">
        <p14:creationId xmlns:p14="http://schemas.microsoft.com/office/powerpoint/2010/main" val="296939220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Plan 2014</a:t>
            </a:r>
            <a:endParaRPr lang="en-US" dirty="0"/>
          </a:p>
        </p:txBody>
      </p:sp>
      <p:graphicFrame>
        <p:nvGraphicFramePr>
          <p:cNvPr id="4" name="Table 3"/>
          <p:cNvGraphicFramePr>
            <a:graphicFrameLocks noGrp="1"/>
          </p:cNvGraphicFramePr>
          <p:nvPr/>
        </p:nvGraphicFramePr>
        <p:xfrm>
          <a:off x="762000" y="1828800"/>
          <a:ext cx="7772400" cy="4038600"/>
        </p:xfrm>
        <a:graphic>
          <a:graphicData uri="http://schemas.openxmlformats.org/drawingml/2006/table">
            <a:tbl>
              <a:tblPr/>
              <a:tblGrid>
                <a:gridCol w="1295400"/>
                <a:gridCol w="1295400"/>
                <a:gridCol w="1295400"/>
                <a:gridCol w="1295400"/>
                <a:gridCol w="1295400"/>
                <a:gridCol w="1295400"/>
              </a:tblGrid>
              <a:tr h="521109">
                <a:tc>
                  <a:txBody>
                    <a:bodyPr/>
                    <a:lstStyle/>
                    <a:p>
                      <a:endParaRPr lang="en-US" dirty="0"/>
                    </a:p>
                  </a:txBody>
                  <a:tcPr anchor="ctr">
                    <a:lnL>
                      <a:noFill/>
                    </a:lnL>
                    <a:lnR>
                      <a:noFill/>
                    </a:lnR>
                    <a:lnT>
                      <a:noFill/>
                    </a:lnT>
                    <a:lnB>
                      <a:noFill/>
                    </a:lnB>
                  </a:tcPr>
                </a:tc>
                <a:tc>
                  <a:txBody>
                    <a:bodyPr/>
                    <a:lstStyle/>
                    <a:p>
                      <a:r>
                        <a:rPr lang="en-US" dirty="0"/>
                        <a:t>2012</a:t>
                      </a:r>
                    </a:p>
                  </a:txBody>
                  <a:tcPr anchor="ctr">
                    <a:lnL>
                      <a:noFill/>
                    </a:lnL>
                    <a:lnR>
                      <a:noFill/>
                    </a:lnR>
                    <a:lnT>
                      <a:noFill/>
                    </a:lnT>
                    <a:lnB>
                      <a:noFill/>
                    </a:lnB>
                  </a:tcPr>
                </a:tc>
                <a:tc>
                  <a:txBody>
                    <a:bodyPr/>
                    <a:lstStyle/>
                    <a:p>
                      <a:r>
                        <a:rPr lang="en-US"/>
                        <a:t>2013</a:t>
                      </a:r>
                    </a:p>
                  </a:txBody>
                  <a:tcPr anchor="ctr">
                    <a:lnL>
                      <a:noFill/>
                    </a:lnL>
                    <a:lnR>
                      <a:noFill/>
                    </a:lnR>
                    <a:lnT>
                      <a:noFill/>
                    </a:lnT>
                    <a:lnB>
                      <a:noFill/>
                    </a:lnB>
                  </a:tcPr>
                </a:tc>
                <a:tc>
                  <a:txBody>
                    <a:bodyPr/>
                    <a:lstStyle/>
                    <a:p>
                      <a:r>
                        <a:rPr lang="en-US"/>
                        <a:t>2014</a:t>
                      </a:r>
                    </a:p>
                  </a:txBody>
                  <a:tcPr anchor="ctr">
                    <a:lnL>
                      <a:noFill/>
                    </a:lnL>
                    <a:lnR>
                      <a:noFill/>
                    </a:lnR>
                    <a:lnT>
                      <a:noFill/>
                    </a:lnT>
                    <a:lnB>
                      <a:noFill/>
                    </a:lnB>
                  </a:tcPr>
                </a:tc>
                <a:tc>
                  <a:txBody>
                    <a:bodyPr/>
                    <a:lstStyle/>
                    <a:p>
                      <a:r>
                        <a:rPr lang="en-US"/>
                        <a:t>2015</a:t>
                      </a:r>
                    </a:p>
                  </a:txBody>
                  <a:tcPr anchor="ctr">
                    <a:lnL>
                      <a:noFill/>
                    </a:lnL>
                    <a:lnR>
                      <a:noFill/>
                    </a:lnR>
                    <a:lnT>
                      <a:noFill/>
                    </a:lnT>
                    <a:lnB>
                      <a:noFill/>
                    </a:lnB>
                  </a:tcPr>
                </a:tc>
                <a:tc>
                  <a:txBody>
                    <a:bodyPr/>
                    <a:lstStyle/>
                    <a:p>
                      <a:r>
                        <a:rPr lang="en-US"/>
                        <a:t>2016</a:t>
                      </a:r>
                    </a:p>
                  </a:txBody>
                  <a:tcPr anchor="ctr">
                    <a:lnL>
                      <a:noFill/>
                    </a:lnL>
                    <a:lnR>
                      <a:noFill/>
                    </a:lnR>
                    <a:lnT>
                      <a:noFill/>
                    </a:lnT>
                    <a:lnB>
                      <a:noFill/>
                    </a:lnB>
                  </a:tcPr>
                </a:tc>
              </a:tr>
              <a:tr h="911941">
                <a:tc>
                  <a:txBody>
                    <a:bodyPr/>
                    <a:lstStyle/>
                    <a:p>
                      <a:r>
                        <a:rPr lang="en-US"/>
                        <a:t>HTML 5.0</a:t>
                      </a:r>
                    </a:p>
                  </a:txBody>
                  <a:tcPr anchor="ctr">
                    <a:lnL>
                      <a:noFill/>
                    </a:lnL>
                    <a:lnR>
                      <a:noFill/>
                    </a:lnR>
                    <a:lnT>
                      <a:noFill/>
                    </a:lnT>
                    <a:lnB>
                      <a:noFill/>
                    </a:lnB>
                  </a:tcPr>
                </a:tc>
                <a:tc>
                  <a:txBody>
                    <a:bodyPr/>
                    <a:lstStyle/>
                    <a:p>
                      <a:r>
                        <a:rPr lang="en-US" dirty="0"/>
                        <a:t>Candidate Rec</a:t>
                      </a:r>
                    </a:p>
                  </a:txBody>
                  <a:tcPr anchor="ctr">
                    <a:lnL>
                      <a:noFill/>
                    </a:lnL>
                    <a:lnR>
                      <a:noFill/>
                    </a:lnR>
                    <a:lnT>
                      <a:noFill/>
                    </a:lnT>
                    <a:lnB>
                      <a:noFill/>
                    </a:lnB>
                  </a:tcPr>
                </a:tc>
                <a:tc>
                  <a:txBody>
                    <a:bodyPr/>
                    <a:lstStyle/>
                    <a:p>
                      <a:r>
                        <a:rPr lang="en-US" dirty="0"/>
                        <a:t>Call for Review</a:t>
                      </a:r>
                    </a:p>
                  </a:txBody>
                  <a:tcPr anchor="ctr">
                    <a:lnL>
                      <a:noFill/>
                    </a:lnL>
                    <a:lnR>
                      <a:noFill/>
                    </a:lnR>
                    <a:lnT>
                      <a:noFill/>
                    </a:lnT>
                    <a:lnB>
                      <a:noFill/>
                    </a:lnB>
                  </a:tcPr>
                </a:tc>
                <a:tc>
                  <a:txBody>
                    <a:bodyPr/>
                    <a:lstStyle/>
                    <a:p>
                      <a:r>
                        <a:rPr lang="en-US" dirty="0"/>
                        <a:t>Recommendation</a:t>
                      </a:r>
                    </a:p>
                  </a:txBody>
                  <a:tcPr anchor="ctr">
                    <a:lnL>
                      <a:noFill/>
                    </a:lnL>
                    <a:lnR>
                      <a:noFill/>
                    </a:lnR>
                    <a:lnT>
                      <a:noFill/>
                    </a:lnT>
                    <a:lnB>
                      <a:noFill/>
                    </a:lnB>
                  </a:tcPr>
                </a:tc>
                <a:tc>
                  <a:txBody>
                    <a:bodyPr/>
                    <a:lstStyle/>
                    <a:p>
                      <a:endParaRPr lang="en-US"/>
                    </a:p>
                  </a:txBody>
                  <a:tcPr anchor="ctr">
                    <a:lnL>
                      <a:noFill/>
                    </a:lnL>
                    <a:lnR>
                      <a:noFill/>
                    </a:lnR>
                    <a:lnT>
                      <a:noFill/>
                    </a:lnT>
                    <a:lnB>
                      <a:noFill/>
                    </a:lnB>
                  </a:tcPr>
                </a:tc>
                <a:tc>
                  <a:txBody>
                    <a:bodyPr/>
                    <a:lstStyle/>
                    <a:p>
                      <a:endParaRPr lang="en-US"/>
                    </a:p>
                  </a:txBody>
                  <a:tcPr anchor="ctr">
                    <a:lnL>
                      <a:noFill/>
                    </a:lnL>
                    <a:lnR>
                      <a:noFill/>
                    </a:lnR>
                    <a:lnT>
                      <a:noFill/>
                    </a:lnT>
                    <a:lnB>
                      <a:noFill/>
                    </a:lnB>
                  </a:tcPr>
                </a:tc>
              </a:tr>
              <a:tr h="1302775">
                <a:tc>
                  <a:txBody>
                    <a:bodyPr/>
                    <a:lstStyle/>
                    <a:p>
                      <a:r>
                        <a:rPr lang="en-US"/>
                        <a:t>HTML 5.1</a:t>
                      </a:r>
                    </a:p>
                  </a:txBody>
                  <a:tcPr anchor="ctr">
                    <a:lnL>
                      <a:noFill/>
                    </a:lnL>
                    <a:lnR>
                      <a:noFill/>
                    </a:lnR>
                    <a:lnT>
                      <a:noFill/>
                    </a:lnT>
                    <a:lnB>
                      <a:noFill/>
                    </a:lnB>
                  </a:tcPr>
                </a:tc>
                <a:tc>
                  <a:txBody>
                    <a:bodyPr/>
                    <a:lstStyle/>
                    <a:p>
                      <a:r>
                        <a:rPr lang="en-US"/>
                        <a:t>1st Working Draft</a:t>
                      </a:r>
                    </a:p>
                  </a:txBody>
                  <a:tcPr anchor="ctr">
                    <a:lnL>
                      <a:noFill/>
                    </a:lnL>
                    <a:lnR>
                      <a:noFill/>
                    </a:lnR>
                    <a:lnT>
                      <a:noFill/>
                    </a:lnT>
                    <a:lnB>
                      <a:noFill/>
                    </a:lnB>
                  </a:tcPr>
                </a:tc>
                <a:tc>
                  <a:txBody>
                    <a:bodyPr/>
                    <a:lstStyle/>
                    <a:p>
                      <a:endParaRPr lang="en-US"/>
                    </a:p>
                  </a:txBody>
                  <a:tcPr anchor="ctr">
                    <a:lnL>
                      <a:noFill/>
                    </a:lnL>
                    <a:lnR>
                      <a:noFill/>
                    </a:lnR>
                    <a:lnT>
                      <a:noFill/>
                    </a:lnT>
                    <a:lnB>
                      <a:noFill/>
                    </a:lnB>
                  </a:tcPr>
                </a:tc>
                <a:tc>
                  <a:txBody>
                    <a:bodyPr/>
                    <a:lstStyle/>
                    <a:p>
                      <a:r>
                        <a:rPr lang="en-US"/>
                        <a:t>Last Call</a:t>
                      </a:r>
                    </a:p>
                  </a:txBody>
                  <a:tcPr anchor="ctr">
                    <a:lnL>
                      <a:noFill/>
                    </a:lnL>
                    <a:lnR>
                      <a:noFill/>
                    </a:lnR>
                    <a:lnT>
                      <a:noFill/>
                    </a:lnT>
                    <a:lnB>
                      <a:noFill/>
                    </a:lnB>
                  </a:tcPr>
                </a:tc>
                <a:tc>
                  <a:txBody>
                    <a:bodyPr/>
                    <a:lstStyle/>
                    <a:p>
                      <a:r>
                        <a:rPr lang="en-US" dirty="0"/>
                        <a:t>Candidate Rec</a:t>
                      </a:r>
                    </a:p>
                  </a:txBody>
                  <a:tcPr anchor="ctr">
                    <a:lnL>
                      <a:noFill/>
                    </a:lnL>
                    <a:lnR>
                      <a:noFill/>
                    </a:lnR>
                    <a:lnT>
                      <a:noFill/>
                    </a:lnT>
                    <a:lnB>
                      <a:noFill/>
                    </a:lnB>
                  </a:tcPr>
                </a:tc>
                <a:tc>
                  <a:txBody>
                    <a:bodyPr/>
                    <a:lstStyle/>
                    <a:p>
                      <a:r>
                        <a:rPr lang="en-US" dirty="0"/>
                        <a:t>Recommendation</a:t>
                      </a:r>
                    </a:p>
                  </a:txBody>
                  <a:tcPr anchor="ctr">
                    <a:lnL>
                      <a:noFill/>
                    </a:lnL>
                    <a:lnR>
                      <a:noFill/>
                    </a:lnR>
                    <a:lnT>
                      <a:noFill/>
                    </a:lnT>
                    <a:lnB>
                      <a:noFill/>
                    </a:lnB>
                  </a:tcPr>
                </a:tc>
              </a:tr>
              <a:tr h="1302775">
                <a:tc>
                  <a:txBody>
                    <a:bodyPr/>
                    <a:lstStyle/>
                    <a:p>
                      <a:r>
                        <a:rPr lang="en-US" dirty="0"/>
                        <a:t>HTML </a:t>
                      </a:r>
                      <a:r>
                        <a:rPr lang="en-US" dirty="0" smtClean="0"/>
                        <a:t>5.2</a:t>
                      </a:r>
                      <a:endParaRPr lang="en-US" dirty="0"/>
                    </a:p>
                  </a:txBody>
                  <a:tcPr anchor="ctr">
                    <a:lnL>
                      <a:noFill/>
                    </a:lnL>
                    <a:lnR>
                      <a:noFill/>
                    </a:lnR>
                    <a:lnT>
                      <a:noFill/>
                    </a:lnT>
                    <a:lnB>
                      <a:noFill/>
                    </a:lnB>
                  </a:tcPr>
                </a:tc>
                <a:tc>
                  <a:txBody>
                    <a:bodyPr/>
                    <a:lstStyle/>
                    <a:p>
                      <a:endParaRPr lang="en-US"/>
                    </a:p>
                  </a:txBody>
                  <a:tcPr anchor="ctr">
                    <a:lnL>
                      <a:noFill/>
                    </a:lnL>
                    <a:lnR>
                      <a:noFill/>
                    </a:lnR>
                    <a:lnT>
                      <a:noFill/>
                    </a:lnT>
                    <a:lnB>
                      <a:noFill/>
                    </a:lnB>
                  </a:tcPr>
                </a:tc>
                <a:tc>
                  <a:txBody>
                    <a:bodyPr/>
                    <a:lstStyle/>
                    <a:p>
                      <a:endParaRPr lang="en-US"/>
                    </a:p>
                  </a:txBody>
                  <a:tcPr anchor="ctr">
                    <a:lnL>
                      <a:noFill/>
                    </a:lnL>
                    <a:lnR>
                      <a:noFill/>
                    </a:lnR>
                    <a:lnT>
                      <a:noFill/>
                    </a:lnT>
                    <a:lnB>
                      <a:noFill/>
                    </a:lnB>
                  </a:tcPr>
                </a:tc>
                <a:tc>
                  <a:txBody>
                    <a:bodyPr/>
                    <a:lstStyle/>
                    <a:p>
                      <a:endParaRPr lang="en-US"/>
                    </a:p>
                  </a:txBody>
                  <a:tcPr anchor="ctr">
                    <a:lnL>
                      <a:noFill/>
                    </a:lnL>
                    <a:lnR>
                      <a:noFill/>
                    </a:lnR>
                    <a:lnT>
                      <a:noFill/>
                    </a:lnT>
                    <a:lnB>
                      <a:noFill/>
                    </a:lnB>
                  </a:tcPr>
                </a:tc>
                <a:tc>
                  <a:txBody>
                    <a:bodyPr/>
                    <a:lstStyle/>
                    <a:p>
                      <a:r>
                        <a:rPr lang="en-US"/>
                        <a:t>1st Working Draft</a:t>
                      </a:r>
                    </a:p>
                  </a:txBody>
                  <a:tcPr anchor="ctr">
                    <a:lnL>
                      <a:noFill/>
                    </a:lnL>
                    <a:lnR>
                      <a:noFill/>
                    </a:lnR>
                    <a:lnT>
                      <a:noFill/>
                    </a:lnT>
                    <a:lnB>
                      <a:noFill/>
                    </a:lnB>
                  </a:tcPr>
                </a:tc>
                <a:tc>
                  <a:txBody>
                    <a:bodyPr/>
                    <a:lstStyle/>
                    <a:p>
                      <a:endParaRPr lang="en-US" dirty="0"/>
                    </a:p>
                  </a:txBody>
                  <a:tcPr>
                    <a:lnL>
                      <a:noFill/>
                    </a:lnL>
                    <a:lnT>
                      <a:noFill/>
                    </a:lnT>
                  </a:tcPr>
                </a:tc>
              </a:tr>
            </a:tbl>
          </a:graphicData>
        </a:graphic>
      </p:graphicFrame>
      <p:sp>
        <p:nvSpPr>
          <p:cNvPr id="1025" name="Rectangle 1"/>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chemeClr val="tx1"/>
                </a:solidFill>
                <a:effectLst/>
                <a:latin typeface="Arial" charset="0"/>
                <a:cs typeface="Arial" charset="0"/>
              </a:rPr>
              <a:t>The combined timelines for HTML 5.0, HTML 5.1 and HTML 5.2:</a:t>
            </a:r>
            <a:endParaRPr kumimoji="0" lang="en-US" sz="1800" b="0" i="0" u="none" strike="noStrike" cap="none" normalizeH="0" baseline="0" smtClean="0">
              <a:ln>
                <a:noFill/>
              </a:ln>
              <a:solidFill>
                <a:schemeClr val="tx1"/>
              </a:solidFill>
              <a:effectLst/>
              <a:latin typeface="Arial" charset="0"/>
              <a:cs typeface="Arial" charset="0"/>
            </a:endParaRPr>
          </a:p>
        </p:txBody>
      </p:sp>
    </p:spTree>
    <p:extLst>
      <p:ext uri="{BB962C8B-B14F-4D97-AF65-F5344CB8AC3E}">
        <p14:creationId xmlns:p14="http://schemas.microsoft.com/office/powerpoint/2010/main" val="3255489211"/>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Creating basic shapes</a:t>
            </a:r>
            <a:endParaRPr lang="en-IN" dirty="0"/>
          </a:p>
        </p:txBody>
      </p:sp>
      <p:graphicFrame>
        <p:nvGraphicFramePr>
          <p:cNvPr id="4" name="Table 3"/>
          <p:cNvGraphicFramePr>
            <a:graphicFrameLocks noGrp="1"/>
          </p:cNvGraphicFramePr>
          <p:nvPr>
            <p:extLst>
              <p:ext uri="{D42A27DB-BD31-4B8C-83A1-F6EECF244321}">
                <p14:modId xmlns:p14="http://schemas.microsoft.com/office/powerpoint/2010/main" val="1107275615"/>
              </p:ext>
            </p:extLst>
          </p:nvPr>
        </p:nvGraphicFramePr>
        <p:xfrm>
          <a:off x="457201" y="1752600"/>
          <a:ext cx="8308848" cy="4375575"/>
        </p:xfrm>
        <a:graphic>
          <a:graphicData uri="http://schemas.openxmlformats.org/drawingml/2006/table">
            <a:tbl>
              <a:tblPr/>
              <a:tblGrid>
                <a:gridCol w="2481784"/>
                <a:gridCol w="5827064"/>
              </a:tblGrid>
              <a:tr h="440267">
                <a:tc>
                  <a:txBody>
                    <a:bodyPr/>
                    <a:lstStyle/>
                    <a:p>
                      <a:r>
                        <a:rPr lang="en-IN" sz="2800" dirty="0"/>
                        <a:t>Element</a:t>
                      </a:r>
                    </a:p>
                  </a:txBody>
                  <a:tcPr marL="0" marR="0" marT="0" marB="0" anchor="ctr">
                    <a:lnL>
                      <a:noFill/>
                    </a:lnL>
                    <a:lnR>
                      <a:noFill/>
                    </a:lnR>
                    <a:lnT>
                      <a:noFill/>
                    </a:lnT>
                    <a:lnB>
                      <a:noFill/>
                    </a:lnB>
                  </a:tcPr>
                </a:tc>
                <a:tc>
                  <a:txBody>
                    <a:bodyPr/>
                    <a:lstStyle/>
                    <a:p>
                      <a:r>
                        <a:rPr lang="en-IN" sz="2800"/>
                        <a:t>Description</a:t>
                      </a:r>
                    </a:p>
                  </a:txBody>
                  <a:tcPr marL="0" marR="0" marT="0" marB="0" anchor="ctr">
                    <a:lnL>
                      <a:noFill/>
                    </a:lnL>
                    <a:lnR>
                      <a:noFill/>
                    </a:lnR>
                    <a:lnT>
                      <a:noFill/>
                    </a:lnT>
                    <a:lnB>
                      <a:noFill/>
                    </a:lnB>
                  </a:tcPr>
                </a:tc>
              </a:tr>
              <a:tr h="440267">
                <a:tc>
                  <a:txBody>
                    <a:bodyPr/>
                    <a:lstStyle/>
                    <a:p>
                      <a:r>
                        <a:rPr lang="en-IN" sz="2800" dirty="0"/>
                        <a:t>line</a:t>
                      </a:r>
                    </a:p>
                  </a:txBody>
                  <a:tcPr marL="0" marR="0" marT="0" marB="0" anchor="ctr">
                    <a:lnL>
                      <a:noFill/>
                    </a:lnL>
                    <a:lnR>
                      <a:noFill/>
                    </a:lnR>
                    <a:lnT>
                      <a:noFill/>
                    </a:lnT>
                    <a:lnB>
                      <a:noFill/>
                    </a:lnB>
                  </a:tcPr>
                </a:tc>
                <a:tc>
                  <a:txBody>
                    <a:bodyPr/>
                    <a:lstStyle/>
                    <a:p>
                      <a:r>
                        <a:rPr lang="en-IN" sz="2800" dirty="0"/>
                        <a:t>Creates a simple line.</a:t>
                      </a:r>
                    </a:p>
                  </a:txBody>
                  <a:tcPr marL="0" marR="0" marT="0" marB="0" anchor="ctr">
                    <a:lnL>
                      <a:noFill/>
                    </a:lnL>
                    <a:lnR>
                      <a:noFill/>
                    </a:lnR>
                    <a:lnT>
                      <a:noFill/>
                    </a:lnT>
                    <a:lnB>
                      <a:noFill/>
                    </a:lnB>
                  </a:tcPr>
                </a:tc>
              </a:tr>
              <a:tr h="880533">
                <a:tc>
                  <a:txBody>
                    <a:bodyPr/>
                    <a:lstStyle/>
                    <a:p>
                      <a:r>
                        <a:rPr lang="en-IN" sz="2800" dirty="0"/>
                        <a:t>polyline</a:t>
                      </a:r>
                    </a:p>
                  </a:txBody>
                  <a:tcPr marL="0" marR="0" marT="0" marB="0" anchor="ctr">
                    <a:lnL>
                      <a:noFill/>
                    </a:lnL>
                    <a:lnR>
                      <a:noFill/>
                    </a:lnR>
                    <a:lnT>
                      <a:noFill/>
                    </a:lnT>
                    <a:lnB>
                      <a:noFill/>
                    </a:lnB>
                  </a:tcPr>
                </a:tc>
                <a:tc>
                  <a:txBody>
                    <a:bodyPr/>
                    <a:lstStyle/>
                    <a:p>
                      <a:r>
                        <a:rPr lang="en-IN" sz="2800"/>
                        <a:t>Defines shapes built from multiple line definitions.</a:t>
                      </a:r>
                    </a:p>
                  </a:txBody>
                  <a:tcPr marL="0" marR="0" marT="0" marB="0" anchor="ctr">
                    <a:lnL>
                      <a:noFill/>
                    </a:lnL>
                    <a:lnR>
                      <a:noFill/>
                    </a:lnR>
                    <a:lnT>
                      <a:noFill/>
                    </a:lnT>
                    <a:lnB>
                      <a:noFill/>
                    </a:lnB>
                  </a:tcPr>
                </a:tc>
              </a:tr>
              <a:tr h="440267">
                <a:tc>
                  <a:txBody>
                    <a:bodyPr/>
                    <a:lstStyle/>
                    <a:p>
                      <a:r>
                        <a:rPr lang="en-IN" sz="2800"/>
                        <a:t>rect</a:t>
                      </a:r>
                    </a:p>
                  </a:txBody>
                  <a:tcPr marL="0" marR="0" marT="0" marB="0" anchor="ctr">
                    <a:lnL>
                      <a:noFill/>
                    </a:lnL>
                    <a:lnR>
                      <a:noFill/>
                    </a:lnR>
                    <a:lnT>
                      <a:noFill/>
                    </a:lnT>
                    <a:lnB>
                      <a:noFill/>
                    </a:lnB>
                  </a:tcPr>
                </a:tc>
                <a:tc>
                  <a:txBody>
                    <a:bodyPr/>
                    <a:lstStyle/>
                    <a:p>
                      <a:r>
                        <a:rPr lang="en-IN" sz="2800"/>
                        <a:t>Creates a rectangle.</a:t>
                      </a:r>
                    </a:p>
                  </a:txBody>
                  <a:tcPr marL="0" marR="0" marT="0" marB="0" anchor="ctr">
                    <a:lnL>
                      <a:noFill/>
                    </a:lnL>
                    <a:lnR>
                      <a:noFill/>
                    </a:lnR>
                    <a:lnT>
                      <a:noFill/>
                    </a:lnT>
                    <a:lnB>
                      <a:noFill/>
                    </a:lnB>
                  </a:tcPr>
                </a:tc>
              </a:tr>
              <a:tr h="440267">
                <a:tc>
                  <a:txBody>
                    <a:bodyPr/>
                    <a:lstStyle/>
                    <a:p>
                      <a:r>
                        <a:rPr lang="en-IN" sz="2800"/>
                        <a:t>circle</a:t>
                      </a:r>
                    </a:p>
                  </a:txBody>
                  <a:tcPr marL="0" marR="0" marT="0" marB="0" anchor="ctr">
                    <a:lnL>
                      <a:noFill/>
                    </a:lnL>
                    <a:lnR>
                      <a:noFill/>
                    </a:lnR>
                    <a:lnT>
                      <a:noFill/>
                    </a:lnT>
                    <a:lnB>
                      <a:noFill/>
                    </a:lnB>
                  </a:tcPr>
                </a:tc>
                <a:tc>
                  <a:txBody>
                    <a:bodyPr/>
                    <a:lstStyle/>
                    <a:p>
                      <a:r>
                        <a:rPr lang="en-IN" sz="2800"/>
                        <a:t>Creates a circle.</a:t>
                      </a:r>
                    </a:p>
                  </a:txBody>
                  <a:tcPr marL="0" marR="0" marT="0" marB="0" anchor="ctr">
                    <a:lnL>
                      <a:noFill/>
                    </a:lnL>
                    <a:lnR>
                      <a:noFill/>
                    </a:lnR>
                    <a:lnT>
                      <a:noFill/>
                    </a:lnT>
                    <a:lnB>
                      <a:noFill/>
                    </a:lnB>
                  </a:tcPr>
                </a:tc>
              </a:tr>
              <a:tr h="440267">
                <a:tc>
                  <a:txBody>
                    <a:bodyPr/>
                    <a:lstStyle/>
                    <a:p>
                      <a:r>
                        <a:rPr lang="en-IN" sz="2800"/>
                        <a:t>ellipse</a:t>
                      </a:r>
                    </a:p>
                  </a:txBody>
                  <a:tcPr marL="0" marR="0" marT="0" marB="0" anchor="ctr">
                    <a:lnL>
                      <a:noFill/>
                    </a:lnL>
                    <a:lnR>
                      <a:noFill/>
                    </a:lnR>
                    <a:lnT>
                      <a:noFill/>
                    </a:lnT>
                    <a:lnB>
                      <a:noFill/>
                    </a:lnB>
                  </a:tcPr>
                </a:tc>
                <a:tc>
                  <a:txBody>
                    <a:bodyPr/>
                    <a:lstStyle/>
                    <a:p>
                      <a:r>
                        <a:rPr lang="en-IN" sz="2800"/>
                        <a:t>Creates an ellipse.</a:t>
                      </a:r>
                    </a:p>
                  </a:txBody>
                  <a:tcPr marL="0" marR="0" marT="0" marB="0" anchor="ctr">
                    <a:lnL>
                      <a:noFill/>
                    </a:lnL>
                    <a:lnR>
                      <a:noFill/>
                    </a:lnR>
                    <a:lnT>
                      <a:noFill/>
                    </a:lnT>
                    <a:lnB>
                      <a:noFill/>
                    </a:lnB>
                  </a:tcPr>
                </a:tc>
              </a:tr>
              <a:tr h="440267">
                <a:tc>
                  <a:txBody>
                    <a:bodyPr/>
                    <a:lstStyle/>
                    <a:p>
                      <a:r>
                        <a:rPr lang="en-IN" sz="2800"/>
                        <a:t>polygon</a:t>
                      </a:r>
                    </a:p>
                  </a:txBody>
                  <a:tcPr marL="0" marR="0" marT="0" marB="0" anchor="ctr">
                    <a:lnL>
                      <a:noFill/>
                    </a:lnL>
                    <a:lnR>
                      <a:noFill/>
                    </a:lnR>
                    <a:lnT>
                      <a:noFill/>
                    </a:lnT>
                    <a:lnB>
                      <a:noFill/>
                    </a:lnB>
                  </a:tcPr>
                </a:tc>
                <a:tc>
                  <a:txBody>
                    <a:bodyPr/>
                    <a:lstStyle/>
                    <a:p>
                      <a:r>
                        <a:rPr lang="en-IN" sz="2800"/>
                        <a:t>Creates a polygon.</a:t>
                      </a:r>
                    </a:p>
                  </a:txBody>
                  <a:tcPr marL="0" marR="0" marT="0" marB="0" anchor="ctr">
                    <a:lnL>
                      <a:noFill/>
                    </a:lnL>
                    <a:lnR>
                      <a:noFill/>
                    </a:lnR>
                    <a:lnT>
                      <a:noFill/>
                    </a:lnT>
                    <a:lnB>
                      <a:noFill/>
                    </a:lnB>
                  </a:tcPr>
                </a:tc>
              </a:tr>
              <a:tr h="440267">
                <a:tc>
                  <a:txBody>
                    <a:bodyPr/>
                    <a:lstStyle/>
                    <a:p>
                      <a:r>
                        <a:rPr lang="en-IN" sz="2800"/>
                        <a:t>path</a:t>
                      </a:r>
                    </a:p>
                  </a:txBody>
                  <a:tcPr marL="0" marR="0" marT="0" marB="0" anchor="ctr">
                    <a:lnL>
                      <a:noFill/>
                    </a:lnL>
                    <a:lnR>
                      <a:noFill/>
                    </a:lnR>
                    <a:lnT>
                      <a:noFill/>
                    </a:lnT>
                    <a:lnB>
                      <a:noFill/>
                    </a:lnB>
                  </a:tcPr>
                </a:tc>
                <a:tc>
                  <a:txBody>
                    <a:bodyPr/>
                    <a:lstStyle/>
                    <a:p>
                      <a:r>
                        <a:rPr lang="en-IN" sz="2800" dirty="0"/>
                        <a:t>Allows for the definition of arbitrary paths.</a:t>
                      </a:r>
                    </a:p>
                  </a:txBody>
                  <a:tcPr marL="0" marR="0" marT="0" marB="0" anchor="ctr">
                    <a:lnL>
                      <a:noFill/>
                    </a:lnL>
                    <a:lnR>
                      <a:noFill/>
                    </a:lnR>
                    <a:lnT>
                      <a:noFill/>
                    </a:lnT>
                    <a:lnB>
                      <a:noFill/>
                    </a:lnB>
                  </a:tcPr>
                </a:tc>
              </a:tr>
            </a:tbl>
          </a:graphicData>
        </a:graphic>
      </p:graphicFrame>
    </p:spTree>
    <p:extLst>
      <p:ext uri="{BB962C8B-B14F-4D97-AF65-F5344CB8AC3E}">
        <p14:creationId xmlns:p14="http://schemas.microsoft.com/office/powerpoint/2010/main" val="1158163552"/>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Add the SVG Element</a:t>
            </a:r>
            <a:endParaRPr lang="en-IN" dirty="0"/>
          </a:p>
        </p:txBody>
      </p:sp>
      <p:sp>
        <p:nvSpPr>
          <p:cNvPr id="5" name="Rectangle 3"/>
          <p:cNvSpPr>
            <a:spLocks noChangeArrowheads="1"/>
          </p:cNvSpPr>
          <p:nvPr/>
        </p:nvSpPr>
        <p:spPr bwMode="auto">
          <a:xfrm>
            <a:off x="614148" y="1912204"/>
            <a:ext cx="7767851" cy="16619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smtClean="0">
                <a:ln>
                  <a:noFill/>
                </a:ln>
                <a:solidFill>
                  <a:schemeClr val="tx1"/>
                </a:solidFill>
                <a:effectLst/>
                <a:latin typeface="Source Code Pro"/>
                <a:cs typeface="Consolas" panose="020B0609020204030204" pitchFamily="49" charset="0"/>
              </a:rPr>
              <a:t>&lt;svg version="1.1"</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smtClean="0">
                <a:ln>
                  <a:noFill/>
                </a:ln>
                <a:solidFill>
                  <a:schemeClr val="tx1"/>
                </a:solidFill>
                <a:effectLst/>
                <a:latin typeface="Source Code Pro"/>
                <a:cs typeface="Consolas" panose="020B0609020204030204" pitchFamily="49" charset="0"/>
              </a:rPr>
              <a:t>        baseProfile="full"</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smtClean="0">
                <a:ln>
                  <a:noFill/>
                </a:ln>
                <a:solidFill>
                  <a:schemeClr val="tx1"/>
                </a:solidFill>
                <a:effectLst/>
                <a:latin typeface="Source Code Pro"/>
                <a:cs typeface="Consolas" panose="020B0609020204030204" pitchFamily="49" charset="0"/>
              </a:rPr>
              <a:t>        xmlns="</a:t>
            </a:r>
            <a:r>
              <a:rPr kumimoji="0" lang="en-US" altLang="en-US" b="0" i="0" u="none" strike="noStrike" cap="none" normalizeH="0" baseline="0" smtClean="0">
                <a:ln>
                  <a:noFill/>
                </a:ln>
                <a:solidFill>
                  <a:schemeClr val="tx1"/>
                </a:solidFill>
                <a:effectLst/>
                <a:latin typeface="Source Code Pro"/>
                <a:cs typeface="Consolas" panose="020B0609020204030204" pitchFamily="49" charset="0"/>
                <a:hlinkClick r:id="rId2"/>
              </a:rPr>
              <a:t>http://www.w3.org/2000/svg</a:t>
            </a:r>
            <a:r>
              <a:rPr kumimoji="0" lang="en-US" altLang="en-US" b="0" i="0" u="none" strike="noStrike" cap="none" normalizeH="0" baseline="0" smtClean="0">
                <a:ln>
                  <a:noFill/>
                </a:ln>
                <a:solidFill>
                  <a:schemeClr val="tx1"/>
                </a:solidFill>
                <a:effectLst/>
                <a:latin typeface="Source Code Pro"/>
                <a:cs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smtClean="0">
                <a:ln>
                  <a:noFill/>
                </a:ln>
                <a:solidFill>
                  <a:schemeClr val="tx1"/>
                </a:solidFill>
                <a:effectLst/>
                <a:latin typeface="Source Code Pro"/>
                <a:cs typeface="Consolas" panose="020B0609020204030204" pitchFamily="49" charset="0"/>
              </a:rPr>
              <a:t>        height="100%" width="100%"&gt;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smtClean="0">
                <a:ln>
                  <a:noFill/>
                </a:ln>
                <a:solidFill>
                  <a:schemeClr val="tx1"/>
                </a:solidFill>
                <a:effectLst/>
                <a:latin typeface="Source Code Pro"/>
                <a:cs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smtClean="0">
                <a:ln>
                  <a:noFill/>
                </a:ln>
                <a:solidFill>
                  <a:schemeClr val="tx1"/>
                </a:solidFill>
                <a:effectLst/>
                <a:latin typeface="Source Code Pro"/>
                <a:cs typeface="Consolas" panose="020B0609020204030204" pitchFamily="49" charset="0"/>
              </a:rPr>
              <a:t>&lt;/svg&gt;</a:t>
            </a:r>
            <a:endParaRPr kumimoji="0" lang="en-US" altLang="en-US" b="0" i="0" u="none" strike="noStrike" cap="none" normalizeH="0" baseline="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954897359"/>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Create the Definitions</a:t>
            </a:r>
            <a:endParaRPr lang="en-IN" dirty="0"/>
          </a:p>
        </p:txBody>
      </p:sp>
      <p:sp>
        <p:nvSpPr>
          <p:cNvPr id="3" name="Rectangle 2"/>
          <p:cNvSpPr>
            <a:spLocks noChangeArrowheads="1"/>
          </p:cNvSpPr>
          <p:nvPr/>
        </p:nvSpPr>
        <p:spPr bwMode="auto">
          <a:xfrm>
            <a:off x="612648" y="1786510"/>
            <a:ext cx="8153400" cy="4924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smtClean="0">
                <a:ln>
                  <a:noFill/>
                </a:ln>
                <a:solidFill>
                  <a:schemeClr val="tx1"/>
                </a:solidFill>
                <a:effectLst/>
                <a:latin typeface="Source Code Pro"/>
                <a:cs typeface="Consolas" panose="020B0609020204030204" pitchFamily="49" charset="0"/>
              </a:rPr>
              <a:t>&lt;</a:t>
            </a:r>
            <a:r>
              <a:rPr kumimoji="0" lang="en-US" altLang="en-US" sz="2000" b="0" i="0" u="none" strike="noStrike" cap="none" normalizeH="0" baseline="0" dirty="0" err="1" smtClean="0">
                <a:ln>
                  <a:noFill/>
                </a:ln>
                <a:solidFill>
                  <a:schemeClr val="tx1"/>
                </a:solidFill>
                <a:effectLst/>
                <a:latin typeface="Source Code Pro"/>
                <a:cs typeface="Consolas" panose="020B0609020204030204" pitchFamily="49" charset="0"/>
              </a:rPr>
              <a:t>defs</a:t>
            </a:r>
            <a:r>
              <a:rPr kumimoji="0" lang="en-US" altLang="en-US" sz="2000" b="0" i="0" u="none" strike="noStrike" cap="none" normalizeH="0" baseline="0" dirty="0" smtClean="0">
                <a:ln>
                  <a:noFill/>
                </a:ln>
                <a:solidFill>
                  <a:schemeClr val="tx1"/>
                </a:solidFill>
                <a:effectLst/>
                <a:latin typeface="Source Code Pro"/>
                <a:cs typeface="Consolas" panose="020B0609020204030204" pitchFamily="49" charset="0"/>
              </a:rPr>
              <a:t>&gt;</a:t>
            </a:r>
          </a:p>
          <a:p>
            <a:pPr lvl="0" eaLnBrk="0" fontAlgn="base" hangingPunct="0">
              <a:spcBef>
                <a:spcPct val="0"/>
              </a:spcBef>
              <a:spcAft>
                <a:spcPct val="0"/>
              </a:spcAft>
            </a:pPr>
            <a:r>
              <a:rPr lang="en-US" altLang="en-US" sz="2000" dirty="0" smtClean="0">
                <a:latin typeface="Source Code Pro"/>
                <a:cs typeface="Consolas" panose="020B0609020204030204" pitchFamily="49" charset="0"/>
              </a:rPr>
              <a:t>   </a:t>
            </a:r>
            <a:r>
              <a:rPr lang="en-US" altLang="en-US" sz="2000" dirty="0">
                <a:latin typeface="Source Code Pro"/>
                <a:cs typeface="Consolas" panose="020B0609020204030204" pitchFamily="49" charset="0"/>
              </a:rPr>
              <a:t>&lt;</a:t>
            </a:r>
            <a:r>
              <a:rPr lang="en-US" altLang="en-US" sz="2000" dirty="0" err="1">
                <a:latin typeface="Source Code Pro"/>
                <a:cs typeface="Consolas" panose="020B0609020204030204" pitchFamily="49" charset="0"/>
              </a:rPr>
              <a:t>linearGradient</a:t>
            </a:r>
            <a:r>
              <a:rPr lang="en-US" altLang="en-US" sz="2000" dirty="0">
                <a:latin typeface="Source Code Pro"/>
                <a:cs typeface="Consolas" panose="020B0609020204030204" pitchFamily="49" charset="0"/>
              </a:rPr>
              <a:t> id="labelGrad1" x1="0%" y1="0%" x2="100%" y2="0%"&gt;</a:t>
            </a:r>
          </a:p>
          <a:p>
            <a:pPr lvl="0" eaLnBrk="0" fontAlgn="base" hangingPunct="0">
              <a:spcBef>
                <a:spcPct val="0"/>
              </a:spcBef>
              <a:spcAft>
                <a:spcPct val="0"/>
              </a:spcAft>
            </a:pPr>
            <a:r>
              <a:rPr lang="en-US" altLang="en-US" sz="2000" dirty="0">
                <a:latin typeface="Source Code Pro"/>
                <a:cs typeface="Consolas" panose="020B0609020204030204" pitchFamily="49" charset="0"/>
              </a:rPr>
              <a:t>    &lt;stop offset="0%" style="stop-color:#990000; stop-opacity:1" /&gt;</a:t>
            </a:r>
          </a:p>
          <a:p>
            <a:pPr lvl="0" eaLnBrk="0" fontAlgn="base" hangingPunct="0">
              <a:spcBef>
                <a:spcPct val="0"/>
              </a:spcBef>
              <a:spcAft>
                <a:spcPct val="0"/>
              </a:spcAft>
            </a:pPr>
            <a:r>
              <a:rPr lang="en-US" altLang="en-US" sz="2000" dirty="0">
                <a:latin typeface="Source Code Pro"/>
                <a:cs typeface="Consolas" panose="020B0609020204030204" pitchFamily="49" charset="0"/>
              </a:rPr>
              <a:t>    &lt;stop offset="20%" style="stop-color:#ff6600; stop-opacity:1" /&gt;</a:t>
            </a:r>
          </a:p>
          <a:p>
            <a:pPr lvl="0" eaLnBrk="0" fontAlgn="base" hangingPunct="0">
              <a:spcBef>
                <a:spcPct val="0"/>
              </a:spcBef>
              <a:spcAft>
                <a:spcPct val="0"/>
              </a:spcAft>
            </a:pPr>
            <a:r>
              <a:rPr lang="en-US" altLang="en-US" sz="2000" dirty="0">
                <a:latin typeface="Source Code Pro"/>
                <a:cs typeface="Consolas" panose="020B0609020204030204" pitchFamily="49" charset="0"/>
              </a:rPr>
              <a:t>    &lt;stop offset="40%" style="stop-color:#cccc00; stop-opacity:1" /&gt;</a:t>
            </a:r>
          </a:p>
          <a:p>
            <a:pPr lvl="0" eaLnBrk="0" fontAlgn="base" hangingPunct="0">
              <a:spcBef>
                <a:spcPct val="0"/>
              </a:spcBef>
              <a:spcAft>
                <a:spcPct val="0"/>
              </a:spcAft>
            </a:pPr>
            <a:r>
              <a:rPr lang="en-US" altLang="en-US" sz="2000" dirty="0">
                <a:latin typeface="Source Code Pro"/>
                <a:cs typeface="Consolas" panose="020B0609020204030204" pitchFamily="49" charset="0"/>
              </a:rPr>
              <a:t>    &lt;stop offset="60%" style="stop-color:#009900; stop-opacity:1" /&gt;</a:t>
            </a:r>
          </a:p>
          <a:p>
            <a:pPr lvl="0" eaLnBrk="0" fontAlgn="base" hangingPunct="0">
              <a:spcBef>
                <a:spcPct val="0"/>
              </a:spcBef>
              <a:spcAft>
                <a:spcPct val="0"/>
              </a:spcAft>
            </a:pPr>
            <a:r>
              <a:rPr lang="en-US" altLang="en-US" sz="2000" dirty="0">
                <a:latin typeface="Source Code Pro"/>
                <a:cs typeface="Consolas" panose="020B0609020204030204" pitchFamily="49" charset="0"/>
              </a:rPr>
              <a:t>    &lt;stop offset="80%" style="stop-color:#000099; stop-opacity:1" /&gt;</a:t>
            </a:r>
          </a:p>
          <a:p>
            <a:pPr lvl="0" eaLnBrk="0" fontAlgn="base" hangingPunct="0">
              <a:spcBef>
                <a:spcPct val="0"/>
              </a:spcBef>
              <a:spcAft>
                <a:spcPct val="0"/>
              </a:spcAft>
            </a:pPr>
            <a:r>
              <a:rPr lang="en-US" altLang="en-US" sz="2000" dirty="0">
                <a:latin typeface="Source Code Pro"/>
                <a:cs typeface="Consolas" panose="020B0609020204030204" pitchFamily="49" charset="0"/>
              </a:rPr>
              <a:t>    &lt;stop offset="100%" style="stop-color:#990099; stop-opacity:1" /&gt;</a:t>
            </a:r>
          </a:p>
          <a:p>
            <a:pPr lvl="0" eaLnBrk="0" fontAlgn="base" hangingPunct="0">
              <a:spcBef>
                <a:spcPct val="0"/>
              </a:spcBef>
              <a:spcAft>
                <a:spcPct val="0"/>
              </a:spcAft>
            </a:pPr>
            <a:r>
              <a:rPr lang="en-US" altLang="en-US" sz="2000" dirty="0">
                <a:latin typeface="Source Code Pro"/>
                <a:cs typeface="Consolas" panose="020B0609020204030204" pitchFamily="49" charset="0"/>
              </a:rPr>
              <a:t>&lt;/</a:t>
            </a:r>
            <a:r>
              <a:rPr lang="en-US" altLang="en-US" sz="2000" dirty="0" err="1">
                <a:latin typeface="Source Code Pro"/>
                <a:cs typeface="Consolas" panose="020B0609020204030204" pitchFamily="49" charset="0"/>
              </a:rPr>
              <a:t>linearGradient</a:t>
            </a:r>
            <a:r>
              <a:rPr lang="en-US" altLang="en-US" sz="2000" dirty="0" smtClean="0">
                <a:latin typeface="Source Code Pro"/>
                <a:cs typeface="Consolas" panose="020B0609020204030204" pitchFamily="49" charset="0"/>
              </a:rPr>
              <a:t>&gt;</a:t>
            </a:r>
            <a:r>
              <a:rPr kumimoji="0" lang="en-US" altLang="en-US" sz="2000" b="0" i="0" u="none" strike="noStrike" cap="none" normalizeH="0" baseline="0" dirty="0" smtClean="0">
                <a:ln>
                  <a:noFill/>
                </a:ln>
                <a:solidFill>
                  <a:schemeClr val="tx1"/>
                </a:solidFill>
                <a:effectLst/>
                <a:latin typeface="Source Code Pro"/>
                <a:cs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smtClean="0">
                <a:ln>
                  <a:noFill/>
                </a:ln>
                <a:solidFill>
                  <a:schemeClr val="tx1"/>
                </a:solidFill>
                <a:effectLst/>
                <a:latin typeface="Source Code Pro"/>
                <a:cs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smtClean="0">
                <a:ln>
                  <a:noFill/>
                </a:ln>
                <a:solidFill>
                  <a:schemeClr val="tx1"/>
                </a:solidFill>
                <a:effectLst/>
                <a:latin typeface="Source Code Pro"/>
                <a:cs typeface="Consolas" panose="020B0609020204030204" pitchFamily="49" charset="0"/>
              </a:rPr>
              <a:t>&lt;/</a:t>
            </a:r>
            <a:r>
              <a:rPr kumimoji="0" lang="en-US" altLang="en-US" sz="2000" b="0" i="0" u="none" strike="noStrike" cap="none" normalizeH="0" baseline="0" dirty="0" err="1" smtClean="0">
                <a:ln>
                  <a:noFill/>
                </a:ln>
                <a:solidFill>
                  <a:schemeClr val="tx1"/>
                </a:solidFill>
                <a:effectLst/>
                <a:latin typeface="Source Code Pro"/>
                <a:cs typeface="Consolas" panose="020B0609020204030204" pitchFamily="49" charset="0"/>
              </a:rPr>
              <a:t>defs</a:t>
            </a:r>
            <a:r>
              <a:rPr kumimoji="0" lang="en-US" altLang="en-US" sz="2000" b="0" i="0" u="none" strike="noStrike" cap="none" normalizeH="0" baseline="0" dirty="0" smtClean="0">
                <a:ln>
                  <a:noFill/>
                </a:ln>
                <a:solidFill>
                  <a:schemeClr val="tx1"/>
                </a:solidFill>
                <a:effectLst/>
                <a:latin typeface="Source Code Pro"/>
                <a:cs typeface="Consolas" panose="020B0609020204030204" pitchFamily="49" charset="0"/>
              </a:rPr>
              <a:t>&gt;</a:t>
            </a:r>
          </a:p>
          <a:p>
            <a:pPr lvl="0" eaLnBrk="0" fontAlgn="base" hangingPunct="0">
              <a:spcBef>
                <a:spcPct val="0"/>
              </a:spcBef>
              <a:spcAft>
                <a:spcPct val="0"/>
              </a:spcAft>
            </a:pPr>
            <a:r>
              <a:rPr lang="en-IN" altLang="en-US" sz="2000" dirty="0">
                <a:latin typeface="Source Code Pro"/>
                <a:cs typeface="Consolas" panose="020B0609020204030204" pitchFamily="49" charset="0"/>
              </a:rPr>
              <a:t>&lt;</a:t>
            </a:r>
            <a:r>
              <a:rPr lang="en-IN" altLang="en-US" sz="2000" dirty="0" err="1">
                <a:latin typeface="Source Code Pro"/>
                <a:cs typeface="Consolas" panose="020B0609020204030204" pitchFamily="49" charset="0"/>
              </a:rPr>
              <a:t>rect</a:t>
            </a:r>
            <a:r>
              <a:rPr lang="en-IN" altLang="en-US" sz="2000" dirty="0">
                <a:latin typeface="Source Code Pro"/>
                <a:cs typeface="Consolas" panose="020B0609020204030204" pitchFamily="49" charset="0"/>
              </a:rPr>
              <a:t> width="90%" height="90%" x="5%" y="5%" fill="</a:t>
            </a:r>
            <a:r>
              <a:rPr lang="en-IN" altLang="en-US" sz="2000" dirty="0" err="1">
                <a:latin typeface="Source Code Pro"/>
                <a:cs typeface="Consolas" panose="020B0609020204030204" pitchFamily="49" charset="0"/>
              </a:rPr>
              <a:t>url</a:t>
            </a:r>
            <a:r>
              <a:rPr lang="en-IN" altLang="en-US" sz="2000" dirty="0" smtClean="0">
                <a:latin typeface="Source Code Pro"/>
                <a:cs typeface="Consolas" panose="020B0609020204030204" pitchFamily="49" charset="0"/>
              </a:rPr>
              <a:t>(#</a:t>
            </a:r>
            <a:r>
              <a:rPr lang="en-US" altLang="en-US" sz="2000" dirty="0">
                <a:latin typeface="Source Code Pro"/>
                <a:cs typeface="Consolas" panose="020B0609020204030204" pitchFamily="49" charset="0"/>
              </a:rPr>
              <a:t> labelGrad1</a:t>
            </a:r>
            <a:r>
              <a:rPr lang="en-IN" altLang="en-US" sz="2000" dirty="0" smtClean="0">
                <a:latin typeface="Source Code Pro"/>
                <a:cs typeface="Consolas" panose="020B0609020204030204" pitchFamily="49" charset="0"/>
              </a:rPr>
              <a:t>)" </a:t>
            </a:r>
            <a:r>
              <a:rPr lang="en-IN" altLang="en-US" sz="2000" dirty="0">
                <a:latin typeface="Source Code Pro"/>
                <a:cs typeface="Consolas" panose="020B0609020204030204" pitchFamily="49" charset="0"/>
              </a:rPr>
              <a:t>/&gt;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smtClean="0">
              <a:ln>
                <a:noFill/>
              </a:ln>
              <a:solidFill>
                <a:schemeClr val="tx1"/>
              </a:solidFill>
              <a:effectLst/>
              <a:latin typeface="Source Code Pro"/>
              <a:cs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smtClean="0">
              <a:ln>
                <a:noFill/>
              </a:ln>
              <a:solidFill>
                <a:schemeClr val="tx1"/>
              </a:solidFill>
              <a:effectLst/>
              <a:latin typeface="Arial" panose="020B0604020202020204" pitchFamily="34" charset="0"/>
            </a:endParaRPr>
          </a:p>
        </p:txBody>
      </p:sp>
      <p:sp>
        <p:nvSpPr>
          <p:cNvPr id="6" name="Rectangle 4"/>
          <p:cNvSpPr>
            <a:spLocks noChangeArrowheads="1"/>
          </p:cNvSpPr>
          <p:nvPr/>
        </p:nvSpPr>
        <p:spPr bwMode="auto">
          <a:xfrm>
            <a:off x="0" y="90100"/>
            <a:ext cx="6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14744485"/>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Create the Definitions</a:t>
            </a:r>
            <a:endParaRPr lang="en-IN" dirty="0"/>
          </a:p>
        </p:txBody>
      </p:sp>
      <p:sp>
        <p:nvSpPr>
          <p:cNvPr id="3" name="Rectangle 2"/>
          <p:cNvSpPr>
            <a:spLocks noChangeArrowheads="1"/>
          </p:cNvSpPr>
          <p:nvPr/>
        </p:nvSpPr>
        <p:spPr bwMode="auto">
          <a:xfrm>
            <a:off x="612648" y="1940399"/>
            <a:ext cx="7997952" cy="46166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smtClean="0">
                <a:ln>
                  <a:noFill/>
                </a:ln>
                <a:solidFill>
                  <a:schemeClr val="tx1"/>
                </a:solidFill>
                <a:effectLst/>
                <a:latin typeface="Source Code Pro"/>
                <a:cs typeface="Consolas" panose="020B0609020204030204" pitchFamily="49" charset="0"/>
              </a:rPr>
              <a:t>&lt;</a:t>
            </a:r>
            <a:r>
              <a:rPr kumimoji="0" lang="en-US" altLang="en-US" sz="2000" b="0" i="0" u="none" strike="noStrike" cap="none" normalizeH="0" baseline="0" dirty="0" err="1" smtClean="0">
                <a:ln>
                  <a:noFill/>
                </a:ln>
                <a:solidFill>
                  <a:schemeClr val="tx1"/>
                </a:solidFill>
                <a:effectLst/>
                <a:latin typeface="Source Code Pro"/>
                <a:cs typeface="Consolas" panose="020B0609020204030204" pitchFamily="49" charset="0"/>
              </a:rPr>
              <a:t>defs</a:t>
            </a:r>
            <a:r>
              <a:rPr kumimoji="0" lang="en-US" altLang="en-US" sz="2000" b="0" i="0" u="none" strike="noStrike" cap="none" normalizeH="0" baseline="0" dirty="0" smtClean="0">
                <a:ln>
                  <a:noFill/>
                </a:ln>
                <a:solidFill>
                  <a:schemeClr val="tx1"/>
                </a:solidFill>
                <a:effectLst/>
                <a:latin typeface="Source Code Pro"/>
                <a:cs typeface="Consolas" panose="020B0609020204030204" pitchFamily="49" charset="0"/>
              </a:rPr>
              <a:t>&gt;</a:t>
            </a:r>
          </a:p>
          <a:p>
            <a:pPr lvl="0" eaLnBrk="0" fontAlgn="base" hangingPunct="0">
              <a:spcBef>
                <a:spcPct val="0"/>
              </a:spcBef>
              <a:spcAft>
                <a:spcPct val="0"/>
              </a:spcAft>
            </a:pPr>
            <a:r>
              <a:rPr lang="en-US" altLang="en-US" sz="2000" dirty="0" smtClean="0">
                <a:latin typeface="Source Code Pro"/>
                <a:cs typeface="Consolas" panose="020B0609020204030204" pitchFamily="49" charset="0"/>
              </a:rPr>
              <a:t>   </a:t>
            </a:r>
            <a:r>
              <a:rPr lang="en-US" altLang="en-US" sz="2000" dirty="0">
                <a:latin typeface="Source Code Pro"/>
                <a:cs typeface="Consolas" panose="020B0609020204030204" pitchFamily="49" charset="0"/>
              </a:rPr>
              <a:t>&lt;</a:t>
            </a:r>
            <a:r>
              <a:rPr lang="en-US" altLang="en-US" sz="2000" dirty="0" err="1">
                <a:latin typeface="Source Code Pro"/>
                <a:cs typeface="Consolas" panose="020B0609020204030204" pitchFamily="49" charset="0"/>
              </a:rPr>
              <a:t>radialGradient</a:t>
            </a:r>
            <a:r>
              <a:rPr lang="en-US" altLang="en-US" sz="2000" dirty="0">
                <a:latin typeface="Source Code Pro"/>
                <a:cs typeface="Consolas" panose="020B0609020204030204" pitchFamily="49" charset="0"/>
              </a:rPr>
              <a:t> id="</a:t>
            </a:r>
            <a:r>
              <a:rPr lang="en-US" altLang="en-US" sz="2000" dirty="0" err="1">
                <a:latin typeface="Source Code Pro"/>
                <a:cs typeface="Consolas" panose="020B0609020204030204" pitchFamily="49" charset="0"/>
              </a:rPr>
              <a:t>recordGrad</a:t>
            </a:r>
            <a:r>
              <a:rPr lang="en-US" altLang="en-US" sz="2000" dirty="0">
                <a:latin typeface="Source Code Pro"/>
                <a:cs typeface="Consolas" panose="020B0609020204030204" pitchFamily="49" charset="0"/>
              </a:rPr>
              <a:t>" cx="50%" cy="50%" r="50%" </a:t>
            </a:r>
            <a:r>
              <a:rPr lang="en-US" altLang="en-US" sz="2000" dirty="0" err="1">
                <a:latin typeface="Source Code Pro"/>
                <a:cs typeface="Consolas" panose="020B0609020204030204" pitchFamily="49" charset="0"/>
              </a:rPr>
              <a:t>fx</a:t>
            </a:r>
            <a:r>
              <a:rPr lang="en-US" altLang="en-US" sz="2000" dirty="0">
                <a:latin typeface="Source Code Pro"/>
                <a:cs typeface="Consolas" panose="020B0609020204030204" pitchFamily="49" charset="0"/>
              </a:rPr>
              <a:t>="50%" </a:t>
            </a:r>
            <a:r>
              <a:rPr lang="en-US" altLang="en-US" sz="2000" dirty="0" err="1">
                <a:latin typeface="Source Code Pro"/>
                <a:cs typeface="Consolas" panose="020B0609020204030204" pitchFamily="49" charset="0"/>
              </a:rPr>
              <a:t>fy</a:t>
            </a:r>
            <a:r>
              <a:rPr lang="en-US" altLang="en-US" sz="2000" dirty="0">
                <a:latin typeface="Source Code Pro"/>
                <a:cs typeface="Consolas" panose="020B0609020204030204" pitchFamily="49" charset="0"/>
              </a:rPr>
              <a:t>="50%"&gt;</a:t>
            </a:r>
          </a:p>
          <a:p>
            <a:pPr lvl="0" eaLnBrk="0" fontAlgn="base" hangingPunct="0">
              <a:spcBef>
                <a:spcPct val="0"/>
              </a:spcBef>
              <a:spcAft>
                <a:spcPct val="0"/>
              </a:spcAft>
            </a:pPr>
            <a:r>
              <a:rPr lang="en-US" altLang="en-US" sz="2000" dirty="0">
                <a:latin typeface="Source Code Pro"/>
                <a:cs typeface="Consolas" panose="020B0609020204030204" pitchFamily="49" charset="0"/>
              </a:rPr>
              <a:t>    &lt;stop offset="30%" style="stop-color:#000000; stop-opacity:1" /&gt;</a:t>
            </a:r>
          </a:p>
          <a:p>
            <a:pPr lvl="0" eaLnBrk="0" fontAlgn="base" hangingPunct="0">
              <a:spcBef>
                <a:spcPct val="0"/>
              </a:spcBef>
              <a:spcAft>
                <a:spcPct val="0"/>
              </a:spcAft>
            </a:pPr>
            <a:r>
              <a:rPr lang="en-US" altLang="en-US" sz="2000" dirty="0">
                <a:latin typeface="Source Code Pro"/>
                <a:cs typeface="Consolas" panose="020B0609020204030204" pitchFamily="49" charset="0"/>
              </a:rPr>
              <a:t>    &lt;stop offset="35%" style="stop-color:#222222; stop-opacity:1" /&gt;</a:t>
            </a:r>
          </a:p>
          <a:p>
            <a:pPr lvl="0" eaLnBrk="0" fontAlgn="base" hangingPunct="0">
              <a:spcBef>
                <a:spcPct val="0"/>
              </a:spcBef>
              <a:spcAft>
                <a:spcPct val="0"/>
              </a:spcAft>
            </a:pPr>
            <a:r>
              <a:rPr lang="en-US" altLang="en-US" sz="2000" dirty="0">
                <a:latin typeface="Source Code Pro"/>
                <a:cs typeface="Consolas" panose="020B0609020204030204" pitchFamily="49" charset="0"/>
              </a:rPr>
              <a:t>    &lt;stop offset="45%" style="stop-color:#000000; stop-opacity:1" /&gt;</a:t>
            </a:r>
          </a:p>
          <a:p>
            <a:pPr lvl="0" eaLnBrk="0" fontAlgn="base" hangingPunct="0">
              <a:spcBef>
                <a:spcPct val="0"/>
              </a:spcBef>
              <a:spcAft>
                <a:spcPct val="0"/>
              </a:spcAft>
            </a:pPr>
            <a:r>
              <a:rPr lang="en-US" altLang="en-US" sz="2000" dirty="0">
                <a:latin typeface="Source Code Pro"/>
                <a:cs typeface="Consolas" panose="020B0609020204030204" pitchFamily="49" charset="0"/>
              </a:rPr>
              <a:t>    &lt;stop offset="85%" style="stop-color:#000000; stop-opacity:1" /&gt;</a:t>
            </a:r>
          </a:p>
          <a:p>
            <a:pPr lvl="0" eaLnBrk="0" fontAlgn="base" hangingPunct="0">
              <a:spcBef>
                <a:spcPct val="0"/>
              </a:spcBef>
              <a:spcAft>
                <a:spcPct val="0"/>
              </a:spcAft>
            </a:pPr>
            <a:r>
              <a:rPr lang="en-US" altLang="en-US" sz="2000" dirty="0">
                <a:latin typeface="Source Code Pro"/>
                <a:cs typeface="Consolas" panose="020B0609020204030204" pitchFamily="49" charset="0"/>
              </a:rPr>
              <a:t>    &lt;stop offset="95%" style="stop-color:#222222; stop-opacity:1" /&gt;</a:t>
            </a:r>
          </a:p>
          <a:p>
            <a:pPr lvl="0" eaLnBrk="0" fontAlgn="base" hangingPunct="0">
              <a:spcBef>
                <a:spcPct val="0"/>
              </a:spcBef>
              <a:spcAft>
                <a:spcPct val="0"/>
              </a:spcAft>
            </a:pPr>
            <a:r>
              <a:rPr lang="en-US" altLang="en-US" sz="2000" dirty="0">
                <a:latin typeface="Source Code Pro"/>
                <a:cs typeface="Consolas" panose="020B0609020204030204" pitchFamily="49" charset="0"/>
              </a:rPr>
              <a:t>    &lt;stop offset="100%" style="stop-color:#000000; stop-opacity:1" /&gt;</a:t>
            </a:r>
          </a:p>
          <a:p>
            <a:pPr lvl="0" eaLnBrk="0" fontAlgn="base" hangingPunct="0">
              <a:spcBef>
                <a:spcPct val="0"/>
              </a:spcBef>
              <a:spcAft>
                <a:spcPct val="0"/>
              </a:spcAft>
            </a:pPr>
            <a:r>
              <a:rPr lang="en-US" altLang="en-US" sz="2000" dirty="0">
                <a:latin typeface="Source Code Pro"/>
                <a:cs typeface="Consolas" panose="020B0609020204030204" pitchFamily="49" charset="0"/>
              </a:rPr>
              <a:t>&lt;/</a:t>
            </a:r>
            <a:r>
              <a:rPr lang="en-US" altLang="en-US" sz="2000" dirty="0" err="1">
                <a:latin typeface="Source Code Pro"/>
                <a:cs typeface="Consolas" panose="020B0609020204030204" pitchFamily="49" charset="0"/>
              </a:rPr>
              <a:t>radialGradient</a:t>
            </a:r>
            <a:r>
              <a:rPr lang="en-US" altLang="en-US" sz="2000" dirty="0" smtClean="0">
                <a:latin typeface="Source Code Pro"/>
                <a:cs typeface="Consolas" panose="020B0609020204030204" pitchFamily="49" charset="0"/>
              </a:rPr>
              <a:t>&gt;</a:t>
            </a:r>
            <a:endParaRPr kumimoji="0" lang="en-US" altLang="en-US" sz="2000" b="0" i="0" u="none" strike="noStrike" cap="none" normalizeH="0" baseline="0" dirty="0" smtClean="0">
              <a:ln>
                <a:noFill/>
              </a:ln>
              <a:solidFill>
                <a:schemeClr val="tx1"/>
              </a:solidFill>
              <a:effectLst/>
              <a:latin typeface="Source Code Pro"/>
              <a:cs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smtClean="0">
                <a:ln>
                  <a:noFill/>
                </a:ln>
                <a:solidFill>
                  <a:schemeClr val="tx1"/>
                </a:solidFill>
                <a:effectLst/>
                <a:latin typeface="Source Code Pro"/>
                <a:cs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smtClean="0">
                <a:ln>
                  <a:noFill/>
                </a:ln>
                <a:solidFill>
                  <a:schemeClr val="tx1"/>
                </a:solidFill>
                <a:effectLst/>
                <a:latin typeface="Source Code Pro"/>
                <a:cs typeface="Consolas" panose="020B0609020204030204" pitchFamily="49" charset="0"/>
              </a:rPr>
              <a:t>&lt;/</a:t>
            </a:r>
            <a:r>
              <a:rPr kumimoji="0" lang="en-US" altLang="en-US" sz="2000" b="0" i="0" u="none" strike="noStrike" cap="none" normalizeH="0" baseline="0" dirty="0" err="1" smtClean="0">
                <a:ln>
                  <a:noFill/>
                </a:ln>
                <a:solidFill>
                  <a:schemeClr val="tx1"/>
                </a:solidFill>
                <a:effectLst/>
                <a:latin typeface="Source Code Pro"/>
                <a:cs typeface="Consolas" panose="020B0609020204030204" pitchFamily="49" charset="0"/>
              </a:rPr>
              <a:t>defs</a:t>
            </a:r>
            <a:r>
              <a:rPr kumimoji="0" lang="en-US" altLang="en-US" sz="2000" b="0" i="0" u="none" strike="noStrike" cap="none" normalizeH="0" baseline="0" dirty="0" smtClean="0">
                <a:ln>
                  <a:noFill/>
                </a:ln>
                <a:solidFill>
                  <a:schemeClr val="tx1"/>
                </a:solidFill>
                <a:effectLst/>
                <a:latin typeface="Source Code Pro"/>
                <a:cs typeface="Consolas" panose="020B0609020204030204" pitchFamily="49" charset="0"/>
              </a:rPr>
              <a:t>&gt;</a:t>
            </a:r>
          </a:p>
          <a:p>
            <a:pPr lvl="0" eaLnBrk="0" fontAlgn="base" hangingPunct="0">
              <a:spcBef>
                <a:spcPct val="0"/>
              </a:spcBef>
              <a:spcAft>
                <a:spcPct val="0"/>
              </a:spcAft>
            </a:pPr>
            <a:r>
              <a:rPr lang="en-IN" altLang="en-US" sz="2000" dirty="0">
                <a:latin typeface="Arial" panose="020B0604020202020204" pitchFamily="34" charset="0"/>
              </a:rPr>
              <a:t>&lt;circle cx="50%" cy="50%" r="33%" fill="#000000" filter="</a:t>
            </a:r>
            <a:r>
              <a:rPr lang="en-IN" altLang="en-US" sz="2000" dirty="0" err="1">
                <a:latin typeface="Arial" panose="020B0604020202020204" pitchFamily="34" charset="0"/>
              </a:rPr>
              <a:t>url</a:t>
            </a:r>
            <a:r>
              <a:rPr lang="en-IN" altLang="en-US" sz="2000" dirty="0" smtClean="0">
                <a:latin typeface="Arial" panose="020B0604020202020204" pitchFamily="34" charset="0"/>
              </a:rPr>
              <a:t>(#</a:t>
            </a:r>
            <a:r>
              <a:rPr lang="en-US" altLang="en-US" sz="2000" dirty="0" err="1" smtClean="0">
                <a:latin typeface="Source Code Pro"/>
                <a:cs typeface="Consolas" panose="020B0609020204030204" pitchFamily="49" charset="0"/>
              </a:rPr>
              <a:t>ecordGrad</a:t>
            </a:r>
            <a:r>
              <a:rPr lang="en-IN" altLang="en-US" sz="2000" dirty="0" smtClean="0">
                <a:latin typeface="Arial" panose="020B0604020202020204" pitchFamily="34" charset="0"/>
              </a:rPr>
              <a:t>)" </a:t>
            </a:r>
            <a:r>
              <a:rPr lang="en-IN" altLang="en-US" sz="2000" dirty="0">
                <a:latin typeface="Arial" panose="020B0604020202020204" pitchFamily="34" charset="0"/>
              </a:rPr>
              <a:t>/&gt;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smtClean="0">
              <a:ln>
                <a:noFill/>
              </a:ln>
              <a:solidFill>
                <a:schemeClr val="tx1"/>
              </a:solidFill>
              <a:effectLst/>
              <a:latin typeface="Arial" panose="020B0604020202020204" pitchFamily="34" charset="0"/>
            </a:endParaRPr>
          </a:p>
        </p:txBody>
      </p:sp>
      <p:sp>
        <p:nvSpPr>
          <p:cNvPr id="6" name="Rectangle 4"/>
          <p:cNvSpPr>
            <a:spLocks noChangeArrowheads="1"/>
          </p:cNvSpPr>
          <p:nvPr/>
        </p:nvSpPr>
        <p:spPr bwMode="auto">
          <a:xfrm>
            <a:off x="0" y="90100"/>
            <a:ext cx="6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047602620"/>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SVG Logo</a:t>
            </a:r>
            <a:endParaRPr lang="en-IN" dirty="0"/>
          </a:p>
        </p:txBody>
      </p:sp>
      <p:sp>
        <p:nvSpPr>
          <p:cNvPr id="3" name="Content Placeholder 2"/>
          <p:cNvSpPr>
            <a:spLocks noGrp="1"/>
          </p:cNvSpPr>
          <p:nvPr>
            <p:ph sz="quarter" idx="1"/>
          </p:nvPr>
        </p:nvSpPr>
        <p:spPr/>
        <p:txBody>
          <a:bodyPr>
            <a:normAutofit fontScale="62500" lnSpcReduction="20000"/>
          </a:bodyPr>
          <a:lstStyle/>
          <a:p>
            <a:pPr marL="0" indent="0">
              <a:buNone/>
            </a:pPr>
            <a:r>
              <a:rPr lang="en-IN" dirty="0"/>
              <a:t>&lt;</a:t>
            </a:r>
            <a:r>
              <a:rPr lang="en-IN" dirty="0" err="1"/>
              <a:t>svg</a:t>
            </a:r>
            <a:r>
              <a:rPr lang="en-IN" dirty="0"/>
              <a:t> height="130" width="500"&gt;</a:t>
            </a:r>
            <a:br>
              <a:rPr lang="en-IN" dirty="0"/>
            </a:br>
            <a:r>
              <a:rPr lang="en-IN" dirty="0"/>
              <a:t> </a:t>
            </a:r>
          </a:p>
          <a:p>
            <a:pPr marL="0" indent="0">
              <a:buNone/>
            </a:pPr>
            <a:r>
              <a:rPr lang="en-IN" dirty="0"/>
              <a:t>    &lt;</a:t>
            </a:r>
            <a:r>
              <a:rPr lang="en-IN" dirty="0" err="1"/>
              <a:t>defs</a:t>
            </a:r>
            <a:r>
              <a:rPr lang="en-IN" dirty="0"/>
              <a:t>&gt;</a:t>
            </a:r>
          </a:p>
          <a:p>
            <a:pPr marL="0" indent="0">
              <a:buNone/>
            </a:pPr>
            <a:r>
              <a:rPr lang="en-IN" dirty="0"/>
              <a:t>        &lt;</a:t>
            </a:r>
            <a:r>
              <a:rPr lang="en-IN" dirty="0" err="1"/>
              <a:t>linearGradient</a:t>
            </a:r>
            <a:r>
              <a:rPr lang="en-IN" dirty="0"/>
              <a:t> id="grad1" x1="0%" y1="0%" x2="100%" y2="0%"&gt;</a:t>
            </a:r>
          </a:p>
          <a:p>
            <a:pPr marL="0" indent="0">
              <a:buNone/>
            </a:pPr>
            <a:r>
              <a:rPr lang="en-IN" dirty="0"/>
              <a:t>             &lt;stop offset="0%" style="</a:t>
            </a:r>
            <a:r>
              <a:rPr lang="en-IN" dirty="0" err="1"/>
              <a:t>stop-color:rgb</a:t>
            </a:r>
            <a:r>
              <a:rPr lang="en-IN" dirty="0"/>
              <a:t>(255,180,0);stop-opacity:1" /&gt; </a:t>
            </a:r>
          </a:p>
          <a:p>
            <a:pPr marL="0" indent="0">
              <a:buNone/>
            </a:pPr>
            <a:r>
              <a:rPr lang="en-IN" dirty="0"/>
              <a:t>             &lt;stop offset="100%" style="</a:t>
            </a:r>
            <a:r>
              <a:rPr lang="en-IN" dirty="0" err="1"/>
              <a:t>stop-color:rgb</a:t>
            </a:r>
            <a:r>
              <a:rPr lang="en-IN" dirty="0"/>
              <a:t>(255,150,0);stop-opacity:1" /&gt;</a:t>
            </a:r>
          </a:p>
          <a:p>
            <a:pPr marL="0" indent="0">
              <a:buNone/>
            </a:pPr>
            <a:r>
              <a:rPr lang="en-IN" dirty="0"/>
              <a:t>        &lt;/</a:t>
            </a:r>
            <a:r>
              <a:rPr lang="en-IN" dirty="0" err="1"/>
              <a:t>linearGradient</a:t>
            </a:r>
            <a:r>
              <a:rPr lang="en-IN" dirty="0"/>
              <a:t>&gt;</a:t>
            </a:r>
          </a:p>
          <a:p>
            <a:pPr marL="0" indent="0">
              <a:buNone/>
            </a:pPr>
            <a:r>
              <a:rPr lang="en-IN" dirty="0"/>
              <a:t>        &lt;/</a:t>
            </a:r>
            <a:r>
              <a:rPr lang="en-IN" dirty="0" err="1"/>
              <a:t>defs</a:t>
            </a:r>
            <a:r>
              <a:rPr lang="en-IN" dirty="0"/>
              <a:t>&gt;</a:t>
            </a:r>
          </a:p>
          <a:p>
            <a:pPr marL="0" indent="0">
              <a:buNone/>
            </a:pPr>
            <a:r>
              <a:rPr lang="en-IN" dirty="0"/>
              <a:t>     &lt;ellipse cx="100" cy="70" </a:t>
            </a:r>
            <a:r>
              <a:rPr lang="en-IN" dirty="0" err="1"/>
              <a:t>rx</a:t>
            </a:r>
            <a:r>
              <a:rPr lang="en-IN" dirty="0"/>
              <a:t>="85" </a:t>
            </a:r>
            <a:r>
              <a:rPr lang="en-IN" dirty="0" err="1"/>
              <a:t>ry</a:t>
            </a:r>
            <a:r>
              <a:rPr lang="en-IN" dirty="0"/>
              <a:t>="55" fill="</a:t>
            </a:r>
            <a:r>
              <a:rPr lang="en-IN" dirty="0" err="1"/>
              <a:t>url</a:t>
            </a:r>
            <a:r>
              <a:rPr lang="en-IN" dirty="0"/>
              <a:t>(#grad1)" /&gt; </a:t>
            </a:r>
          </a:p>
          <a:p>
            <a:pPr marL="0" indent="0">
              <a:buNone/>
            </a:pPr>
            <a:r>
              <a:rPr lang="en-IN" dirty="0"/>
              <a:t>    &lt;text fill="#</a:t>
            </a:r>
            <a:r>
              <a:rPr lang="en-IN" dirty="0" err="1"/>
              <a:t>ffffff</a:t>
            </a:r>
            <a:r>
              <a:rPr lang="en-IN" dirty="0"/>
              <a:t>" font-size="45" font-family="Verdana" x="30" y="86"&gt;Home&lt;/text&gt;</a:t>
            </a:r>
          </a:p>
          <a:p>
            <a:pPr marL="0" indent="0">
              <a:buNone/>
            </a:pPr>
            <a:r>
              <a:rPr lang="en-IN" dirty="0"/>
              <a:t>      Sorry, your browser does not support inline SVG.</a:t>
            </a:r>
          </a:p>
          <a:p>
            <a:pPr marL="0" indent="0">
              <a:buNone/>
            </a:pPr>
            <a:r>
              <a:rPr lang="en-IN" dirty="0"/>
              <a:t>   &lt;/</a:t>
            </a:r>
            <a:r>
              <a:rPr lang="en-IN" dirty="0" err="1"/>
              <a:t>svg</a:t>
            </a:r>
            <a:r>
              <a:rPr lang="en-IN" dirty="0"/>
              <a:t>&gt;</a:t>
            </a:r>
          </a:p>
        </p:txBody>
      </p:sp>
    </p:spTree>
    <p:extLst>
      <p:ext uri="{BB962C8B-B14F-4D97-AF65-F5344CB8AC3E}">
        <p14:creationId xmlns:p14="http://schemas.microsoft.com/office/powerpoint/2010/main" val="2609176072"/>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SVG Logo</a:t>
            </a:r>
            <a:endParaRPr lang="en-IN" dirty="0"/>
          </a:p>
        </p:txBody>
      </p:sp>
      <p:sp>
        <p:nvSpPr>
          <p:cNvPr id="3" name="Content Placeholder 2"/>
          <p:cNvSpPr>
            <a:spLocks noGrp="1"/>
          </p:cNvSpPr>
          <p:nvPr>
            <p:ph sz="quarter" idx="1"/>
          </p:nvPr>
        </p:nvSpPr>
        <p:spPr/>
        <p:txBody>
          <a:bodyPr>
            <a:normAutofit/>
          </a:bodyPr>
          <a:lstStyle/>
          <a:p>
            <a:pPr marL="0" indent="0">
              <a:buNone/>
            </a:pPr>
            <a:r>
              <a:rPr lang="en-IN" dirty="0"/>
              <a:t>&lt;</a:t>
            </a:r>
            <a:r>
              <a:rPr lang="en-IN" dirty="0" err="1"/>
              <a:t>svg</a:t>
            </a:r>
            <a:r>
              <a:rPr lang="en-IN" dirty="0"/>
              <a:t> height="150" width="500"&gt;</a:t>
            </a:r>
            <a:br>
              <a:rPr lang="en-IN" dirty="0"/>
            </a:br>
            <a:r>
              <a:rPr lang="en-IN" dirty="0"/>
              <a:t>  &lt;ellipse cx="240" cy="100" </a:t>
            </a:r>
            <a:r>
              <a:rPr lang="en-IN" dirty="0" err="1"/>
              <a:t>rx</a:t>
            </a:r>
            <a:r>
              <a:rPr lang="en-IN" dirty="0"/>
              <a:t>="220" </a:t>
            </a:r>
            <a:r>
              <a:rPr lang="en-IN" dirty="0" err="1"/>
              <a:t>ry</a:t>
            </a:r>
            <a:r>
              <a:rPr lang="en-IN" dirty="0"/>
              <a:t>="30" style="</a:t>
            </a:r>
            <a:r>
              <a:rPr lang="en-IN" dirty="0" err="1"/>
              <a:t>fill:purple</a:t>
            </a:r>
            <a:r>
              <a:rPr lang="en-IN" dirty="0"/>
              <a:t>" /&gt;</a:t>
            </a:r>
            <a:br>
              <a:rPr lang="en-IN" dirty="0"/>
            </a:br>
            <a:r>
              <a:rPr lang="en-IN" dirty="0"/>
              <a:t>  &lt;ellipse cx="220" cy="70" </a:t>
            </a:r>
            <a:r>
              <a:rPr lang="en-IN" dirty="0" err="1"/>
              <a:t>rx</a:t>
            </a:r>
            <a:r>
              <a:rPr lang="en-IN" dirty="0"/>
              <a:t>="190" </a:t>
            </a:r>
            <a:r>
              <a:rPr lang="en-IN" dirty="0" err="1"/>
              <a:t>ry</a:t>
            </a:r>
            <a:r>
              <a:rPr lang="en-IN" dirty="0"/>
              <a:t>="20" style="</a:t>
            </a:r>
            <a:r>
              <a:rPr lang="en-IN" dirty="0" err="1"/>
              <a:t>fill:lime</a:t>
            </a:r>
            <a:r>
              <a:rPr lang="en-IN" dirty="0"/>
              <a:t>" /&gt;</a:t>
            </a:r>
            <a:br>
              <a:rPr lang="en-IN" dirty="0"/>
            </a:br>
            <a:r>
              <a:rPr lang="en-IN" dirty="0"/>
              <a:t>  &lt;ellipse cx="210" cy="45" </a:t>
            </a:r>
            <a:r>
              <a:rPr lang="en-IN" dirty="0" err="1"/>
              <a:t>rx</a:t>
            </a:r>
            <a:r>
              <a:rPr lang="en-IN" dirty="0"/>
              <a:t>="170" </a:t>
            </a:r>
            <a:r>
              <a:rPr lang="en-IN" dirty="0" err="1"/>
              <a:t>ry</a:t>
            </a:r>
            <a:r>
              <a:rPr lang="en-IN" dirty="0"/>
              <a:t>="15" style="</a:t>
            </a:r>
            <a:r>
              <a:rPr lang="en-IN" dirty="0" err="1"/>
              <a:t>fill:yellow</a:t>
            </a:r>
            <a:r>
              <a:rPr lang="en-IN" dirty="0"/>
              <a:t>" /&gt;</a:t>
            </a:r>
            <a:br>
              <a:rPr lang="en-IN" dirty="0"/>
            </a:br>
            <a:r>
              <a:rPr lang="en-IN" dirty="0"/>
              <a:t>&lt;/</a:t>
            </a:r>
            <a:r>
              <a:rPr lang="en-IN" dirty="0" err="1"/>
              <a:t>svg</a:t>
            </a:r>
            <a:r>
              <a:rPr lang="en-IN" dirty="0"/>
              <a:t>&gt; </a:t>
            </a:r>
          </a:p>
        </p:txBody>
      </p:sp>
    </p:spTree>
    <p:extLst>
      <p:ext uri="{BB962C8B-B14F-4D97-AF65-F5344CB8AC3E}">
        <p14:creationId xmlns:p14="http://schemas.microsoft.com/office/powerpoint/2010/main" val="382380467"/>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SVG Stroke Properties</a:t>
            </a:r>
            <a:endParaRPr lang="en-IN" dirty="0"/>
          </a:p>
        </p:txBody>
      </p:sp>
      <p:sp>
        <p:nvSpPr>
          <p:cNvPr id="3" name="Content Placeholder 2"/>
          <p:cNvSpPr>
            <a:spLocks noGrp="1"/>
          </p:cNvSpPr>
          <p:nvPr>
            <p:ph sz="quarter" idx="1"/>
          </p:nvPr>
        </p:nvSpPr>
        <p:spPr/>
        <p:txBody>
          <a:bodyPr/>
          <a:lstStyle/>
          <a:p>
            <a:r>
              <a:rPr lang="en-IN" dirty="0"/>
              <a:t>stroke</a:t>
            </a:r>
          </a:p>
          <a:p>
            <a:r>
              <a:rPr lang="en-IN" dirty="0"/>
              <a:t>stroke-width</a:t>
            </a:r>
          </a:p>
          <a:p>
            <a:r>
              <a:rPr lang="en-IN" dirty="0"/>
              <a:t>stroke-</a:t>
            </a:r>
            <a:r>
              <a:rPr lang="en-IN" dirty="0" err="1"/>
              <a:t>linecap</a:t>
            </a:r>
            <a:endParaRPr lang="en-IN" dirty="0"/>
          </a:p>
          <a:p>
            <a:r>
              <a:rPr lang="en-IN" dirty="0"/>
              <a:t>stroke-</a:t>
            </a:r>
            <a:r>
              <a:rPr lang="en-IN" dirty="0" err="1"/>
              <a:t>dasharray</a:t>
            </a:r>
            <a:endParaRPr lang="en-IN" dirty="0"/>
          </a:p>
          <a:p>
            <a:endParaRPr lang="en-IN" dirty="0"/>
          </a:p>
        </p:txBody>
      </p:sp>
    </p:spTree>
    <p:extLst>
      <p:ext uri="{BB962C8B-B14F-4D97-AF65-F5344CB8AC3E}">
        <p14:creationId xmlns:p14="http://schemas.microsoft.com/office/powerpoint/2010/main" val="2279636513"/>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G Element</a:t>
            </a:r>
            <a:endParaRPr lang="en-IN" dirty="0"/>
          </a:p>
        </p:txBody>
      </p:sp>
      <p:sp>
        <p:nvSpPr>
          <p:cNvPr id="3" name="Content Placeholder 2"/>
          <p:cNvSpPr>
            <a:spLocks noGrp="1"/>
          </p:cNvSpPr>
          <p:nvPr>
            <p:ph sz="quarter" idx="1"/>
          </p:nvPr>
        </p:nvSpPr>
        <p:spPr/>
        <p:txBody>
          <a:bodyPr>
            <a:normAutofit/>
          </a:bodyPr>
          <a:lstStyle/>
          <a:p>
            <a:r>
              <a:rPr lang="en-IN" dirty="0"/>
              <a:t>The g element is a container used to group objects</a:t>
            </a:r>
            <a:r>
              <a:rPr lang="en-IN" dirty="0" smtClean="0"/>
              <a:t>.</a:t>
            </a:r>
          </a:p>
          <a:p>
            <a:r>
              <a:rPr lang="en-IN" dirty="0" smtClean="0"/>
              <a:t> </a:t>
            </a:r>
            <a:r>
              <a:rPr lang="en-IN" dirty="0"/>
              <a:t>Transformations applied to the g element are performed on all of its child elements. </a:t>
            </a:r>
            <a:endParaRPr lang="en-IN" dirty="0" smtClean="0"/>
          </a:p>
          <a:p>
            <a:r>
              <a:rPr lang="en-IN" dirty="0" smtClean="0"/>
              <a:t>Attributes </a:t>
            </a:r>
            <a:r>
              <a:rPr lang="en-IN" dirty="0"/>
              <a:t>applied are inherited by child elements</a:t>
            </a:r>
            <a:r>
              <a:rPr lang="en-IN" dirty="0" smtClean="0"/>
              <a:t>.</a:t>
            </a:r>
          </a:p>
        </p:txBody>
      </p:sp>
    </p:spTree>
    <p:extLst>
      <p:ext uri="{BB962C8B-B14F-4D97-AF65-F5344CB8AC3E}">
        <p14:creationId xmlns:p14="http://schemas.microsoft.com/office/powerpoint/2010/main" val="677658447"/>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SVG &lt;path&gt;</a:t>
            </a:r>
            <a:endParaRPr lang="en-IN" dirty="0"/>
          </a:p>
        </p:txBody>
      </p:sp>
      <p:sp>
        <p:nvSpPr>
          <p:cNvPr id="3" name="Content Placeholder 2"/>
          <p:cNvSpPr>
            <a:spLocks noGrp="1"/>
          </p:cNvSpPr>
          <p:nvPr>
            <p:ph sz="quarter" idx="1"/>
          </p:nvPr>
        </p:nvSpPr>
        <p:spPr/>
        <p:txBody>
          <a:bodyPr>
            <a:normAutofit fontScale="70000" lnSpcReduction="20000"/>
          </a:bodyPr>
          <a:lstStyle/>
          <a:p>
            <a:r>
              <a:rPr lang="en-IN" b="1" dirty="0"/>
              <a:t>SVG Path - &lt;path&gt;</a:t>
            </a:r>
          </a:p>
          <a:p>
            <a:r>
              <a:rPr lang="en-IN" dirty="0"/>
              <a:t>The &lt;path&gt; element is used to define a path.</a:t>
            </a:r>
          </a:p>
          <a:p>
            <a:r>
              <a:rPr lang="en-IN" dirty="0"/>
              <a:t>The following commands are available for path data:</a:t>
            </a:r>
          </a:p>
          <a:p>
            <a:r>
              <a:rPr lang="en-IN" dirty="0"/>
              <a:t>M = </a:t>
            </a:r>
            <a:r>
              <a:rPr lang="en-IN" dirty="0" err="1"/>
              <a:t>moveto</a:t>
            </a:r>
            <a:endParaRPr lang="en-IN" dirty="0"/>
          </a:p>
          <a:p>
            <a:r>
              <a:rPr lang="en-IN" dirty="0"/>
              <a:t>L = </a:t>
            </a:r>
            <a:r>
              <a:rPr lang="en-IN" dirty="0" err="1"/>
              <a:t>lineto</a:t>
            </a:r>
            <a:endParaRPr lang="en-IN" dirty="0"/>
          </a:p>
          <a:p>
            <a:r>
              <a:rPr lang="en-IN" dirty="0"/>
              <a:t>H = horizontal </a:t>
            </a:r>
            <a:r>
              <a:rPr lang="en-IN" dirty="0" err="1"/>
              <a:t>lineto</a:t>
            </a:r>
            <a:endParaRPr lang="en-IN" dirty="0"/>
          </a:p>
          <a:p>
            <a:r>
              <a:rPr lang="en-IN" dirty="0"/>
              <a:t>V = vertical </a:t>
            </a:r>
            <a:r>
              <a:rPr lang="en-IN" dirty="0" err="1"/>
              <a:t>lineto</a:t>
            </a:r>
            <a:endParaRPr lang="en-IN" dirty="0"/>
          </a:p>
          <a:p>
            <a:r>
              <a:rPr lang="en-IN" dirty="0"/>
              <a:t>C = </a:t>
            </a:r>
            <a:r>
              <a:rPr lang="en-IN" dirty="0" err="1"/>
              <a:t>curveto</a:t>
            </a:r>
            <a:endParaRPr lang="en-IN" dirty="0"/>
          </a:p>
          <a:p>
            <a:r>
              <a:rPr lang="en-IN" dirty="0"/>
              <a:t>S = smooth </a:t>
            </a:r>
            <a:r>
              <a:rPr lang="en-IN" dirty="0" err="1"/>
              <a:t>curveto</a:t>
            </a:r>
            <a:endParaRPr lang="en-IN" dirty="0"/>
          </a:p>
          <a:p>
            <a:r>
              <a:rPr lang="en-IN" dirty="0"/>
              <a:t>Q = quadratic </a:t>
            </a:r>
            <a:r>
              <a:rPr lang="en-IN" dirty="0" err="1"/>
              <a:t>Bézier</a:t>
            </a:r>
            <a:r>
              <a:rPr lang="en-IN" dirty="0"/>
              <a:t> curve</a:t>
            </a:r>
          </a:p>
          <a:p>
            <a:r>
              <a:rPr lang="en-IN" dirty="0"/>
              <a:t>T = smooth quadratic </a:t>
            </a:r>
            <a:r>
              <a:rPr lang="en-IN" dirty="0" err="1"/>
              <a:t>Bézier</a:t>
            </a:r>
            <a:r>
              <a:rPr lang="en-IN" dirty="0"/>
              <a:t> </a:t>
            </a:r>
            <a:r>
              <a:rPr lang="en-IN" dirty="0" err="1"/>
              <a:t>curveto</a:t>
            </a:r>
            <a:endParaRPr lang="en-IN" dirty="0"/>
          </a:p>
          <a:p>
            <a:r>
              <a:rPr lang="en-IN" dirty="0"/>
              <a:t>A = elliptical Arc</a:t>
            </a:r>
          </a:p>
          <a:p>
            <a:r>
              <a:rPr lang="en-IN" dirty="0"/>
              <a:t>Z = </a:t>
            </a:r>
            <a:r>
              <a:rPr lang="en-IN" dirty="0" err="1"/>
              <a:t>closepath</a:t>
            </a:r>
            <a:endParaRPr lang="en-IN" dirty="0"/>
          </a:p>
          <a:p>
            <a:endParaRPr lang="en-IN" dirty="0"/>
          </a:p>
        </p:txBody>
      </p:sp>
    </p:spTree>
    <p:extLst>
      <p:ext uri="{BB962C8B-B14F-4D97-AF65-F5344CB8AC3E}">
        <p14:creationId xmlns:p14="http://schemas.microsoft.com/office/powerpoint/2010/main" val="3927707839"/>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SVG Stroke</a:t>
            </a:r>
            <a:endParaRPr lang="en-IN" dirty="0"/>
          </a:p>
        </p:txBody>
      </p:sp>
      <p:sp>
        <p:nvSpPr>
          <p:cNvPr id="3" name="Content Placeholder 2"/>
          <p:cNvSpPr>
            <a:spLocks noGrp="1"/>
          </p:cNvSpPr>
          <p:nvPr>
            <p:ph sz="quarter" idx="1"/>
          </p:nvPr>
        </p:nvSpPr>
        <p:spPr/>
        <p:txBody>
          <a:bodyPr/>
          <a:lstStyle/>
          <a:p>
            <a:pPr marL="0" indent="0">
              <a:buNone/>
            </a:pPr>
            <a:r>
              <a:rPr lang="en-IN" dirty="0"/>
              <a:t>&lt;</a:t>
            </a:r>
            <a:r>
              <a:rPr lang="en-IN" dirty="0" err="1"/>
              <a:t>svg</a:t>
            </a:r>
            <a:r>
              <a:rPr lang="en-IN" dirty="0"/>
              <a:t> height="80" width="300"&gt;</a:t>
            </a:r>
          </a:p>
          <a:p>
            <a:pPr marL="0" indent="0">
              <a:buNone/>
            </a:pPr>
            <a:r>
              <a:rPr lang="en-IN" dirty="0"/>
              <a:t>   &lt;g fill="none"&gt;</a:t>
            </a:r>
          </a:p>
          <a:p>
            <a:pPr marL="0" indent="0">
              <a:buNone/>
            </a:pPr>
            <a:r>
              <a:rPr lang="en-IN" dirty="0"/>
              <a:t>     &lt;path stroke="red" d="M5 20 l215 0" /&gt;</a:t>
            </a:r>
          </a:p>
          <a:p>
            <a:pPr marL="0" indent="0">
              <a:buNone/>
            </a:pPr>
            <a:r>
              <a:rPr lang="en-IN" dirty="0"/>
              <a:t>     &lt;path stroke="blue" d="M5 40 l215 0" /&gt;</a:t>
            </a:r>
          </a:p>
          <a:p>
            <a:pPr marL="0" indent="0">
              <a:buNone/>
            </a:pPr>
            <a:r>
              <a:rPr lang="en-IN" dirty="0"/>
              <a:t>     &lt;path stroke="black" d="M5 60 l215 0" /&gt;</a:t>
            </a:r>
          </a:p>
          <a:p>
            <a:pPr marL="0" indent="0">
              <a:buNone/>
            </a:pPr>
            <a:r>
              <a:rPr lang="en-IN" dirty="0"/>
              <a:t>   &lt;/g&gt;</a:t>
            </a:r>
          </a:p>
          <a:p>
            <a:pPr marL="0" indent="0">
              <a:buNone/>
            </a:pPr>
            <a:r>
              <a:rPr lang="en-IN" dirty="0"/>
              <a:t>&lt;/</a:t>
            </a:r>
            <a:r>
              <a:rPr lang="en-IN" dirty="0" err="1"/>
              <a:t>svg</a:t>
            </a:r>
            <a:r>
              <a:rPr lang="en-IN" dirty="0"/>
              <a:t>&gt; </a:t>
            </a:r>
          </a:p>
        </p:txBody>
      </p:sp>
    </p:spTree>
    <p:extLst>
      <p:ext uri="{BB962C8B-B14F-4D97-AF65-F5344CB8AC3E}">
        <p14:creationId xmlns:p14="http://schemas.microsoft.com/office/powerpoint/2010/main" val="95057819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2648" y="228600"/>
            <a:ext cx="8153400" cy="1143000"/>
          </a:xfrm>
        </p:spPr>
        <p:txBody>
          <a:bodyPr anchor="t">
            <a:normAutofit fontScale="90000"/>
          </a:bodyPr>
          <a:lstStyle/>
          <a:p>
            <a:pPr lvl="0"/>
            <a:r>
              <a:rPr lang="en-IN" dirty="0"/>
              <a:t>The Myth of 2022 and Why It Doesn’t Matter </a:t>
            </a:r>
            <a:br>
              <a:rPr lang="en-IN" dirty="0"/>
            </a:br>
            <a:endParaRPr lang="en-IN" dirty="0"/>
          </a:p>
        </p:txBody>
      </p:sp>
      <p:sp>
        <p:nvSpPr>
          <p:cNvPr id="3" name="Content Placeholder 2"/>
          <p:cNvSpPr>
            <a:spLocks noGrp="1"/>
          </p:cNvSpPr>
          <p:nvPr>
            <p:ph sz="quarter" idx="1"/>
          </p:nvPr>
        </p:nvSpPr>
        <p:spPr/>
        <p:txBody>
          <a:bodyPr>
            <a:normAutofit/>
          </a:bodyPr>
          <a:lstStyle/>
          <a:p>
            <a:r>
              <a:rPr lang="en-IN" dirty="0"/>
              <a:t>The HTML5 specification that we see today has been published as a working draft—it is not yet final. </a:t>
            </a:r>
            <a:endParaRPr lang="en-IN" dirty="0" smtClean="0"/>
          </a:p>
          <a:p>
            <a:r>
              <a:rPr lang="en-IN" dirty="0" smtClean="0"/>
              <a:t>So when </a:t>
            </a:r>
            <a:r>
              <a:rPr lang="en-IN" dirty="0"/>
              <a:t>does it get cast in stone? </a:t>
            </a:r>
            <a:endParaRPr lang="en-IN" dirty="0" smtClean="0"/>
          </a:p>
          <a:p>
            <a:r>
              <a:rPr lang="en-IN" dirty="0" smtClean="0"/>
              <a:t>Here </a:t>
            </a:r>
            <a:r>
              <a:rPr lang="en-IN" dirty="0"/>
              <a:t>are the key dates that you need to know</a:t>
            </a:r>
            <a:r>
              <a:rPr lang="en-IN" dirty="0" smtClean="0"/>
              <a:t>.</a:t>
            </a:r>
          </a:p>
          <a:p>
            <a:r>
              <a:rPr lang="en-IN" dirty="0" smtClean="0"/>
              <a:t> </a:t>
            </a:r>
            <a:r>
              <a:rPr lang="en-IN" dirty="0"/>
              <a:t>The first is 2012, which </a:t>
            </a:r>
            <a:r>
              <a:rPr lang="en-IN" dirty="0" smtClean="0"/>
              <a:t>is the </a:t>
            </a:r>
            <a:r>
              <a:rPr lang="en-IN" dirty="0"/>
              <a:t>target date for the </a:t>
            </a:r>
            <a:r>
              <a:rPr lang="en-IN" i="1" dirty="0"/>
              <a:t>candidate recommendation</a:t>
            </a:r>
            <a:r>
              <a:rPr lang="en-IN" dirty="0" smtClean="0"/>
              <a:t>.</a:t>
            </a:r>
          </a:p>
          <a:p>
            <a:r>
              <a:rPr lang="en-IN" dirty="0" smtClean="0"/>
              <a:t>The </a:t>
            </a:r>
            <a:r>
              <a:rPr lang="en-IN" dirty="0"/>
              <a:t>second date is 2022, which is the </a:t>
            </a:r>
            <a:r>
              <a:rPr lang="en-IN" i="1" dirty="0" smtClean="0"/>
              <a:t>proposed recommendation</a:t>
            </a:r>
            <a:r>
              <a:rPr lang="en-IN" dirty="0"/>
              <a:t>.</a:t>
            </a:r>
          </a:p>
        </p:txBody>
      </p:sp>
    </p:spTree>
    <p:extLst>
      <p:ext uri="{BB962C8B-B14F-4D97-AF65-F5344CB8AC3E}">
        <p14:creationId xmlns:p14="http://schemas.microsoft.com/office/powerpoint/2010/main" val="35201674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SVG Stroke Width</a:t>
            </a:r>
            <a:endParaRPr lang="en-IN" dirty="0"/>
          </a:p>
        </p:txBody>
      </p:sp>
      <p:sp>
        <p:nvSpPr>
          <p:cNvPr id="3" name="Content Placeholder 2"/>
          <p:cNvSpPr>
            <a:spLocks noGrp="1"/>
          </p:cNvSpPr>
          <p:nvPr>
            <p:ph sz="quarter" idx="1"/>
          </p:nvPr>
        </p:nvSpPr>
        <p:spPr/>
        <p:txBody>
          <a:bodyPr/>
          <a:lstStyle/>
          <a:p>
            <a:pPr marL="0" indent="0">
              <a:buNone/>
            </a:pPr>
            <a:r>
              <a:rPr lang="en-IN" dirty="0"/>
              <a:t>&lt;</a:t>
            </a:r>
            <a:r>
              <a:rPr lang="en-IN" dirty="0" err="1"/>
              <a:t>svg</a:t>
            </a:r>
            <a:r>
              <a:rPr lang="en-IN" dirty="0"/>
              <a:t> height="80" width="300"&gt;</a:t>
            </a:r>
          </a:p>
          <a:p>
            <a:pPr marL="0" indent="0">
              <a:buNone/>
            </a:pPr>
            <a:r>
              <a:rPr lang="en-IN" dirty="0"/>
              <a:t>   &lt;g fill="none" stroke="black"&gt;</a:t>
            </a:r>
          </a:p>
          <a:p>
            <a:pPr marL="0" indent="0">
              <a:buNone/>
            </a:pPr>
            <a:r>
              <a:rPr lang="en-IN" dirty="0"/>
              <a:t>     &lt;path stroke-width="2" d="M5 20 l215 0" /&gt;</a:t>
            </a:r>
          </a:p>
          <a:p>
            <a:pPr marL="0" indent="0">
              <a:buNone/>
            </a:pPr>
            <a:r>
              <a:rPr lang="en-IN" dirty="0"/>
              <a:t>     &lt;path stroke-width="4" d="M5 40 l215 0" /&gt;</a:t>
            </a:r>
          </a:p>
          <a:p>
            <a:pPr marL="0" indent="0">
              <a:buNone/>
            </a:pPr>
            <a:r>
              <a:rPr lang="en-IN" dirty="0"/>
              <a:t>     &lt;path stroke-width="6" d="M5 60 l215 0" /&gt;</a:t>
            </a:r>
          </a:p>
          <a:p>
            <a:pPr marL="0" indent="0">
              <a:buNone/>
            </a:pPr>
            <a:r>
              <a:rPr lang="en-IN" dirty="0"/>
              <a:t>   &lt;/g&gt;</a:t>
            </a:r>
          </a:p>
          <a:p>
            <a:pPr marL="0" indent="0">
              <a:buNone/>
            </a:pPr>
            <a:r>
              <a:rPr lang="en-IN" dirty="0"/>
              <a:t>&lt;/</a:t>
            </a:r>
            <a:r>
              <a:rPr lang="en-IN" dirty="0" err="1"/>
              <a:t>svg</a:t>
            </a:r>
            <a:r>
              <a:rPr lang="en-IN" dirty="0"/>
              <a:t>&gt; </a:t>
            </a:r>
          </a:p>
        </p:txBody>
      </p:sp>
    </p:spTree>
    <p:extLst>
      <p:ext uri="{BB962C8B-B14F-4D97-AF65-F5344CB8AC3E}">
        <p14:creationId xmlns:p14="http://schemas.microsoft.com/office/powerpoint/2010/main" val="700254311"/>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304800" y="158809"/>
            <a:ext cx="8229600" cy="553998"/>
          </a:xfrm>
        </p:spPr>
        <p:txBody>
          <a:bodyPr/>
          <a:lstStyle/>
          <a:p>
            <a:r>
              <a:rPr lang="en-US" dirty="0"/>
              <a:t>Applying Styles</a:t>
            </a:r>
          </a:p>
        </p:txBody>
      </p:sp>
      <p:pic>
        <p:nvPicPr>
          <p:cNvPr id="6" name="Picture 5"/>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371600" y="2209799"/>
            <a:ext cx="6400800" cy="3686861"/>
          </a:xfrm>
          <a:prstGeom prst="rect">
            <a:avLst/>
          </a:prstGeom>
        </p:spPr>
      </p:pic>
    </p:spTree>
    <p:extLst>
      <p:ext uri="{BB962C8B-B14F-4D97-AF65-F5344CB8AC3E}">
        <p14:creationId xmlns:p14="http://schemas.microsoft.com/office/powerpoint/2010/main" val="229658834"/>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SVG Stroke Line Cap</a:t>
            </a:r>
            <a:endParaRPr lang="en-IN" dirty="0"/>
          </a:p>
        </p:txBody>
      </p:sp>
      <p:sp>
        <p:nvSpPr>
          <p:cNvPr id="3" name="Content Placeholder 2"/>
          <p:cNvSpPr>
            <a:spLocks noGrp="1"/>
          </p:cNvSpPr>
          <p:nvPr>
            <p:ph sz="quarter" idx="1"/>
          </p:nvPr>
        </p:nvSpPr>
        <p:spPr/>
        <p:txBody>
          <a:bodyPr>
            <a:normAutofit fontScale="92500"/>
          </a:bodyPr>
          <a:lstStyle/>
          <a:p>
            <a:pPr marL="0" indent="0">
              <a:buNone/>
            </a:pPr>
            <a:r>
              <a:rPr lang="en-IN" dirty="0"/>
              <a:t>&lt;</a:t>
            </a:r>
            <a:r>
              <a:rPr lang="en-IN" dirty="0" err="1"/>
              <a:t>svg</a:t>
            </a:r>
            <a:r>
              <a:rPr lang="en-IN" dirty="0"/>
              <a:t> height="80" width="300"&gt;</a:t>
            </a:r>
          </a:p>
          <a:p>
            <a:pPr marL="0" indent="0">
              <a:buNone/>
            </a:pPr>
            <a:r>
              <a:rPr lang="en-IN" dirty="0"/>
              <a:t>   &lt;g fill="none" stroke="black" stroke-width="6"&gt;</a:t>
            </a:r>
          </a:p>
          <a:p>
            <a:pPr marL="0" indent="0">
              <a:buNone/>
            </a:pPr>
            <a:r>
              <a:rPr lang="en-IN" dirty="0"/>
              <a:t>     &lt;path stroke-</a:t>
            </a:r>
            <a:r>
              <a:rPr lang="en-IN" dirty="0" err="1"/>
              <a:t>linecap</a:t>
            </a:r>
            <a:r>
              <a:rPr lang="en-IN" dirty="0"/>
              <a:t>="butt" d="M5 20 l215 0" /&gt;</a:t>
            </a:r>
          </a:p>
          <a:p>
            <a:pPr marL="0" indent="0">
              <a:buNone/>
            </a:pPr>
            <a:r>
              <a:rPr lang="en-IN" dirty="0"/>
              <a:t>     &lt;path stroke-</a:t>
            </a:r>
            <a:r>
              <a:rPr lang="en-IN" dirty="0" err="1"/>
              <a:t>linecap</a:t>
            </a:r>
            <a:r>
              <a:rPr lang="en-IN" dirty="0"/>
              <a:t>="round" d="M5 40 l215 0" /&gt;</a:t>
            </a:r>
          </a:p>
          <a:p>
            <a:pPr marL="0" indent="0">
              <a:buNone/>
            </a:pPr>
            <a:r>
              <a:rPr lang="en-IN" dirty="0"/>
              <a:t>     &lt;path stroke-</a:t>
            </a:r>
            <a:r>
              <a:rPr lang="en-IN" dirty="0" err="1"/>
              <a:t>linecap</a:t>
            </a:r>
            <a:r>
              <a:rPr lang="en-IN" dirty="0"/>
              <a:t>="square" d="M5 60 l215 0" /&gt;</a:t>
            </a:r>
          </a:p>
          <a:p>
            <a:pPr marL="0" indent="0">
              <a:buNone/>
            </a:pPr>
            <a:r>
              <a:rPr lang="en-IN" dirty="0"/>
              <a:t>   &lt;/g&gt;</a:t>
            </a:r>
          </a:p>
          <a:p>
            <a:pPr marL="0" indent="0">
              <a:buNone/>
            </a:pPr>
            <a:r>
              <a:rPr lang="en-IN" dirty="0"/>
              <a:t>&lt;/</a:t>
            </a:r>
            <a:r>
              <a:rPr lang="en-IN" dirty="0" err="1"/>
              <a:t>svg</a:t>
            </a:r>
            <a:r>
              <a:rPr lang="en-IN" dirty="0"/>
              <a:t>&gt; </a:t>
            </a:r>
          </a:p>
        </p:txBody>
      </p:sp>
    </p:spTree>
    <p:extLst>
      <p:ext uri="{BB962C8B-B14F-4D97-AF65-F5344CB8AC3E}">
        <p14:creationId xmlns:p14="http://schemas.microsoft.com/office/powerpoint/2010/main" val="2139172935"/>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SVG Stroke Dash Array</a:t>
            </a:r>
            <a:endParaRPr lang="en-IN" dirty="0"/>
          </a:p>
        </p:txBody>
      </p:sp>
      <p:sp>
        <p:nvSpPr>
          <p:cNvPr id="3" name="Content Placeholder 2"/>
          <p:cNvSpPr>
            <a:spLocks noGrp="1"/>
          </p:cNvSpPr>
          <p:nvPr>
            <p:ph sz="quarter" idx="1"/>
          </p:nvPr>
        </p:nvSpPr>
        <p:spPr/>
        <p:txBody>
          <a:bodyPr>
            <a:normAutofit fontScale="92500"/>
          </a:bodyPr>
          <a:lstStyle/>
          <a:p>
            <a:pPr marL="0" indent="0">
              <a:buNone/>
            </a:pPr>
            <a:r>
              <a:rPr lang="en-IN" dirty="0"/>
              <a:t>&lt;</a:t>
            </a:r>
            <a:r>
              <a:rPr lang="en-IN" dirty="0" err="1"/>
              <a:t>svg</a:t>
            </a:r>
            <a:r>
              <a:rPr lang="en-IN" dirty="0"/>
              <a:t> height="80" width="300"&gt;</a:t>
            </a:r>
          </a:p>
          <a:p>
            <a:pPr marL="0" indent="0">
              <a:buNone/>
            </a:pPr>
            <a:r>
              <a:rPr lang="en-IN" dirty="0"/>
              <a:t>   &lt;g fill="none" stroke="black" stroke-width="4"&gt;</a:t>
            </a:r>
          </a:p>
          <a:p>
            <a:pPr marL="0" indent="0">
              <a:buNone/>
            </a:pPr>
            <a:r>
              <a:rPr lang="en-IN" dirty="0"/>
              <a:t>     &lt;path stroke-</a:t>
            </a:r>
            <a:r>
              <a:rPr lang="en-IN" dirty="0" err="1"/>
              <a:t>dasharray</a:t>
            </a:r>
            <a:r>
              <a:rPr lang="en-IN" dirty="0"/>
              <a:t>="5,5" d="M5 20 l215 0" /&gt;</a:t>
            </a:r>
          </a:p>
          <a:p>
            <a:pPr marL="0" indent="0">
              <a:buNone/>
            </a:pPr>
            <a:r>
              <a:rPr lang="en-IN" dirty="0"/>
              <a:t>     &lt;path stroke-</a:t>
            </a:r>
            <a:r>
              <a:rPr lang="en-IN" dirty="0" err="1"/>
              <a:t>dasharray</a:t>
            </a:r>
            <a:r>
              <a:rPr lang="en-IN" dirty="0"/>
              <a:t>="10,10" d="M5 40 l215 0" /&gt;</a:t>
            </a:r>
          </a:p>
          <a:p>
            <a:pPr marL="0" indent="0">
              <a:buNone/>
            </a:pPr>
            <a:r>
              <a:rPr lang="en-IN" dirty="0"/>
              <a:t>     &lt;path stroke-</a:t>
            </a:r>
            <a:r>
              <a:rPr lang="en-IN" dirty="0" err="1"/>
              <a:t>dasharray</a:t>
            </a:r>
            <a:r>
              <a:rPr lang="en-IN" dirty="0"/>
              <a:t>="20,10,5,5,5,10" d="M5 60 l215 0" /&gt;</a:t>
            </a:r>
          </a:p>
          <a:p>
            <a:pPr marL="0" indent="0">
              <a:buNone/>
            </a:pPr>
            <a:r>
              <a:rPr lang="en-IN" dirty="0"/>
              <a:t>   &lt;/g&gt;</a:t>
            </a:r>
          </a:p>
          <a:p>
            <a:pPr marL="0" indent="0">
              <a:buNone/>
            </a:pPr>
            <a:r>
              <a:rPr lang="en-IN" dirty="0"/>
              <a:t>&lt;/</a:t>
            </a:r>
            <a:r>
              <a:rPr lang="en-IN" dirty="0" err="1"/>
              <a:t>svg</a:t>
            </a:r>
            <a:r>
              <a:rPr lang="en-IN" dirty="0"/>
              <a:t>&gt; </a:t>
            </a:r>
          </a:p>
        </p:txBody>
      </p:sp>
    </p:spTree>
    <p:extLst>
      <p:ext uri="{BB962C8B-B14F-4D97-AF65-F5344CB8AC3E}">
        <p14:creationId xmlns:p14="http://schemas.microsoft.com/office/powerpoint/2010/main" val="1748656945"/>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SVG Rounded Rectangle</a:t>
            </a:r>
            <a:endParaRPr lang="en-IN" dirty="0"/>
          </a:p>
        </p:txBody>
      </p:sp>
      <p:sp>
        <p:nvSpPr>
          <p:cNvPr id="3" name="Content Placeholder 2"/>
          <p:cNvSpPr>
            <a:spLocks noGrp="1"/>
          </p:cNvSpPr>
          <p:nvPr>
            <p:ph sz="quarter" idx="1"/>
          </p:nvPr>
        </p:nvSpPr>
        <p:spPr/>
        <p:txBody>
          <a:bodyPr/>
          <a:lstStyle/>
          <a:p>
            <a:pPr marL="0" indent="0">
              <a:buNone/>
            </a:pPr>
            <a:r>
              <a:rPr lang="en-IN" dirty="0"/>
              <a:t>&lt;</a:t>
            </a:r>
            <a:r>
              <a:rPr lang="en-IN" dirty="0" err="1"/>
              <a:t>svg</a:t>
            </a:r>
            <a:r>
              <a:rPr lang="en-IN" dirty="0"/>
              <a:t> width="400" height="180"&gt;</a:t>
            </a:r>
            <a:br>
              <a:rPr lang="en-IN" dirty="0"/>
            </a:br>
            <a:r>
              <a:rPr lang="en-IN" dirty="0"/>
              <a:t>  &lt;</a:t>
            </a:r>
            <a:r>
              <a:rPr lang="en-IN" dirty="0" err="1"/>
              <a:t>rect</a:t>
            </a:r>
            <a:r>
              <a:rPr lang="en-IN" dirty="0"/>
              <a:t> x="50" y="20" </a:t>
            </a:r>
            <a:r>
              <a:rPr lang="en-IN" dirty="0" err="1"/>
              <a:t>rx</a:t>
            </a:r>
            <a:r>
              <a:rPr lang="en-IN" dirty="0"/>
              <a:t>="20" </a:t>
            </a:r>
            <a:r>
              <a:rPr lang="en-IN" dirty="0" err="1"/>
              <a:t>ry</a:t>
            </a:r>
            <a:r>
              <a:rPr lang="en-IN" dirty="0"/>
              <a:t>="20" width="150" height="150"</a:t>
            </a:r>
            <a:br>
              <a:rPr lang="en-IN" dirty="0"/>
            </a:br>
            <a:r>
              <a:rPr lang="en-IN" dirty="0"/>
              <a:t>  style="fill:red;stroke:black;stroke-width:5;opacity:0.5" /&gt;</a:t>
            </a:r>
            <a:br>
              <a:rPr lang="en-IN" dirty="0"/>
            </a:br>
            <a:r>
              <a:rPr lang="en-IN" dirty="0"/>
              <a:t>&lt;/</a:t>
            </a:r>
            <a:r>
              <a:rPr lang="en-IN" dirty="0" err="1"/>
              <a:t>svg</a:t>
            </a:r>
            <a:r>
              <a:rPr lang="en-IN" dirty="0"/>
              <a:t>&gt;</a:t>
            </a:r>
            <a:br>
              <a:rPr lang="en-IN" dirty="0"/>
            </a:br>
            <a:endParaRPr lang="en-IN" dirty="0"/>
          </a:p>
        </p:txBody>
      </p:sp>
    </p:spTree>
    <p:extLst>
      <p:ext uri="{BB962C8B-B14F-4D97-AF65-F5344CB8AC3E}">
        <p14:creationId xmlns:p14="http://schemas.microsoft.com/office/powerpoint/2010/main" val="3415003084"/>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SVG </a:t>
            </a:r>
            <a:r>
              <a:rPr lang="en-IN" b="1" dirty="0" smtClean="0"/>
              <a:t>Line</a:t>
            </a:r>
            <a:endParaRPr lang="en-IN" dirty="0"/>
          </a:p>
        </p:txBody>
      </p:sp>
      <p:sp>
        <p:nvSpPr>
          <p:cNvPr id="3" name="Content Placeholder 2"/>
          <p:cNvSpPr>
            <a:spLocks noGrp="1"/>
          </p:cNvSpPr>
          <p:nvPr>
            <p:ph sz="quarter" idx="1"/>
          </p:nvPr>
        </p:nvSpPr>
        <p:spPr/>
        <p:txBody>
          <a:bodyPr>
            <a:normAutofit/>
          </a:bodyPr>
          <a:lstStyle/>
          <a:p>
            <a:pPr marL="0" indent="0">
              <a:buNone/>
            </a:pPr>
            <a:r>
              <a:rPr lang="en-IN" dirty="0"/>
              <a:t>&lt;</a:t>
            </a:r>
            <a:r>
              <a:rPr lang="en-IN" dirty="0" err="1"/>
              <a:t>svg</a:t>
            </a:r>
            <a:r>
              <a:rPr lang="en-IN" dirty="0"/>
              <a:t> </a:t>
            </a:r>
            <a:r>
              <a:rPr lang="en-IN" dirty="0" err="1"/>
              <a:t>xmlns</a:t>
            </a:r>
            <a:r>
              <a:rPr lang="en-IN" dirty="0"/>
              <a:t>="http://www.w3.org/2000/svg" version="1.1" height="800"&gt;</a:t>
            </a:r>
          </a:p>
          <a:p>
            <a:pPr marL="0" indent="0">
              <a:buNone/>
            </a:pPr>
            <a:r>
              <a:rPr lang="en-IN" dirty="0"/>
              <a:t>    &lt;line x1="100" y1="100" x2="400" y2="100" style="</a:t>
            </a:r>
            <a:r>
              <a:rPr lang="en-IN" dirty="0" err="1"/>
              <a:t>stroke:rgb</a:t>
            </a:r>
            <a:r>
              <a:rPr lang="en-IN" dirty="0"/>
              <a:t>(255,0,0);stroke-width:4" &gt;&lt;/line&gt;</a:t>
            </a:r>
          </a:p>
          <a:p>
            <a:pPr marL="0" indent="0">
              <a:buNone/>
            </a:pPr>
            <a:endParaRPr lang="en-IN" dirty="0"/>
          </a:p>
          <a:p>
            <a:pPr marL="0" indent="0">
              <a:buNone/>
            </a:pPr>
            <a:r>
              <a:rPr lang="en-IN" dirty="0"/>
              <a:t>&lt;/</a:t>
            </a:r>
            <a:r>
              <a:rPr lang="en-IN" dirty="0" err="1"/>
              <a:t>svg</a:t>
            </a:r>
            <a:r>
              <a:rPr lang="en-IN" dirty="0"/>
              <a:t>&gt;</a:t>
            </a:r>
          </a:p>
        </p:txBody>
      </p:sp>
    </p:spTree>
    <p:extLst>
      <p:ext uri="{BB962C8B-B14F-4D97-AF65-F5344CB8AC3E}">
        <p14:creationId xmlns:p14="http://schemas.microsoft.com/office/powerpoint/2010/main" val="256513122"/>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SVG </a:t>
            </a:r>
            <a:r>
              <a:rPr lang="en-IN" b="1" dirty="0" smtClean="0"/>
              <a:t>Polygon</a:t>
            </a:r>
            <a:endParaRPr lang="en-IN" dirty="0"/>
          </a:p>
        </p:txBody>
      </p:sp>
      <p:sp>
        <p:nvSpPr>
          <p:cNvPr id="3" name="Content Placeholder 2"/>
          <p:cNvSpPr>
            <a:spLocks noGrp="1"/>
          </p:cNvSpPr>
          <p:nvPr>
            <p:ph sz="quarter" idx="1"/>
          </p:nvPr>
        </p:nvSpPr>
        <p:spPr/>
        <p:txBody>
          <a:bodyPr>
            <a:normAutofit/>
          </a:bodyPr>
          <a:lstStyle/>
          <a:p>
            <a:pPr marL="0" indent="0">
              <a:buNone/>
            </a:pPr>
            <a:r>
              <a:rPr lang="en-IN" dirty="0"/>
              <a:t>&lt;</a:t>
            </a:r>
            <a:r>
              <a:rPr lang="en-IN" dirty="0" err="1"/>
              <a:t>svg</a:t>
            </a:r>
            <a:r>
              <a:rPr lang="en-IN" dirty="0"/>
              <a:t> height="210" width="500"&gt;</a:t>
            </a:r>
            <a:br>
              <a:rPr lang="en-IN" dirty="0"/>
            </a:br>
            <a:r>
              <a:rPr lang="en-IN" dirty="0"/>
              <a:t> </a:t>
            </a:r>
          </a:p>
          <a:p>
            <a:pPr marL="0" indent="0">
              <a:buNone/>
            </a:pPr>
            <a:r>
              <a:rPr lang="en-IN" dirty="0"/>
              <a:t>    &lt;polygon points="200,100 500,100 300 200" style="fill:lime;stroke:purple;stroke-width:1" /&gt;</a:t>
            </a:r>
            <a:br>
              <a:rPr lang="en-IN" dirty="0"/>
            </a:br>
            <a:endParaRPr lang="en-IN" dirty="0"/>
          </a:p>
          <a:p>
            <a:pPr marL="0" indent="0">
              <a:buNone/>
            </a:pPr>
            <a:r>
              <a:rPr lang="en-IN" dirty="0"/>
              <a:t>&lt;/</a:t>
            </a:r>
            <a:r>
              <a:rPr lang="en-IN" dirty="0" err="1"/>
              <a:t>svg</a:t>
            </a:r>
            <a:r>
              <a:rPr lang="en-IN" dirty="0"/>
              <a:t>&gt;</a:t>
            </a:r>
          </a:p>
        </p:txBody>
      </p:sp>
    </p:spTree>
    <p:extLst>
      <p:ext uri="{BB962C8B-B14F-4D97-AF65-F5344CB8AC3E}">
        <p14:creationId xmlns:p14="http://schemas.microsoft.com/office/powerpoint/2010/main" val="890009982"/>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SVG &lt;path&gt;</a:t>
            </a:r>
            <a:endParaRPr lang="en-IN" dirty="0"/>
          </a:p>
        </p:txBody>
      </p:sp>
      <p:sp>
        <p:nvSpPr>
          <p:cNvPr id="3" name="Content Placeholder 2"/>
          <p:cNvSpPr>
            <a:spLocks noGrp="1"/>
          </p:cNvSpPr>
          <p:nvPr>
            <p:ph sz="quarter" idx="1"/>
          </p:nvPr>
        </p:nvSpPr>
        <p:spPr/>
        <p:txBody>
          <a:bodyPr>
            <a:normAutofit/>
          </a:bodyPr>
          <a:lstStyle/>
          <a:p>
            <a:r>
              <a:rPr lang="en-IN" dirty="0"/>
              <a:t>&lt;</a:t>
            </a:r>
            <a:r>
              <a:rPr lang="en-IN" dirty="0" err="1"/>
              <a:t>svg</a:t>
            </a:r>
            <a:r>
              <a:rPr lang="en-IN" dirty="0"/>
              <a:t> height="210" width="400"&gt;</a:t>
            </a:r>
            <a:br>
              <a:rPr lang="en-IN" dirty="0"/>
            </a:br>
            <a:r>
              <a:rPr lang="en-IN" dirty="0"/>
              <a:t>  &lt;path d="M150 0 L75 200 L225 200 Z" /&gt;</a:t>
            </a:r>
            <a:br>
              <a:rPr lang="en-IN" dirty="0"/>
            </a:br>
            <a:r>
              <a:rPr lang="en-IN" dirty="0"/>
              <a:t>&lt;/</a:t>
            </a:r>
            <a:r>
              <a:rPr lang="en-IN" dirty="0" err="1"/>
              <a:t>svg</a:t>
            </a:r>
            <a:r>
              <a:rPr lang="en-IN" dirty="0"/>
              <a:t>&gt; </a:t>
            </a:r>
          </a:p>
          <a:p>
            <a:endParaRPr lang="en-IN" dirty="0"/>
          </a:p>
        </p:txBody>
      </p:sp>
    </p:spTree>
    <p:extLst>
      <p:ext uri="{BB962C8B-B14F-4D97-AF65-F5344CB8AC3E}">
        <p14:creationId xmlns:p14="http://schemas.microsoft.com/office/powerpoint/2010/main" val="1386410541"/>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SVG &lt;path&gt;</a:t>
            </a:r>
            <a:endParaRPr lang="en-IN" dirty="0"/>
          </a:p>
        </p:txBody>
      </p:sp>
      <p:pic>
        <p:nvPicPr>
          <p:cNvPr id="5" name="Picture 4"/>
          <p:cNvPicPr>
            <a:picLocks noChangeAspect="1"/>
          </p:cNvPicPr>
          <p:nvPr/>
        </p:nvPicPr>
        <p:blipFill>
          <a:blip r:embed="rId2"/>
          <a:stretch>
            <a:fillRect/>
          </a:stretch>
        </p:blipFill>
        <p:spPr>
          <a:xfrm>
            <a:off x="2057400" y="2133600"/>
            <a:ext cx="4286250" cy="3810000"/>
          </a:xfrm>
          <a:prstGeom prst="rect">
            <a:avLst/>
          </a:prstGeom>
        </p:spPr>
      </p:pic>
    </p:spTree>
    <p:extLst>
      <p:ext uri="{BB962C8B-B14F-4D97-AF65-F5344CB8AC3E}">
        <p14:creationId xmlns:p14="http://schemas.microsoft.com/office/powerpoint/2010/main" val="3653898842"/>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SVG &lt;path&gt;</a:t>
            </a:r>
            <a:endParaRPr lang="en-IN" dirty="0"/>
          </a:p>
        </p:txBody>
      </p:sp>
      <p:sp>
        <p:nvSpPr>
          <p:cNvPr id="3" name="Content Placeholder 2"/>
          <p:cNvSpPr>
            <a:spLocks noGrp="1"/>
          </p:cNvSpPr>
          <p:nvPr>
            <p:ph sz="quarter" idx="1"/>
          </p:nvPr>
        </p:nvSpPr>
        <p:spPr/>
        <p:txBody>
          <a:bodyPr numCol="1">
            <a:noAutofit/>
          </a:bodyPr>
          <a:lstStyle/>
          <a:p>
            <a:r>
              <a:rPr lang="en-IN" sz="2000" dirty="0"/>
              <a:t>&lt;path id="</a:t>
            </a:r>
            <a:r>
              <a:rPr lang="en-IN" sz="2000" dirty="0" err="1"/>
              <a:t>lineAB</a:t>
            </a:r>
            <a:r>
              <a:rPr lang="en-IN" sz="2000" dirty="0"/>
              <a:t>" d="M 100 350 l 150 -300" stroke="red"</a:t>
            </a:r>
            <a:br>
              <a:rPr lang="en-IN" sz="2000" dirty="0"/>
            </a:br>
            <a:r>
              <a:rPr lang="en-IN" sz="2000" dirty="0"/>
              <a:t>  stroke-width="3" fill="none" /&gt;</a:t>
            </a:r>
          </a:p>
          <a:p>
            <a:r>
              <a:rPr lang="en-IN" sz="2000" dirty="0"/>
              <a:t>    &lt;path id="</a:t>
            </a:r>
            <a:r>
              <a:rPr lang="en-IN" sz="2000" dirty="0" err="1"/>
              <a:t>lineBC</a:t>
            </a:r>
            <a:r>
              <a:rPr lang="en-IN" sz="2000" dirty="0"/>
              <a:t>" d="M 250 50 l 150 300" stroke="red"</a:t>
            </a:r>
            <a:br>
              <a:rPr lang="en-IN" sz="2000" dirty="0"/>
            </a:br>
            <a:r>
              <a:rPr lang="en-IN" sz="2000" dirty="0"/>
              <a:t>  stroke-width="3" fill="none" /&gt;</a:t>
            </a:r>
          </a:p>
          <a:p>
            <a:r>
              <a:rPr lang="en-IN" sz="2000" dirty="0"/>
              <a:t>    &lt;path d="M 175 200 l 150 0" stroke="green" stroke-width="3"</a:t>
            </a:r>
            <a:br>
              <a:rPr lang="en-IN" sz="2000" dirty="0"/>
            </a:br>
            <a:r>
              <a:rPr lang="en-IN" sz="2000" dirty="0"/>
              <a:t>  fill="none" /&gt;</a:t>
            </a:r>
          </a:p>
        </p:txBody>
      </p:sp>
    </p:spTree>
    <p:extLst>
      <p:ext uri="{BB962C8B-B14F-4D97-AF65-F5344CB8AC3E}">
        <p14:creationId xmlns:p14="http://schemas.microsoft.com/office/powerpoint/2010/main" val="229822879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2648" y="228600"/>
            <a:ext cx="8153400" cy="1143000"/>
          </a:xfrm>
        </p:spPr>
        <p:txBody>
          <a:bodyPr anchor="t">
            <a:normAutofit fontScale="90000"/>
          </a:bodyPr>
          <a:lstStyle/>
          <a:p>
            <a:pPr lvl="0"/>
            <a:r>
              <a:rPr lang="en-IN" dirty="0"/>
              <a:t>The Myth of 2022 and Why It Doesn’t Matter </a:t>
            </a:r>
            <a:br>
              <a:rPr lang="en-IN" dirty="0"/>
            </a:br>
            <a:endParaRPr lang="en-IN" dirty="0"/>
          </a:p>
        </p:txBody>
      </p:sp>
      <p:graphicFrame>
        <p:nvGraphicFramePr>
          <p:cNvPr id="5" name="Table 4"/>
          <p:cNvGraphicFramePr>
            <a:graphicFrameLocks noGrp="1"/>
          </p:cNvGraphicFramePr>
          <p:nvPr/>
        </p:nvGraphicFramePr>
        <p:xfrm>
          <a:off x="762000" y="1828800"/>
          <a:ext cx="7772400" cy="4038600"/>
        </p:xfrm>
        <a:graphic>
          <a:graphicData uri="http://schemas.openxmlformats.org/drawingml/2006/table">
            <a:tbl>
              <a:tblPr/>
              <a:tblGrid>
                <a:gridCol w="1295400"/>
                <a:gridCol w="1295400"/>
                <a:gridCol w="1295400"/>
                <a:gridCol w="1295400"/>
                <a:gridCol w="1295400"/>
                <a:gridCol w="1295400"/>
              </a:tblGrid>
              <a:tr h="521109">
                <a:tc>
                  <a:txBody>
                    <a:bodyPr/>
                    <a:lstStyle/>
                    <a:p>
                      <a:endParaRPr lang="en-US" dirty="0"/>
                    </a:p>
                  </a:txBody>
                  <a:tcPr anchor="ctr">
                    <a:lnL>
                      <a:noFill/>
                    </a:lnL>
                    <a:lnR>
                      <a:noFill/>
                    </a:lnR>
                    <a:lnT>
                      <a:noFill/>
                    </a:lnT>
                    <a:lnB>
                      <a:noFill/>
                    </a:lnB>
                  </a:tcPr>
                </a:tc>
                <a:tc>
                  <a:txBody>
                    <a:bodyPr/>
                    <a:lstStyle/>
                    <a:p>
                      <a:r>
                        <a:rPr lang="en-US" dirty="0"/>
                        <a:t>2012</a:t>
                      </a:r>
                    </a:p>
                  </a:txBody>
                  <a:tcPr anchor="ctr">
                    <a:lnL>
                      <a:noFill/>
                    </a:lnL>
                    <a:lnR>
                      <a:noFill/>
                    </a:lnR>
                    <a:lnT>
                      <a:noFill/>
                    </a:lnT>
                    <a:lnB>
                      <a:noFill/>
                    </a:lnB>
                  </a:tcPr>
                </a:tc>
                <a:tc>
                  <a:txBody>
                    <a:bodyPr/>
                    <a:lstStyle/>
                    <a:p>
                      <a:r>
                        <a:rPr lang="en-US"/>
                        <a:t>2013</a:t>
                      </a:r>
                    </a:p>
                  </a:txBody>
                  <a:tcPr anchor="ctr">
                    <a:lnL>
                      <a:noFill/>
                    </a:lnL>
                    <a:lnR>
                      <a:noFill/>
                    </a:lnR>
                    <a:lnT>
                      <a:noFill/>
                    </a:lnT>
                    <a:lnB>
                      <a:noFill/>
                    </a:lnB>
                  </a:tcPr>
                </a:tc>
                <a:tc>
                  <a:txBody>
                    <a:bodyPr/>
                    <a:lstStyle/>
                    <a:p>
                      <a:r>
                        <a:rPr lang="en-US"/>
                        <a:t>2014</a:t>
                      </a:r>
                    </a:p>
                  </a:txBody>
                  <a:tcPr anchor="ctr">
                    <a:lnL>
                      <a:noFill/>
                    </a:lnL>
                    <a:lnR>
                      <a:noFill/>
                    </a:lnR>
                    <a:lnT>
                      <a:noFill/>
                    </a:lnT>
                    <a:lnB>
                      <a:noFill/>
                    </a:lnB>
                  </a:tcPr>
                </a:tc>
                <a:tc>
                  <a:txBody>
                    <a:bodyPr/>
                    <a:lstStyle/>
                    <a:p>
                      <a:r>
                        <a:rPr lang="en-US"/>
                        <a:t>2015</a:t>
                      </a:r>
                    </a:p>
                  </a:txBody>
                  <a:tcPr anchor="ctr">
                    <a:lnL>
                      <a:noFill/>
                    </a:lnL>
                    <a:lnR>
                      <a:noFill/>
                    </a:lnR>
                    <a:lnT>
                      <a:noFill/>
                    </a:lnT>
                    <a:lnB>
                      <a:noFill/>
                    </a:lnB>
                  </a:tcPr>
                </a:tc>
                <a:tc>
                  <a:txBody>
                    <a:bodyPr/>
                    <a:lstStyle/>
                    <a:p>
                      <a:r>
                        <a:rPr lang="en-US"/>
                        <a:t>2016</a:t>
                      </a:r>
                    </a:p>
                  </a:txBody>
                  <a:tcPr anchor="ctr">
                    <a:lnL>
                      <a:noFill/>
                    </a:lnL>
                    <a:lnR>
                      <a:noFill/>
                    </a:lnR>
                    <a:lnT>
                      <a:noFill/>
                    </a:lnT>
                    <a:lnB>
                      <a:noFill/>
                    </a:lnB>
                  </a:tcPr>
                </a:tc>
              </a:tr>
              <a:tr h="911941">
                <a:tc>
                  <a:txBody>
                    <a:bodyPr/>
                    <a:lstStyle/>
                    <a:p>
                      <a:r>
                        <a:rPr lang="en-US"/>
                        <a:t>HTML 5.0</a:t>
                      </a:r>
                    </a:p>
                  </a:txBody>
                  <a:tcPr anchor="ctr">
                    <a:lnL>
                      <a:noFill/>
                    </a:lnL>
                    <a:lnR>
                      <a:noFill/>
                    </a:lnR>
                    <a:lnT>
                      <a:noFill/>
                    </a:lnT>
                    <a:lnB>
                      <a:noFill/>
                    </a:lnB>
                  </a:tcPr>
                </a:tc>
                <a:tc>
                  <a:txBody>
                    <a:bodyPr/>
                    <a:lstStyle/>
                    <a:p>
                      <a:r>
                        <a:rPr lang="en-US" dirty="0"/>
                        <a:t>Candidate Rec</a:t>
                      </a:r>
                    </a:p>
                  </a:txBody>
                  <a:tcPr anchor="ctr">
                    <a:lnL>
                      <a:noFill/>
                    </a:lnL>
                    <a:lnR>
                      <a:noFill/>
                    </a:lnR>
                    <a:lnT>
                      <a:noFill/>
                    </a:lnT>
                    <a:lnB>
                      <a:noFill/>
                    </a:lnB>
                  </a:tcPr>
                </a:tc>
                <a:tc>
                  <a:txBody>
                    <a:bodyPr/>
                    <a:lstStyle/>
                    <a:p>
                      <a:r>
                        <a:rPr lang="en-US" dirty="0"/>
                        <a:t>Call for Review</a:t>
                      </a:r>
                    </a:p>
                  </a:txBody>
                  <a:tcPr anchor="ctr">
                    <a:lnL>
                      <a:noFill/>
                    </a:lnL>
                    <a:lnR>
                      <a:noFill/>
                    </a:lnR>
                    <a:lnT>
                      <a:noFill/>
                    </a:lnT>
                    <a:lnB>
                      <a:noFill/>
                    </a:lnB>
                  </a:tcPr>
                </a:tc>
                <a:tc>
                  <a:txBody>
                    <a:bodyPr/>
                    <a:lstStyle/>
                    <a:p>
                      <a:r>
                        <a:rPr lang="en-US" dirty="0"/>
                        <a:t>Recommendation</a:t>
                      </a:r>
                    </a:p>
                  </a:txBody>
                  <a:tcPr anchor="ctr">
                    <a:lnL>
                      <a:noFill/>
                    </a:lnL>
                    <a:lnR>
                      <a:noFill/>
                    </a:lnR>
                    <a:lnT>
                      <a:noFill/>
                    </a:lnT>
                    <a:lnB>
                      <a:noFill/>
                    </a:lnB>
                  </a:tcPr>
                </a:tc>
                <a:tc>
                  <a:txBody>
                    <a:bodyPr/>
                    <a:lstStyle/>
                    <a:p>
                      <a:endParaRPr lang="en-US"/>
                    </a:p>
                  </a:txBody>
                  <a:tcPr anchor="ctr">
                    <a:lnL>
                      <a:noFill/>
                    </a:lnL>
                    <a:lnR>
                      <a:noFill/>
                    </a:lnR>
                    <a:lnT>
                      <a:noFill/>
                    </a:lnT>
                    <a:lnB>
                      <a:noFill/>
                    </a:lnB>
                  </a:tcPr>
                </a:tc>
                <a:tc>
                  <a:txBody>
                    <a:bodyPr/>
                    <a:lstStyle/>
                    <a:p>
                      <a:endParaRPr lang="en-US"/>
                    </a:p>
                  </a:txBody>
                  <a:tcPr anchor="ctr">
                    <a:lnL>
                      <a:noFill/>
                    </a:lnL>
                    <a:lnR>
                      <a:noFill/>
                    </a:lnR>
                    <a:lnT>
                      <a:noFill/>
                    </a:lnT>
                    <a:lnB>
                      <a:noFill/>
                    </a:lnB>
                  </a:tcPr>
                </a:tc>
              </a:tr>
              <a:tr h="1302775">
                <a:tc>
                  <a:txBody>
                    <a:bodyPr/>
                    <a:lstStyle/>
                    <a:p>
                      <a:r>
                        <a:rPr lang="en-US"/>
                        <a:t>HTML 5.1</a:t>
                      </a:r>
                    </a:p>
                  </a:txBody>
                  <a:tcPr anchor="ctr">
                    <a:lnL>
                      <a:noFill/>
                    </a:lnL>
                    <a:lnR>
                      <a:noFill/>
                    </a:lnR>
                    <a:lnT>
                      <a:noFill/>
                    </a:lnT>
                    <a:lnB>
                      <a:noFill/>
                    </a:lnB>
                  </a:tcPr>
                </a:tc>
                <a:tc>
                  <a:txBody>
                    <a:bodyPr/>
                    <a:lstStyle/>
                    <a:p>
                      <a:r>
                        <a:rPr lang="en-US"/>
                        <a:t>1st Working Draft</a:t>
                      </a:r>
                    </a:p>
                  </a:txBody>
                  <a:tcPr anchor="ctr">
                    <a:lnL>
                      <a:noFill/>
                    </a:lnL>
                    <a:lnR>
                      <a:noFill/>
                    </a:lnR>
                    <a:lnT>
                      <a:noFill/>
                    </a:lnT>
                    <a:lnB>
                      <a:noFill/>
                    </a:lnB>
                  </a:tcPr>
                </a:tc>
                <a:tc>
                  <a:txBody>
                    <a:bodyPr/>
                    <a:lstStyle/>
                    <a:p>
                      <a:endParaRPr lang="en-US"/>
                    </a:p>
                  </a:txBody>
                  <a:tcPr anchor="ctr">
                    <a:lnL>
                      <a:noFill/>
                    </a:lnL>
                    <a:lnR>
                      <a:noFill/>
                    </a:lnR>
                    <a:lnT>
                      <a:noFill/>
                    </a:lnT>
                    <a:lnB>
                      <a:noFill/>
                    </a:lnB>
                  </a:tcPr>
                </a:tc>
                <a:tc>
                  <a:txBody>
                    <a:bodyPr/>
                    <a:lstStyle/>
                    <a:p>
                      <a:r>
                        <a:rPr lang="en-US"/>
                        <a:t>Last Call</a:t>
                      </a:r>
                    </a:p>
                  </a:txBody>
                  <a:tcPr anchor="ctr">
                    <a:lnL>
                      <a:noFill/>
                    </a:lnL>
                    <a:lnR>
                      <a:noFill/>
                    </a:lnR>
                    <a:lnT>
                      <a:noFill/>
                    </a:lnT>
                    <a:lnB>
                      <a:noFill/>
                    </a:lnB>
                  </a:tcPr>
                </a:tc>
                <a:tc>
                  <a:txBody>
                    <a:bodyPr/>
                    <a:lstStyle/>
                    <a:p>
                      <a:r>
                        <a:rPr lang="en-US" dirty="0"/>
                        <a:t>Candidate Rec</a:t>
                      </a:r>
                    </a:p>
                  </a:txBody>
                  <a:tcPr anchor="ctr">
                    <a:lnL>
                      <a:noFill/>
                    </a:lnL>
                    <a:lnR>
                      <a:noFill/>
                    </a:lnR>
                    <a:lnT>
                      <a:noFill/>
                    </a:lnT>
                    <a:lnB>
                      <a:noFill/>
                    </a:lnB>
                  </a:tcPr>
                </a:tc>
                <a:tc>
                  <a:txBody>
                    <a:bodyPr/>
                    <a:lstStyle/>
                    <a:p>
                      <a:r>
                        <a:rPr lang="en-US" dirty="0"/>
                        <a:t>Recommendation</a:t>
                      </a:r>
                    </a:p>
                  </a:txBody>
                  <a:tcPr anchor="ctr">
                    <a:lnL>
                      <a:noFill/>
                    </a:lnL>
                    <a:lnR>
                      <a:noFill/>
                    </a:lnR>
                    <a:lnT>
                      <a:noFill/>
                    </a:lnT>
                    <a:lnB>
                      <a:noFill/>
                    </a:lnB>
                  </a:tcPr>
                </a:tc>
              </a:tr>
              <a:tr h="1302775">
                <a:tc>
                  <a:txBody>
                    <a:bodyPr/>
                    <a:lstStyle/>
                    <a:p>
                      <a:r>
                        <a:rPr lang="en-US" dirty="0"/>
                        <a:t>HTML </a:t>
                      </a:r>
                      <a:r>
                        <a:rPr lang="en-US" dirty="0" smtClean="0"/>
                        <a:t>5.2</a:t>
                      </a:r>
                      <a:endParaRPr lang="en-US" dirty="0"/>
                    </a:p>
                  </a:txBody>
                  <a:tcPr anchor="ctr">
                    <a:lnL>
                      <a:noFill/>
                    </a:lnL>
                    <a:lnR>
                      <a:noFill/>
                    </a:lnR>
                    <a:lnT>
                      <a:noFill/>
                    </a:lnT>
                    <a:lnB>
                      <a:noFill/>
                    </a:lnB>
                  </a:tcPr>
                </a:tc>
                <a:tc>
                  <a:txBody>
                    <a:bodyPr/>
                    <a:lstStyle/>
                    <a:p>
                      <a:endParaRPr lang="en-US"/>
                    </a:p>
                  </a:txBody>
                  <a:tcPr anchor="ctr">
                    <a:lnL>
                      <a:noFill/>
                    </a:lnL>
                    <a:lnR>
                      <a:noFill/>
                    </a:lnR>
                    <a:lnT>
                      <a:noFill/>
                    </a:lnT>
                    <a:lnB>
                      <a:noFill/>
                    </a:lnB>
                  </a:tcPr>
                </a:tc>
                <a:tc>
                  <a:txBody>
                    <a:bodyPr/>
                    <a:lstStyle/>
                    <a:p>
                      <a:endParaRPr lang="en-US"/>
                    </a:p>
                  </a:txBody>
                  <a:tcPr anchor="ctr">
                    <a:lnL>
                      <a:noFill/>
                    </a:lnL>
                    <a:lnR>
                      <a:noFill/>
                    </a:lnR>
                    <a:lnT>
                      <a:noFill/>
                    </a:lnT>
                    <a:lnB>
                      <a:noFill/>
                    </a:lnB>
                  </a:tcPr>
                </a:tc>
                <a:tc>
                  <a:txBody>
                    <a:bodyPr/>
                    <a:lstStyle/>
                    <a:p>
                      <a:endParaRPr lang="en-US"/>
                    </a:p>
                  </a:txBody>
                  <a:tcPr anchor="ctr">
                    <a:lnL>
                      <a:noFill/>
                    </a:lnL>
                    <a:lnR>
                      <a:noFill/>
                    </a:lnR>
                    <a:lnT>
                      <a:noFill/>
                    </a:lnT>
                    <a:lnB>
                      <a:noFill/>
                    </a:lnB>
                  </a:tcPr>
                </a:tc>
                <a:tc>
                  <a:txBody>
                    <a:bodyPr/>
                    <a:lstStyle/>
                    <a:p>
                      <a:r>
                        <a:rPr lang="en-US"/>
                        <a:t>1st Working Draft</a:t>
                      </a:r>
                    </a:p>
                  </a:txBody>
                  <a:tcPr anchor="ctr">
                    <a:lnL>
                      <a:noFill/>
                    </a:lnL>
                    <a:lnR>
                      <a:noFill/>
                    </a:lnR>
                    <a:lnT>
                      <a:noFill/>
                    </a:lnT>
                    <a:lnB>
                      <a:noFill/>
                    </a:lnB>
                  </a:tcPr>
                </a:tc>
                <a:tc>
                  <a:txBody>
                    <a:bodyPr/>
                    <a:lstStyle/>
                    <a:p>
                      <a:endParaRPr lang="en-US" dirty="0"/>
                    </a:p>
                  </a:txBody>
                  <a:tcPr>
                    <a:lnL>
                      <a:noFill/>
                    </a:lnL>
                    <a:lnT>
                      <a:noFill/>
                    </a:lnT>
                  </a:tcPr>
                </a:tc>
              </a:tr>
            </a:tbl>
          </a:graphicData>
        </a:graphic>
      </p:graphicFrame>
    </p:spTree>
    <p:extLst>
      <p:ext uri="{BB962C8B-B14F-4D97-AF65-F5344CB8AC3E}">
        <p14:creationId xmlns:p14="http://schemas.microsoft.com/office/powerpoint/2010/main" val="311798363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SVG &lt;path</a:t>
            </a:r>
            <a:r>
              <a:rPr lang="en-IN" b="1" dirty="0" smtClean="0"/>
              <a:t>&gt; Quad Curve</a:t>
            </a:r>
            <a:endParaRPr lang="en-IN" dirty="0"/>
          </a:p>
        </p:txBody>
      </p:sp>
      <p:sp>
        <p:nvSpPr>
          <p:cNvPr id="3" name="Content Placeholder 2"/>
          <p:cNvSpPr>
            <a:spLocks noGrp="1"/>
          </p:cNvSpPr>
          <p:nvPr>
            <p:ph sz="quarter" idx="1"/>
          </p:nvPr>
        </p:nvSpPr>
        <p:spPr/>
        <p:txBody>
          <a:bodyPr numCol="1">
            <a:noAutofit/>
          </a:bodyPr>
          <a:lstStyle/>
          <a:p>
            <a:r>
              <a:rPr lang="en-IN" sz="2000" dirty="0"/>
              <a:t>&lt;</a:t>
            </a:r>
            <a:r>
              <a:rPr lang="en-IN" sz="2000" dirty="0" err="1"/>
              <a:t>svg</a:t>
            </a:r>
            <a:r>
              <a:rPr lang="en-IN" sz="2000" dirty="0"/>
              <a:t>  height="400" width="450"&gt;</a:t>
            </a:r>
          </a:p>
          <a:p>
            <a:r>
              <a:rPr lang="en-IN" sz="2000" dirty="0"/>
              <a:t>    &lt;path d="M 100 350 q 150 </a:t>
            </a:r>
            <a:r>
              <a:rPr lang="en-IN" sz="2000" dirty="0" smtClean="0"/>
              <a:t>- 300 </a:t>
            </a:r>
            <a:r>
              <a:rPr lang="en-IN" sz="2000" dirty="0"/>
              <a:t>300 0" stroke="blue"</a:t>
            </a:r>
          </a:p>
          <a:p>
            <a:r>
              <a:rPr lang="en-IN" sz="2000" dirty="0"/>
              <a:t>          stroke-width="5" fill="none" /&gt;</a:t>
            </a:r>
          </a:p>
        </p:txBody>
      </p:sp>
    </p:spTree>
    <p:extLst>
      <p:ext uri="{BB962C8B-B14F-4D97-AF65-F5344CB8AC3E}">
        <p14:creationId xmlns:p14="http://schemas.microsoft.com/office/powerpoint/2010/main" val="113362216"/>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SVG &lt;text&gt;</a:t>
            </a:r>
            <a:endParaRPr lang="en-IN" dirty="0"/>
          </a:p>
        </p:txBody>
      </p:sp>
      <p:sp>
        <p:nvSpPr>
          <p:cNvPr id="3" name="Content Placeholder 2"/>
          <p:cNvSpPr>
            <a:spLocks noGrp="1"/>
          </p:cNvSpPr>
          <p:nvPr>
            <p:ph sz="quarter" idx="1"/>
          </p:nvPr>
        </p:nvSpPr>
        <p:spPr/>
        <p:txBody>
          <a:bodyPr/>
          <a:lstStyle/>
          <a:p>
            <a:r>
              <a:rPr lang="en-IN" dirty="0"/>
              <a:t>&lt;</a:t>
            </a:r>
            <a:r>
              <a:rPr lang="en-IN" dirty="0" err="1"/>
              <a:t>svg</a:t>
            </a:r>
            <a:r>
              <a:rPr lang="en-IN" dirty="0"/>
              <a:t> height="60" width="200"&gt;</a:t>
            </a:r>
            <a:br>
              <a:rPr lang="en-IN" dirty="0"/>
            </a:br>
            <a:r>
              <a:rPr lang="en-IN" dirty="0"/>
              <a:t>  &lt;text x="0" y="15" fill="red" transform="rotate(30 20,40</a:t>
            </a:r>
            <a:r>
              <a:rPr lang="en-IN" dirty="0" smtClean="0"/>
              <a:t>)"&gt;Welcome&lt;/</a:t>
            </a:r>
            <a:r>
              <a:rPr lang="en-IN" dirty="0"/>
              <a:t>text&gt;</a:t>
            </a:r>
            <a:br>
              <a:rPr lang="en-IN" dirty="0"/>
            </a:br>
            <a:r>
              <a:rPr lang="en-IN" dirty="0"/>
              <a:t>&lt;/</a:t>
            </a:r>
            <a:r>
              <a:rPr lang="en-IN" dirty="0" err="1"/>
              <a:t>svg</a:t>
            </a:r>
            <a:r>
              <a:rPr lang="en-IN" dirty="0"/>
              <a:t>&gt; </a:t>
            </a:r>
          </a:p>
        </p:txBody>
      </p:sp>
    </p:spTree>
    <p:extLst>
      <p:ext uri="{BB962C8B-B14F-4D97-AF65-F5344CB8AC3E}">
        <p14:creationId xmlns:p14="http://schemas.microsoft.com/office/powerpoint/2010/main" val="2385862126"/>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SVG Animations </a:t>
            </a:r>
            <a:endParaRPr lang="en-IN" dirty="0"/>
          </a:p>
        </p:txBody>
      </p:sp>
      <p:sp>
        <p:nvSpPr>
          <p:cNvPr id="3" name="Content Placeholder 2"/>
          <p:cNvSpPr>
            <a:spLocks noGrp="1"/>
          </p:cNvSpPr>
          <p:nvPr>
            <p:ph sz="quarter" idx="1"/>
          </p:nvPr>
        </p:nvSpPr>
        <p:spPr/>
        <p:txBody>
          <a:bodyPr>
            <a:normAutofit fontScale="92500" lnSpcReduction="20000"/>
          </a:bodyPr>
          <a:lstStyle/>
          <a:p>
            <a:r>
              <a:rPr lang="en-IN" dirty="0"/>
              <a:t>SVG graphics can be animated using </a:t>
            </a:r>
            <a:r>
              <a:rPr lang="en-IN" b="1" dirty="0"/>
              <a:t>animation elements</a:t>
            </a:r>
            <a:r>
              <a:rPr lang="en-IN" dirty="0"/>
              <a:t>. </a:t>
            </a:r>
            <a:endParaRPr lang="en-IN" dirty="0" smtClean="0"/>
          </a:p>
          <a:p>
            <a:r>
              <a:rPr lang="en-IN" dirty="0"/>
              <a:t>&lt;animate&gt; - which allows you to animate scalar attributes and properties over a period of time.</a:t>
            </a:r>
          </a:p>
          <a:p>
            <a:r>
              <a:rPr lang="en-IN" dirty="0" smtClean="0"/>
              <a:t>&lt;</a:t>
            </a:r>
            <a:r>
              <a:rPr lang="en-IN" dirty="0"/>
              <a:t>set&gt; - which is a convenient shorthand for animate, which is useful for assigning animation values to non-numeric attributes and properties, such as the visibility property.</a:t>
            </a:r>
          </a:p>
          <a:p>
            <a:r>
              <a:rPr lang="en-IN" dirty="0" smtClean="0"/>
              <a:t>&lt;</a:t>
            </a:r>
            <a:r>
              <a:rPr lang="en-IN" dirty="0" err="1"/>
              <a:t>animateMotion</a:t>
            </a:r>
            <a:r>
              <a:rPr lang="en-IN" dirty="0"/>
              <a:t>&gt; - which moves an element along a motion path.</a:t>
            </a:r>
          </a:p>
          <a:p>
            <a:r>
              <a:rPr lang="en-IN" dirty="0" smtClean="0"/>
              <a:t>&lt;</a:t>
            </a:r>
            <a:r>
              <a:rPr lang="en-IN" dirty="0" err="1"/>
              <a:t>animateColor</a:t>
            </a:r>
            <a:r>
              <a:rPr lang="en-IN" dirty="0"/>
              <a:t>&gt; - which modifies the </a:t>
            </a:r>
            <a:r>
              <a:rPr lang="en-IN" dirty="0" err="1"/>
              <a:t>color</a:t>
            </a:r>
            <a:r>
              <a:rPr lang="en-IN" dirty="0"/>
              <a:t> value of particular attributes or properties over time. </a:t>
            </a:r>
          </a:p>
          <a:p>
            <a:endParaRPr lang="en-IN" dirty="0"/>
          </a:p>
        </p:txBody>
      </p:sp>
    </p:spTree>
    <p:extLst>
      <p:ext uri="{BB962C8B-B14F-4D97-AF65-F5344CB8AC3E}">
        <p14:creationId xmlns:p14="http://schemas.microsoft.com/office/powerpoint/2010/main" val="3158054261"/>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The SVG extensions </a:t>
            </a:r>
          </a:p>
        </p:txBody>
      </p:sp>
      <p:sp>
        <p:nvSpPr>
          <p:cNvPr id="3" name="Content Placeholder 2"/>
          <p:cNvSpPr>
            <a:spLocks noGrp="1"/>
          </p:cNvSpPr>
          <p:nvPr>
            <p:ph sz="quarter" idx="1"/>
          </p:nvPr>
        </p:nvSpPr>
        <p:spPr/>
        <p:txBody>
          <a:bodyPr/>
          <a:lstStyle/>
          <a:p>
            <a:r>
              <a:rPr lang="en-IN" dirty="0"/>
              <a:t>&lt;</a:t>
            </a:r>
            <a:r>
              <a:rPr lang="en-IN" dirty="0" err="1"/>
              <a:t>animateTransform</a:t>
            </a:r>
            <a:r>
              <a:rPr lang="en-IN" dirty="0"/>
              <a:t>&gt; - allows you to animate one of SVG's transformation attributes over time, such as the transform attribute.</a:t>
            </a:r>
          </a:p>
          <a:p>
            <a:r>
              <a:rPr lang="en-IN" dirty="0" smtClean="0"/>
              <a:t>path </a:t>
            </a:r>
            <a:r>
              <a:rPr lang="en-IN" dirty="0"/>
              <a:t>(attribute) - allows any feature from SVG's path data syntax to be specified in a path attribute to the </a:t>
            </a:r>
            <a:r>
              <a:rPr lang="en-IN" dirty="0" err="1"/>
              <a:t>animateMotion</a:t>
            </a:r>
            <a:r>
              <a:rPr lang="en-IN" dirty="0"/>
              <a:t> </a:t>
            </a:r>
            <a:r>
              <a:rPr lang="en-IN" dirty="0" smtClean="0"/>
              <a:t>element.</a:t>
            </a:r>
          </a:p>
          <a:p>
            <a:r>
              <a:rPr lang="en-IN" dirty="0"/>
              <a:t>&lt;</a:t>
            </a:r>
            <a:r>
              <a:rPr lang="en-IN" dirty="0" err="1"/>
              <a:t>mpath</a:t>
            </a:r>
            <a:r>
              <a:rPr lang="en-IN" dirty="0"/>
              <a:t>&gt; - used in conjunction with the </a:t>
            </a:r>
            <a:r>
              <a:rPr lang="en-IN" dirty="0" err="1"/>
              <a:t>animateMotion</a:t>
            </a:r>
            <a:r>
              <a:rPr lang="en-IN" dirty="0"/>
              <a:t> element to reference a motion path that is to be used as a path for the motion.</a:t>
            </a:r>
          </a:p>
        </p:txBody>
      </p:sp>
    </p:spTree>
    <p:extLst>
      <p:ext uri="{BB962C8B-B14F-4D97-AF65-F5344CB8AC3E}">
        <p14:creationId xmlns:p14="http://schemas.microsoft.com/office/powerpoint/2010/main" val="1849796662"/>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The SVG extensions </a:t>
            </a:r>
          </a:p>
        </p:txBody>
      </p:sp>
      <p:sp>
        <p:nvSpPr>
          <p:cNvPr id="3" name="Content Placeholder 2"/>
          <p:cNvSpPr>
            <a:spLocks noGrp="1"/>
          </p:cNvSpPr>
          <p:nvPr>
            <p:ph sz="quarter" idx="1"/>
          </p:nvPr>
        </p:nvSpPr>
        <p:spPr/>
        <p:txBody>
          <a:bodyPr/>
          <a:lstStyle/>
          <a:p>
            <a:r>
              <a:rPr lang="en-IN" dirty="0" err="1"/>
              <a:t>keypoints</a:t>
            </a:r>
            <a:r>
              <a:rPr lang="en-IN" dirty="0"/>
              <a:t> (attribute) - used as an attribute for </a:t>
            </a:r>
            <a:r>
              <a:rPr lang="en-IN" dirty="0" err="1"/>
              <a:t>animateMotion</a:t>
            </a:r>
            <a:r>
              <a:rPr lang="en-IN" dirty="0"/>
              <a:t> to provide precise control of the velocity of motion path animations.</a:t>
            </a:r>
          </a:p>
          <a:p>
            <a:r>
              <a:rPr lang="en-IN" dirty="0" smtClean="0"/>
              <a:t>rotate </a:t>
            </a:r>
            <a:r>
              <a:rPr lang="en-IN" dirty="0"/>
              <a:t>(attribute) - used as an attribute for </a:t>
            </a:r>
            <a:r>
              <a:rPr lang="en-IN" dirty="0" err="1"/>
              <a:t>animateMotion</a:t>
            </a:r>
            <a:r>
              <a:rPr lang="en-IN" dirty="0"/>
              <a:t> to control whether an object is automatically rotated so that its x-axis points in the same direction as the directional tangent vector of the motion path.</a:t>
            </a:r>
          </a:p>
        </p:txBody>
      </p:sp>
    </p:spTree>
    <p:extLst>
      <p:ext uri="{BB962C8B-B14F-4D97-AF65-F5344CB8AC3E}">
        <p14:creationId xmlns:p14="http://schemas.microsoft.com/office/powerpoint/2010/main" val="1117509592"/>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SVG animate- Height</a:t>
            </a:r>
            <a:endParaRPr lang="en-IN" dirty="0"/>
          </a:p>
        </p:txBody>
      </p:sp>
      <p:sp>
        <p:nvSpPr>
          <p:cNvPr id="3" name="Content Placeholder 2"/>
          <p:cNvSpPr>
            <a:spLocks noGrp="1"/>
          </p:cNvSpPr>
          <p:nvPr>
            <p:ph sz="quarter" idx="1"/>
          </p:nvPr>
        </p:nvSpPr>
        <p:spPr/>
        <p:txBody>
          <a:bodyPr/>
          <a:lstStyle/>
          <a:p>
            <a:r>
              <a:rPr lang="en-IN" dirty="0"/>
              <a:t>&lt;</a:t>
            </a:r>
            <a:r>
              <a:rPr lang="en-IN" dirty="0" err="1"/>
              <a:t>svg</a:t>
            </a:r>
            <a:r>
              <a:rPr lang="en-IN" dirty="0"/>
              <a:t>&gt;  </a:t>
            </a:r>
          </a:p>
          <a:p>
            <a:r>
              <a:rPr lang="en-IN" dirty="0"/>
              <a:t>&lt;</a:t>
            </a:r>
            <a:r>
              <a:rPr lang="en-IN" dirty="0" err="1"/>
              <a:t>rect</a:t>
            </a:r>
            <a:r>
              <a:rPr lang="en-IN" dirty="0"/>
              <a:t> width="200" height="200" fill="</a:t>
            </a:r>
            <a:r>
              <a:rPr lang="en-IN" dirty="0" err="1"/>
              <a:t>slategrey</a:t>
            </a:r>
            <a:r>
              <a:rPr lang="en-IN" dirty="0"/>
              <a:t>"&gt;  </a:t>
            </a:r>
          </a:p>
          <a:p>
            <a:r>
              <a:rPr lang="en-IN" dirty="0"/>
              <a:t>&lt;animate </a:t>
            </a:r>
            <a:r>
              <a:rPr lang="en-IN" dirty="0" err="1"/>
              <a:t>attributeName</a:t>
            </a:r>
            <a:r>
              <a:rPr lang="en-IN" dirty="0"/>
              <a:t>="height" from="0" to="200" </a:t>
            </a:r>
            <a:r>
              <a:rPr lang="en-IN" dirty="0" err="1"/>
              <a:t>dur</a:t>
            </a:r>
            <a:r>
              <a:rPr lang="en-IN" dirty="0"/>
              <a:t>="3s"/&gt;  </a:t>
            </a:r>
          </a:p>
          <a:p>
            <a:r>
              <a:rPr lang="en-IN" dirty="0"/>
              <a:t>&lt;/</a:t>
            </a:r>
            <a:r>
              <a:rPr lang="en-IN" dirty="0" err="1"/>
              <a:t>rect</a:t>
            </a:r>
            <a:r>
              <a:rPr lang="en-IN" dirty="0"/>
              <a:t>&gt;  </a:t>
            </a:r>
          </a:p>
          <a:p>
            <a:r>
              <a:rPr lang="en-IN" dirty="0"/>
              <a:t>&lt;/</a:t>
            </a:r>
            <a:r>
              <a:rPr lang="en-IN" dirty="0" err="1"/>
              <a:t>svg</a:t>
            </a:r>
            <a:r>
              <a:rPr lang="en-IN" dirty="0"/>
              <a:t>&gt;  </a:t>
            </a:r>
          </a:p>
          <a:p>
            <a:endParaRPr lang="en-IN" dirty="0"/>
          </a:p>
        </p:txBody>
      </p:sp>
    </p:spTree>
    <p:extLst>
      <p:ext uri="{BB962C8B-B14F-4D97-AF65-F5344CB8AC3E}">
        <p14:creationId xmlns:p14="http://schemas.microsoft.com/office/powerpoint/2010/main" val="1484552591"/>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SVG animate- Radius</a:t>
            </a:r>
            <a:endParaRPr lang="en-IN" dirty="0"/>
          </a:p>
        </p:txBody>
      </p:sp>
      <p:sp>
        <p:nvSpPr>
          <p:cNvPr id="3" name="Content Placeholder 2"/>
          <p:cNvSpPr>
            <a:spLocks noGrp="1"/>
          </p:cNvSpPr>
          <p:nvPr>
            <p:ph sz="quarter" idx="1"/>
          </p:nvPr>
        </p:nvSpPr>
        <p:spPr/>
        <p:txBody>
          <a:bodyPr/>
          <a:lstStyle/>
          <a:p>
            <a:r>
              <a:rPr lang="en-IN" dirty="0"/>
              <a:t>&lt;</a:t>
            </a:r>
            <a:r>
              <a:rPr lang="en-IN" dirty="0" err="1"/>
              <a:t>svg</a:t>
            </a:r>
            <a:r>
              <a:rPr lang="en-IN" dirty="0"/>
              <a:t>&gt;</a:t>
            </a:r>
          </a:p>
          <a:p>
            <a:r>
              <a:rPr lang="en-IN" dirty="0"/>
              <a:t>&lt;circle r="50" cx="350" cy="100" fill="</a:t>
            </a:r>
            <a:r>
              <a:rPr lang="en-IN" dirty="0" err="1"/>
              <a:t>slategrey</a:t>
            </a:r>
            <a:r>
              <a:rPr lang="en-IN" dirty="0"/>
              <a:t>"&gt;</a:t>
            </a:r>
          </a:p>
          <a:p>
            <a:r>
              <a:rPr lang="en-IN" dirty="0"/>
              <a:t>        &lt;animate </a:t>
            </a:r>
            <a:r>
              <a:rPr lang="en-IN" dirty="0" err="1"/>
              <a:t>attributeName</a:t>
            </a:r>
            <a:r>
              <a:rPr lang="en-IN" dirty="0"/>
              <a:t>="r" from="0" to="50" </a:t>
            </a:r>
            <a:r>
              <a:rPr lang="en-IN" dirty="0" err="1"/>
              <a:t>dur</a:t>
            </a:r>
            <a:r>
              <a:rPr lang="en-IN" dirty="0"/>
              <a:t>="3s"/&gt;</a:t>
            </a:r>
          </a:p>
          <a:p>
            <a:r>
              <a:rPr lang="en-IN" dirty="0"/>
              <a:t>    &lt;/circle&gt;&lt;/</a:t>
            </a:r>
            <a:r>
              <a:rPr lang="en-IN" dirty="0" err="1"/>
              <a:t>svg</a:t>
            </a:r>
            <a:r>
              <a:rPr lang="en-IN" dirty="0"/>
              <a:t>&gt;</a:t>
            </a:r>
          </a:p>
          <a:p>
            <a:endParaRPr lang="en-IN" dirty="0"/>
          </a:p>
        </p:txBody>
      </p:sp>
    </p:spTree>
    <p:extLst>
      <p:ext uri="{BB962C8B-B14F-4D97-AF65-F5344CB8AC3E}">
        <p14:creationId xmlns:p14="http://schemas.microsoft.com/office/powerpoint/2010/main" val="1801987295"/>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SVG animate- Movement</a:t>
            </a:r>
            <a:endParaRPr lang="en-IN" dirty="0"/>
          </a:p>
        </p:txBody>
      </p:sp>
      <p:sp>
        <p:nvSpPr>
          <p:cNvPr id="3" name="Content Placeholder 2"/>
          <p:cNvSpPr>
            <a:spLocks noGrp="1"/>
          </p:cNvSpPr>
          <p:nvPr>
            <p:ph sz="quarter" idx="1"/>
          </p:nvPr>
        </p:nvSpPr>
        <p:spPr/>
        <p:txBody>
          <a:bodyPr/>
          <a:lstStyle/>
          <a:p>
            <a:r>
              <a:rPr lang="en-IN" dirty="0"/>
              <a:t>&lt;</a:t>
            </a:r>
            <a:r>
              <a:rPr lang="en-IN" dirty="0" err="1"/>
              <a:t>svg</a:t>
            </a:r>
            <a:r>
              <a:rPr lang="en-IN" dirty="0"/>
              <a:t>&gt;</a:t>
            </a:r>
          </a:p>
          <a:p>
            <a:r>
              <a:rPr lang="en-IN" dirty="0"/>
              <a:t>&lt;</a:t>
            </a:r>
            <a:r>
              <a:rPr lang="en-IN" dirty="0" err="1"/>
              <a:t>rect</a:t>
            </a:r>
            <a:r>
              <a:rPr lang="en-IN" dirty="0"/>
              <a:t> x="0" y="250" width="200" height="200" fill="</a:t>
            </a:r>
            <a:r>
              <a:rPr lang="en-IN" dirty="0" err="1"/>
              <a:t>slategrey</a:t>
            </a:r>
            <a:r>
              <a:rPr lang="en-IN" dirty="0"/>
              <a:t>"&gt;</a:t>
            </a:r>
          </a:p>
          <a:p>
            <a:r>
              <a:rPr lang="en-IN" dirty="0"/>
              <a:t>            &lt;animate </a:t>
            </a:r>
            <a:r>
              <a:rPr lang="en-IN" dirty="0" err="1"/>
              <a:t>attributeName</a:t>
            </a:r>
            <a:r>
              <a:rPr lang="en-IN" dirty="0"/>
              <a:t>="x" from="0" to="200" </a:t>
            </a:r>
            <a:r>
              <a:rPr lang="en-IN" dirty="0" err="1"/>
              <a:t>dur</a:t>
            </a:r>
            <a:r>
              <a:rPr lang="en-IN" dirty="0"/>
              <a:t>="3s" fill="freeze"/&gt;</a:t>
            </a:r>
          </a:p>
          <a:p>
            <a:r>
              <a:rPr lang="en-IN" dirty="0"/>
              <a:t>        &lt;/</a:t>
            </a:r>
            <a:r>
              <a:rPr lang="en-IN" dirty="0" err="1"/>
              <a:t>rect</a:t>
            </a:r>
            <a:r>
              <a:rPr lang="en-IN" dirty="0"/>
              <a:t>&gt;&lt;/</a:t>
            </a:r>
            <a:r>
              <a:rPr lang="en-IN" dirty="0" err="1"/>
              <a:t>svg</a:t>
            </a:r>
            <a:r>
              <a:rPr lang="en-IN" dirty="0"/>
              <a:t>&gt;</a:t>
            </a:r>
          </a:p>
          <a:p>
            <a:endParaRPr lang="en-IN" dirty="0"/>
          </a:p>
        </p:txBody>
      </p:sp>
    </p:spTree>
    <p:extLst>
      <p:ext uri="{BB962C8B-B14F-4D97-AF65-F5344CB8AC3E}">
        <p14:creationId xmlns:p14="http://schemas.microsoft.com/office/powerpoint/2010/main" val="3153227725"/>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SVG animate- Multiple</a:t>
            </a:r>
            <a:endParaRPr lang="en-IN" dirty="0"/>
          </a:p>
        </p:txBody>
      </p:sp>
      <p:sp>
        <p:nvSpPr>
          <p:cNvPr id="3" name="Content Placeholder 2"/>
          <p:cNvSpPr>
            <a:spLocks noGrp="1"/>
          </p:cNvSpPr>
          <p:nvPr>
            <p:ph sz="quarter" idx="1"/>
          </p:nvPr>
        </p:nvSpPr>
        <p:spPr/>
        <p:txBody>
          <a:bodyPr/>
          <a:lstStyle/>
          <a:p>
            <a:r>
              <a:rPr lang="en-IN" dirty="0"/>
              <a:t>&lt;circle r="50" cx="500" cy="100" fill="</a:t>
            </a:r>
            <a:r>
              <a:rPr lang="en-IN" dirty="0" err="1"/>
              <a:t>slategrey</a:t>
            </a:r>
            <a:r>
              <a:rPr lang="en-IN" dirty="0"/>
              <a:t>" stroke="#000" stroke-width="7"&gt;</a:t>
            </a:r>
          </a:p>
          <a:p>
            <a:r>
              <a:rPr lang="en-IN" dirty="0"/>
              <a:t>        &lt;animate </a:t>
            </a:r>
            <a:r>
              <a:rPr lang="en-IN" dirty="0" err="1"/>
              <a:t>attributeName</a:t>
            </a:r>
            <a:r>
              <a:rPr lang="en-IN" dirty="0"/>
              <a:t>="r" from="0" to="50" </a:t>
            </a:r>
            <a:r>
              <a:rPr lang="en-IN" dirty="0" err="1"/>
              <a:t>dur</a:t>
            </a:r>
            <a:r>
              <a:rPr lang="en-IN" dirty="0"/>
              <a:t>="3s"/&gt;</a:t>
            </a:r>
          </a:p>
          <a:p>
            <a:r>
              <a:rPr lang="en-IN" dirty="0"/>
              <a:t>        &lt;animate </a:t>
            </a:r>
            <a:r>
              <a:rPr lang="en-IN" dirty="0" err="1"/>
              <a:t>attributeName</a:t>
            </a:r>
            <a:r>
              <a:rPr lang="en-IN" dirty="0"/>
              <a:t>="stroke-width" from="0" to="20" </a:t>
            </a:r>
            <a:r>
              <a:rPr lang="en-IN" dirty="0" err="1"/>
              <a:t>dur</a:t>
            </a:r>
            <a:r>
              <a:rPr lang="en-IN" dirty="0"/>
              <a:t>="7s"/&gt;</a:t>
            </a:r>
          </a:p>
          <a:p>
            <a:r>
              <a:rPr lang="en-IN" dirty="0"/>
              <a:t>    &lt;/circle&gt;</a:t>
            </a:r>
          </a:p>
        </p:txBody>
      </p:sp>
    </p:spTree>
    <p:extLst>
      <p:ext uri="{BB962C8B-B14F-4D97-AF65-F5344CB8AC3E}">
        <p14:creationId xmlns:p14="http://schemas.microsoft.com/office/powerpoint/2010/main" val="227807509"/>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New Media Elements</a:t>
            </a:r>
            <a:endParaRPr lang="en-US" dirty="0"/>
          </a:p>
        </p:txBody>
      </p:sp>
      <p:graphicFrame>
        <p:nvGraphicFramePr>
          <p:cNvPr id="4" name="Table 3"/>
          <p:cNvGraphicFramePr>
            <a:graphicFrameLocks noGrp="1"/>
          </p:cNvGraphicFramePr>
          <p:nvPr/>
        </p:nvGraphicFramePr>
        <p:xfrm>
          <a:off x="838200" y="1752600"/>
          <a:ext cx="7543799" cy="4947828"/>
        </p:xfrm>
        <a:graphic>
          <a:graphicData uri="http://schemas.openxmlformats.org/drawingml/2006/table">
            <a:tbl>
              <a:tblPr>
                <a:tableStyleId>{284E427A-3D55-4303-BF80-6455036E1DE7}</a:tableStyleId>
              </a:tblPr>
              <a:tblGrid>
                <a:gridCol w="2362200"/>
                <a:gridCol w="5181599"/>
              </a:tblGrid>
              <a:tr h="305944">
                <a:tc>
                  <a:txBody>
                    <a:bodyPr/>
                    <a:lstStyle/>
                    <a:p>
                      <a:pPr algn="l"/>
                      <a:r>
                        <a:rPr lang="en-US" sz="2400" dirty="0"/>
                        <a:t>Tag</a:t>
                      </a:r>
                    </a:p>
                  </a:txBody>
                  <a:tcPr marL="36613" marR="36613" marT="18306" marB="18306" anchor="ctr"/>
                </a:tc>
                <a:tc>
                  <a:txBody>
                    <a:bodyPr/>
                    <a:lstStyle/>
                    <a:p>
                      <a:pPr algn="l"/>
                      <a:r>
                        <a:rPr lang="en-US" sz="2400"/>
                        <a:t>Description</a:t>
                      </a:r>
                    </a:p>
                  </a:txBody>
                  <a:tcPr marL="36613" marR="36613" marT="18306" marB="18306" anchor="ctr"/>
                </a:tc>
              </a:tr>
              <a:tr h="437063">
                <a:tc>
                  <a:txBody>
                    <a:bodyPr/>
                    <a:lstStyle/>
                    <a:p>
                      <a:r>
                        <a:rPr lang="en-US" sz="2400" dirty="0"/>
                        <a:t>&lt;audio&gt;</a:t>
                      </a:r>
                    </a:p>
                  </a:txBody>
                  <a:tcPr marL="36613" marR="36613" marT="18306" marB="18306" anchor="ctr"/>
                </a:tc>
                <a:tc>
                  <a:txBody>
                    <a:bodyPr/>
                    <a:lstStyle/>
                    <a:p>
                      <a:r>
                        <a:rPr lang="en-US" sz="2400"/>
                        <a:t>Defines sound content</a:t>
                      </a:r>
                    </a:p>
                  </a:txBody>
                  <a:tcPr marL="36613" marR="36613" marT="18306" marB="18306" anchor="ctr"/>
                </a:tc>
              </a:tr>
              <a:tr h="437063">
                <a:tc>
                  <a:txBody>
                    <a:bodyPr/>
                    <a:lstStyle/>
                    <a:p>
                      <a:r>
                        <a:rPr lang="en-US" sz="2400"/>
                        <a:t>&lt;video&gt;</a:t>
                      </a:r>
                    </a:p>
                  </a:txBody>
                  <a:tcPr marL="36613" marR="36613" marT="18306" marB="18306" anchor="ctr"/>
                </a:tc>
                <a:tc>
                  <a:txBody>
                    <a:bodyPr/>
                    <a:lstStyle/>
                    <a:p>
                      <a:r>
                        <a:rPr lang="en-US" sz="2400"/>
                        <a:t>Defines a video or movie</a:t>
                      </a:r>
                    </a:p>
                  </a:txBody>
                  <a:tcPr marL="36613" marR="36613" marT="18306" marB="18306" anchor="ctr"/>
                </a:tc>
              </a:tr>
              <a:tr h="1092658">
                <a:tc>
                  <a:txBody>
                    <a:bodyPr/>
                    <a:lstStyle/>
                    <a:p>
                      <a:r>
                        <a:rPr lang="en-US" sz="2400"/>
                        <a:t>&lt;source&gt;</a:t>
                      </a:r>
                    </a:p>
                  </a:txBody>
                  <a:tcPr marL="36613" marR="36613" marT="18306" marB="18306" anchor="ctr"/>
                </a:tc>
                <a:tc>
                  <a:txBody>
                    <a:bodyPr/>
                    <a:lstStyle/>
                    <a:p>
                      <a:r>
                        <a:rPr lang="en-US" sz="2400"/>
                        <a:t>Defines multiple media resources for &lt;video&gt; and &lt;audio&gt;</a:t>
                      </a:r>
                    </a:p>
                  </a:txBody>
                  <a:tcPr marL="36613" marR="36613" marT="18306" marB="18306" anchor="ctr"/>
                </a:tc>
              </a:tr>
              <a:tr h="1617134">
                <a:tc>
                  <a:txBody>
                    <a:bodyPr/>
                    <a:lstStyle/>
                    <a:p>
                      <a:r>
                        <a:rPr lang="en-US" sz="2400"/>
                        <a:t>&lt;embed&gt;</a:t>
                      </a:r>
                    </a:p>
                  </a:txBody>
                  <a:tcPr marL="36613" marR="36613" marT="18306" marB="18306" anchor="ctr"/>
                </a:tc>
                <a:tc>
                  <a:txBody>
                    <a:bodyPr/>
                    <a:lstStyle/>
                    <a:p>
                      <a:r>
                        <a:rPr lang="en-US" sz="2400"/>
                        <a:t>Defines a container for an external application or interactive content (a plug-in)</a:t>
                      </a:r>
                    </a:p>
                  </a:txBody>
                  <a:tcPr marL="36613" marR="36613" marT="18306" marB="18306" anchor="ctr"/>
                </a:tc>
              </a:tr>
              <a:tr h="961538">
                <a:tc>
                  <a:txBody>
                    <a:bodyPr/>
                    <a:lstStyle/>
                    <a:p>
                      <a:r>
                        <a:rPr lang="en-US" sz="2400"/>
                        <a:t>&lt;track&gt;</a:t>
                      </a:r>
                    </a:p>
                  </a:txBody>
                  <a:tcPr marL="36613" marR="36613" marT="18306" marB="18306" anchor="ctr"/>
                </a:tc>
                <a:tc>
                  <a:txBody>
                    <a:bodyPr/>
                    <a:lstStyle/>
                    <a:p>
                      <a:r>
                        <a:rPr lang="en-US" sz="2400" dirty="0"/>
                        <a:t>Defines text tracks for &lt;video&gt; and &lt;audio&gt;</a:t>
                      </a:r>
                    </a:p>
                  </a:txBody>
                  <a:tcPr marL="36613" marR="36613" marT="18306" marB="18306" anchor="ctr"/>
                </a:tc>
              </a:tr>
            </a:tbl>
          </a:graphicData>
        </a:graphic>
      </p:graphicFrame>
      <p:sp>
        <p:nvSpPr>
          <p:cNvPr id="22529" name="Rectangle 1"/>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chemeClr val="tx1"/>
                </a:solidFill>
                <a:effectLst/>
                <a:latin typeface="Arial" pitchFamily="34" charset="0"/>
                <a:cs typeface="Arial" pitchFamily="34" charset="0"/>
              </a:rPr>
              <a:t/>
            </a:r>
            <a:br>
              <a:rPr kumimoji="0" lang="en-US" sz="1800" b="0" i="0" u="none" strike="noStrike" cap="none" normalizeH="0" baseline="0" smtClean="0">
                <a:ln>
                  <a:noFill/>
                </a:ln>
                <a:solidFill>
                  <a:schemeClr val="tx1"/>
                </a:solidFill>
                <a:effectLst/>
                <a:latin typeface="Arial" pitchFamily="34" charset="0"/>
                <a:cs typeface="Arial" pitchFamily="34" charset="0"/>
              </a:rPr>
            </a:b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Tree>
    <p:extLst>
      <p:ext uri="{BB962C8B-B14F-4D97-AF65-F5344CB8AC3E}">
        <p14:creationId xmlns:p14="http://schemas.microsoft.com/office/powerpoint/2010/main" val="2873749867"/>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Median">
  <a:themeElements>
    <a:clrScheme name="Median">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Median">
      <a:maj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blipFill>
          <a:blip xmlns:r="http://schemas.openxmlformats.org/officeDocument/2006/relationships" r:embed="rId1">
            <a:duotone>
              <a:schemeClr val="phClr">
                <a:shade val="90000"/>
                <a:satMod val="140000"/>
              </a:schemeClr>
              <a:schemeClr val="phClr">
                <a:satMod val="120000"/>
              </a:schemeClr>
            </a:duotone>
          </a:blip>
          <a:tile tx="0" ty="0" sx="100000" sy="100000" flip="none" algn="tl"/>
        </a:blipFill>
        <a:blipFill>
          <a:blip xmlns:r="http://schemas.openxmlformats.org/officeDocument/2006/relationships" r:embed="rId2">
            <a:duotone>
              <a:schemeClr val="phClr">
                <a:shade val="90000"/>
                <a:satMod val="140000"/>
              </a:schemeClr>
              <a:schemeClr val="phClr">
                <a:satMod val="120000"/>
              </a:schemeClr>
            </a:duotone>
          </a:blip>
          <a:tile tx="0" ty="0" sx="100000" sy="10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Median</Template>
  <TotalTime>2380</TotalTime>
  <Words>14237</Words>
  <Application>Microsoft Office PowerPoint</Application>
  <PresentationFormat>On-screen Show (4:3)</PresentationFormat>
  <Paragraphs>2457</Paragraphs>
  <Slides>293</Slides>
  <Notes>84</Notes>
  <HiddenSlides>9</HiddenSlides>
  <MMClips>0</MMClips>
  <ScaleCrop>false</ScaleCrop>
  <HeadingPairs>
    <vt:vector size="6" baseType="variant">
      <vt:variant>
        <vt:lpstr>Fonts Used</vt:lpstr>
      </vt:variant>
      <vt:variant>
        <vt:i4>16</vt:i4>
      </vt:variant>
      <vt:variant>
        <vt:lpstr>Theme</vt:lpstr>
      </vt:variant>
      <vt:variant>
        <vt:i4>1</vt:i4>
      </vt:variant>
      <vt:variant>
        <vt:lpstr>Slide Titles</vt:lpstr>
      </vt:variant>
      <vt:variant>
        <vt:i4>293</vt:i4>
      </vt:variant>
    </vt:vector>
  </HeadingPairs>
  <TitlesOfParts>
    <vt:vector size="310" baseType="lpstr">
      <vt:lpstr>Arial Unicode MS</vt:lpstr>
      <vt:lpstr>Arial</vt:lpstr>
      <vt:lpstr>Calibri</vt:lpstr>
      <vt:lpstr>Consolas</vt:lpstr>
      <vt:lpstr>Courier New</vt:lpstr>
      <vt:lpstr>Gill Sans MT</vt:lpstr>
      <vt:lpstr>Levenim MT</vt:lpstr>
      <vt:lpstr>Lucida Sans Unicode</vt:lpstr>
      <vt:lpstr>Segoe UI</vt:lpstr>
      <vt:lpstr>Source Code Pro</vt:lpstr>
      <vt:lpstr>Symbol</vt:lpstr>
      <vt:lpstr>Times New Roman</vt:lpstr>
      <vt:lpstr>Tw Cen MT</vt:lpstr>
      <vt:lpstr>Verdana</vt:lpstr>
      <vt:lpstr>Wingdings</vt:lpstr>
      <vt:lpstr>Wingdings 2</vt:lpstr>
      <vt:lpstr>Median</vt:lpstr>
      <vt:lpstr>Mobility HTML 5</vt:lpstr>
      <vt:lpstr>What is HTML5?</vt:lpstr>
      <vt:lpstr>What is HTML5?</vt:lpstr>
      <vt:lpstr>History of HTML5  </vt:lpstr>
      <vt:lpstr>History of HTML5  </vt:lpstr>
      <vt:lpstr>History of HTML5  </vt:lpstr>
      <vt:lpstr>Plan 2014</vt:lpstr>
      <vt:lpstr>The Myth of 2022 and Why It Doesn’t Matter  </vt:lpstr>
      <vt:lpstr>The Myth of 2022 and Why It Doesn’t Matter  </vt:lpstr>
      <vt:lpstr>Who Is Developing HTML5?</vt:lpstr>
      <vt:lpstr>A New Vision</vt:lpstr>
      <vt:lpstr>Compatibility and Paving the Cow Paths  </vt:lpstr>
      <vt:lpstr>Utility and the Priority of Constituencies</vt:lpstr>
      <vt:lpstr>Secure by Design</vt:lpstr>
      <vt:lpstr>Separation of Presentation and Content</vt:lpstr>
      <vt:lpstr>Separation of Presentation and Content</vt:lpstr>
      <vt:lpstr>Interoperability Simplification</vt:lpstr>
      <vt:lpstr>Universal Access</vt:lpstr>
      <vt:lpstr>A Plugin–Free Paradigm</vt:lpstr>
      <vt:lpstr>What you can do with HTML5</vt:lpstr>
      <vt:lpstr>What’s In and What’s Out?</vt:lpstr>
      <vt:lpstr>What’s In and What’s Out?</vt:lpstr>
      <vt:lpstr>What’s New in HTML5?</vt:lpstr>
      <vt:lpstr>What’s New in HTML5?</vt:lpstr>
      <vt:lpstr>New and Deprecated Elements  </vt:lpstr>
      <vt:lpstr>Semantic Markup</vt:lpstr>
      <vt:lpstr>Simplifying Selection Using the Selectors API  </vt:lpstr>
      <vt:lpstr>How Did HTML5 Get Started?</vt:lpstr>
      <vt:lpstr>JavaScript Logging and Debugging</vt:lpstr>
      <vt:lpstr>window.JSON</vt:lpstr>
      <vt:lpstr>DOM Level 3</vt:lpstr>
      <vt:lpstr>Features</vt:lpstr>
      <vt:lpstr>Deprecated Elements</vt:lpstr>
      <vt:lpstr>HTML5 Browser Support</vt:lpstr>
      <vt:lpstr>HTML5 Browser Support</vt:lpstr>
      <vt:lpstr>The HTML5 &lt;!DOCTYPE&gt;</vt:lpstr>
      <vt:lpstr>Minimum HTML5 Document</vt:lpstr>
      <vt:lpstr>Browser Support for HTML5</vt:lpstr>
      <vt:lpstr>Using the Canvas API</vt:lpstr>
      <vt:lpstr>Overview of HTML5 Canvas</vt:lpstr>
      <vt:lpstr>What Is a Canvas?</vt:lpstr>
      <vt:lpstr>Canvas Coordinates</vt:lpstr>
      <vt:lpstr>When Not to Use Canvas</vt:lpstr>
      <vt:lpstr>Fallback Content</vt:lpstr>
      <vt:lpstr>CSS and Canvas</vt:lpstr>
      <vt:lpstr>Browser Support for HTML5 Canvas</vt:lpstr>
      <vt:lpstr>Using the HTML5 Canvas APIs</vt:lpstr>
      <vt:lpstr>Canvas Paths</vt:lpstr>
      <vt:lpstr>Drawing a circle in canvas</vt:lpstr>
      <vt:lpstr>Drawing a circle in canvas</vt:lpstr>
      <vt:lpstr>Drawing Curves on HTML5 Canvas</vt:lpstr>
      <vt:lpstr>Drawing Curves on HTML5 Canvas</vt:lpstr>
      <vt:lpstr>Colors in HTML5 canvas</vt:lpstr>
      <vt:lpstr>Font and Text in Canvas </vt:lpstr>
      <vt:lpstr>Using the HTML5 Canvas APIs</vt:lpstr>
      <vt:lpstr>Using the HTML5 Canvas APIs</vt:lpstr>
      <vt:lpstr>Canvas Gradients</vt:lpstr>
      <vt:lpstr>Canvas Gradients</vt:lpstr>
      <vt:lpstr>Canvas Gradients</vt:lpstr>
      <vt:lpstr>HTML5 Inline SVG</vt:lpstr>
      <vt:lpstr>SVG Advantages</vt:lpstr>
      <vt:lpstr>Comparison of Canvas and SVG</vt:lpstr>
      <vt:lpstr>Performance of Canvas versus SVG</vt:lpstr>
      <vt:lpstr>Performance of Canvas versus SVG</vt:lpstr>
      <vt:lpstr>Performance of Canvas versus SVG</vt:lpstr>
      <vt:lpstr>Performance of Canvas versus SVG</vt:lpstr>
      <vt:lpstr>Performance of Canvas versus SVG</vt:lpstr>
      <vt:lpstr>Performance of Canvas versus SVG</vt:lpstr>
      <vt:lpstr>Learning and reusing SVG</vt:lpstr>
      <vt:lpstr>Creating basic shapes</vt:lpstr>
      <vt:lpstr>Add the SVG Element</vt:lpstr>
      <vt:lpstr>Create the Definitions</vt:lpstr>
      <vt:lpstr>Create the Definitions</vt:lpstr>
      <vt:lpstr>SVG Logo</vt:lpstr>
      <vt:lpstr>SVG Logo</vt:lpstr>
      <vt:lpstr>SVG Stroke Properties</vt:lpstr>
      <vt:lpstr>G Element</vt:lpstr>
      <vt:lpstr>SVG &lt;path&gt;</vt:lpstr>
      <vt:lpstr>SVG Stroke</vt:lpstr>
      <vt:lpstr>SVG Stroke Width</vt:lpstr>
      <vt:lpstr>PowerPoint Presentation</vt:lpstr>
      <vt:lpstr>SVG Stroke Line Cap</vt:lpstr>
      <vt:lpstr>SVG Stroke Dash Array</vt:lpstr>
      <vt:lpstr>SVG Rounded Rectangle</vt:lpstr>
      <vt:lpstr>SVG Line</vt:lpstr>
      <vt:lpstr>SVG Polygon</vt:lpstr>
      <vt:lpstr>SVG &lt;path&gt;</vt:lpstr>
      <vt:lpstr>SVG &lt;path&gt;</vt:lpstr>
      <vt:lpstr>SVG &lt;path&gt;</vt:lpstr>
      <vt:lpstr>SVG &lt;path&gt; Quad Curve</vt:lpstr>
      <vt:lpstr>SVG &lt;text&gt;</vt:lpstr>
      <vt:lpstr>SVG Animations </vt:lpstr>
      <vt:lpstr>The SVG extensions </vt:lpstr>
      <vt:lpstr>The SVG extensions </vt:lpstr>
      <vt:lpstr>SVG animate- Height</vt:lpstr>
      <vt:lpstr>SVG animate- Radius</vt:lpstr>
      <vt:lpstr>SVG animate- Movement</vt:lpstr>
      <vt:lpstr>SVG animate- Multiple</vt:lpstr>
      <vt:lpstr>New Media Elements</vt:lpstr>
      <vt:lpstr>HTML5 &lt;video&gt; - Methods, Properties, and Events</vt:lpstr>
      <vt:lpstr>Poster Attribute</vt:lpstr>
      <vt:lpstr>Video Element Support</vt:lpstr>
      <vt:lpstr>Browser Support CODECS</vt:lpstr>
      <vt:lpstr>Browser Support CODECS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HTML5 Audio</vt:lpstr>
      <vt:lpstr>HTML5 Audio</vt:lpstr>
      <vt:lpstr>HTML5 Audio Tags </vt:lpstr>
      <vt:lpstr>Media Elements and Global Attributes</vt:lpstr>
      <vt:lpstr>Video-Only Attributes and Video Resolutions</vt:lpstr>
      <vt:lpstr>Audio and Video in Mobile Devices and Media Profiles</vt:lpstr>
      <vt:lpstr>Converting Audio and Video Content</vt:lpstr>
      <vt:lpstr>Converting Audio and Video Content</vt:lpstr>
      <vt:lpstr>Getting started with the HTML5 track element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form attribute (Contd.).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Web Workers for which scenarios?</vt:lpstr>
      <vt:lpstr>Web Workers for which scenarios?</vt:lpstr>
      <vt:lpstr>PowerPoint Presentation</vt:lpstr>
      <vt:lpstr>PowerPoint Presentation</vt:lpstr>
      <vt:lpstr>PowerPoint Presentation</vt:lpstr>
      <vt:lpstr>CSS FUNDAMENTALS FOR ADVANCED USE</vt:lpstr>
      <vt:lpstr>Internal Stylesheet</vt:lpstr>
      <vt:lpstr>External style sheets</vt:lpstr>
      <vt:lpstr>CSS Syntax</vt:lpstr>
      <vt:lpstr>CSS Syntax</vt:lpstr>
      <vt:lpstr>Understanding Style Sheets</vt:lpstr>
      <vt:lpstr>CSS Selectors</vt:lpstr>
      <vt:lpstr>CSS Selectors</vt:lpstr>
      <vt:lpstr>CSS Background</vt:lpstr>
      <vt:lpstr>CSS Background</vt:lpstr>
      <vt:lpstr>CSS Text</vt:lpstr>
      <vt:lpstr>CSS Font</vt:lpstr>
      <vt:lpstr>CSS Links</vt:lpstr>
      <vt:lpstr>CSS Links</vt:lpstr>
      <vt:lpstr>CSS Float</vt:lpstr>
      <vt:lpstr>CSS Box Model</vt:lpstr>
      <vt:lpstr>CSS Box Model</vt:lpstr>
      <vt:lpstr>Creating a Transparent Image</vt:lpstr>
      <vt:lpstr>Creating a Transparent Image</vt:lpstr>
      <vt:lpstr>Combining Selectors</vt:lpstr>
      <vt:lpstr>Inheritance</vt:lpstr>
      <vt:lpstr>CSS Classes</vt:lpstr>
      <vt:lpstr>CSS IDs</vt:lpstr>
      <vt:lpstr>CSS Margins</vt:lpstr>
      <vt:lpstr>CSS Margins</vt:lpstr>
      <vt:lpstr>CSS Margins</vt:lpstr>
      <vt:lpstr>CSS Margins</vt:lpstr>
      <vt:lpstr>CSS Margins</vt:lpstr>
      <vt:lpstr>CSS Padding</vt:lpstr>
      <vt:lpstr>CSS Text Properties</vt:lpstr>
      <vt:lpstr>CSS Text Properties</vt:lpstr>
      <vt:lpstr>CSS Font Properties</vt:lpstr>
      <vt:lpstr>Font Size</vt:lpstr>
      <vt:lpstr>Font Style</vt:lpstr>
      <vt:lpstr>CSS Anchors, Links and Pseudo Classes</vt:lpstr>
      <vt:lpstr>CSS Backgrounds</vt:lpstr>
      <vt:lpstr>Background Attachment</vt:lpstr>
      <vt:lpstr>Background Color</vt:lpstr>
      <vt:lpstr>Background Image</vt:lpstr>
      <vt:lpstr>Background Position</vt:lpstr>
      <vt:lpstr>Background Repeat</vt:lpstr>
      <vt:lpstr>CSS Borders</vt:lpstr>
      <vt:lpstr>Border Color</vt:lpstr>
      <vt:lpstr>Border Style</vt:lpstr>
      <vt:lpstr>CSS Ordered &amp; Unordered Lists</vt:lpstr>
      <vt:lpstr>List Style Type</vt:lpstr>
      <vt:lpstr>Display</vt:lpstr>
      <vt:lpstr>Float</vt:lpstr>
      <vt:lpstr>Overflow</vt:lpstr>
      <vt:lpstr>Visibility</vt:lpstr>
      <vt:lpstr>Z-Index</vt:lpstr>
      <vt:lpstr>CSS 3 Features</vt:lpstr>
      <vt:lpstr>CSS 3 Features</vt:lpstr>
      <vt:lpstr>CSS 3 Features</vt:lpstr>
      <vt:lpstr>CSS 3 Features</vt:lpstr>
      <vt:lpstr>CSS 3 Features</vt:lpstr>
      <vt:lpstr>CSS 3 Features</vt:lpstr>
      <vt:lpstr>CSS 3 Features</vt:lpstr>
      <vt:lpstr>CSS 3 Features</vt:lpstr>
      <vt:lpstr>CSS 3 Features</vt:lpstr>
      <vt:lpstr>CSS 3 Features</vt:lpstr>
      <vt:lpstr>CSS 3 Features</vt:lpstr>
      <vt:lpstr>CSS 3 Features</vt:lpstr>
      <vt:lpstr>CSS3 2D Transforms</vt:lpstr>
      <vt:lpstr>Transition properties</vt:lpstr>
      <vt:lpstr>CSS3 2D Transforms</vt:lpstr>
      <vt:lpstr>CSS3 2D Transforms</vt:lpstr>
      <vt:lpstr>CSS3 2D Transforms</vt:lpstr>
      <vt:lpstr>CSS3 2D Transforms</vt:lpstr>
      <vt:lpstr>CSS3 2D Transforms</vt:lpstr>
      <vt:lpstr>CSS3 3D Transforms</vt:lpstr>
      <vt:lpstr>CSS3 3D Transforms</vt:lpstr>
      <vt:lpstr>The nature of output: grouping output with CSS media types</vt:lpstr>
      <vt:lpstr>PowerPoint Presentation</vt:lpstr>
      <vt:lpstr>Objectives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How does jQuery work?</vt:lpstr>
      <vt:lpstr>jQuery Syntax - $() Factory</vt:lpstr>
      <vt:lpstr>jQuery Chaining</vt:lpstr>
      <vt:lpstr>The Document Ready Function</vt:lpstr>
      <vt:lpstr>$(document).ready() function </vt:lpstr>
      <vt:lpstr>How to write jQuery functions</vt:lpstr>
      <vt:lpstr>jQuery</vt:lpstr>
      <vt:lpstr>PowerPoint Presentation</vt:lpstr>
      <vt:lpstr>PowerPoint Presentation</vt:lpstr>
      <vt:lpstr>Objective</vt:lpstr>
      <vt:lpstr>jQuery Selectors</vt:lpstr>
      <vt:lpstr>jQuery Element Selectors</vt:lpstr>
      <vt:lpstr>jQuery CSS Selectors</vt:lpstr>
      <vt:lpstr>jQuery Attribute Selectors</vt:lpstr>
      <vt:lpstr>jQuery Advanced Selectors</vt:lpstr>
      <vt:lpstr>jQuery Advanced Selectors</vt:lpstr>
      <vt:lpstr>jQuery Selector Usage</vt:lpstr>
      <vt:lpstr>jQuery Selector Usage (cont'd)</vt:lpstr>
      <vt:lpstr>Hands-On-Lab</vt:lpstr>
      <vt:lpstr>Summary</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HTML5</dc:title>
  <dc:creator>Balasubramaniam</dc:creator>
  <cp:lastModifiedBy>Parameswari Bala</cp:lastModifiedBy>
  <cp:revision>555</cp:revision>
  <dcterms:created xsi:type="dcterms:W3CDTF">2006-08-16T00:00:00Z</dcterms:created>
  <dcterms:modified xsi:type="dcterms:W3CDTF">2015-01-06T05:09:18Z</dcterms:modified>
</cp:coreProperties>
</file>